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4" r:id="rId3"/>
  </p:sldMasterIdLst>
  <p:notesMasterIdLst>
    <p:notesMasterId r:id="rId33"/>
  </p:notesMasterIdLst>
  <p:sldIdLst>
    <p:sldId id="570" r:id="rId4"/>
    <p:sldId id="555" r:id="rId5"/>
    <p:sldId id="562" r:id="rId6"/>
    <p:sldId id="569" r:id="rId7"/>
    <p:sldId id="571" r:id="rId8"/>
    <p:sldId id="582" r:id="rId9"/>
    <p:sldId id="257" r:id="rId10"/>
    <p:sldId id="581" r:id="rId11"/>
    <p:sldId id="578" r:id="rId12"/>
    <p:sldId id="579" r:id="rId13"/>
    <p:sldId id="580" r:id="rId14"/>
    <p:sldId id="583" r:id="rId15"/>
    <p:sldId id="411" r:id="rId16"/>
    <p:sldId id="418" r:id="rId17"/>
    <p:sldId id="586" r:id="rId18"/>
    <p:sldId id="587" r:id="rId19"/>
    <p:sldId id="560" r:id="rId20"/>
    <p:sldId id="588" r:id="rId21"/>
    <p:sldId id="507" r:id="rId22"/>
    <p:sldId id="566" r:id="rId23"/>
    <p:sldId id="480" r:id="rId24"/>
    <p:sldId id="589" r:id="rId25"/>
    <p:sldId id="576" r:id="rId26"/>
    <p:sldId id="484" r:id="rId27"/>
    <p:sldId id="487" r:id="rId28"/>
    <p:sldId id="556" r:id="rId29"/>
    <p:sldId id="590" r:id="rId30"/>
    <p:sldId id="591" r:id="rId31"/>
    <p:sldId id="2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as Simanauskas" initials="SS" lastIdx="12" clrIdx="0">
    <p:extLst>
      <p:ext uri="{19B8F6BF-5375-455C-9EA6-DF929625EA0E}">
        <p15:presenceInfo xmlns:p15="http://schemas.microsoft.com/office/powerpoint/2012/main" userId="f428853436bcd436" providerId="Windows Live"/>
      </p:ext>
    </p:extLst>
  </p:cmAuthor>
  <p:cmAuthor id="2" name="Lina Dapkuniene" initials="LD" lastIdx="8" clrIdx="1">
    <p:extLst>
      <p:ext uri="{19B8F6BF-5375-455C-9EA6-DF929625EA0E}">
        <p15:presenceInfo xmlns:p15="http://schemas.microsoft.com/office/powerpoint/2012/main" userId="a0d17140d1ccb4fa" providerId="Windows Live"/>
      </p:ext>
    </p:extLst>
  </p:cmAuthor>
  <p:cmAuthor id="3" name="Kazys Pupinis" initials="KP" lastIdx="17" clrIdx="2">
    <p:extLst>
      <p:ext uri="{19B8F6BF-5375-455C-9EA6-DF929625EA0E}">
        <p15:presenceInfo xmlns:p15="http://schemas.microsoft.com/office/powerpoint/2012/main" userId="bf1008a76dbd31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4DA"/>
    <a:srgbClr val="1E3666"/>
    <a:srgbClr val="BF956B"/>
    <a:srgbClr val="5E6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208" autoAdjust="0"/>
  </p:normalViewPr>
  <p:slideViewPr>
    <p:cSldViewPr snapToGrid="0">
      <p:cViewPr varScale="1">
        <p:scale>
          <a:sx n="57" d="100"/>
          <a:sy n="57" d="100"/>
        </p:scale>
        <p:origin x="141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632" y="11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Dapkuniene" userId="a0d17140d1ccb4fa" providerId="Windows Live" clId="Web-{920D5235-1E2E-4A6A-95E8-F25E6D1FC48D}"/>
    <pc:docChg chg="modSld">
      <pc:chgData name="Lina Dapkuniene" userId="a0d17140d1ccb4fa" providerId="Windows Live" clId="Web-{920D5235-1E2E-4A6A-95E8-F25E6D1FC48D}" dt="2019-06-04T13:55:06.711" v="1" actId="14100"/>
      <pc:docMkLst>
        <pc:docMk/>
      </pc:docMkLst>
      <pc:sldChg chg="modSp">
        <pc:chgData name="Lina Dapkuniene" userId="a0d17140d1ccb4fa" providerId="Windows Live" clId="Web-{920D5235-1E2E-4A6A-95E8-F25E6D1FC48D}" dt="2019-06-04T13:55:06.711" v="1" actId="14100"/>
        <pc:sldMkLst>
          <pc:docMk/>
          <pc:sldMk cId="1374356741" sldId="571"/>
        </pc:sldMkLst>
        <pc:spChg chg="mod">
          <ac:chgData name="Lina Dapkuniene" userId="a0d17140d1ccb4fa" providerId="Windows Live" clId="Web-{920D5235-1E2E-4A6A-95E8-F25E6D1FC48D}" dt="2019-06-04T13:55:06.711" v="1" actId="14100"/>
          <ac:spMkLst>
            <pc:docMk/>
            <pc:sldMk cId="1374356741" sldId="571"/>
            <ac:spMk id="20" creationId="{5A9D20B8-8658-4818-A305-310AFE8E0CAD}"/>
          </ac:spMkLst>
        </pc:spChg>
      </pc:sldChg>
    </pc:docChg>
  </pc:docChgLst>
  <pc:docChgLst>
    <pc:chgData name="Lina Dapkuniene" userId="a0d17140d1ccb4fa" providerId="LiveId" clId="{5EFDEED9-A0EC-4176-9258-1086E82CCCE3}"/>
    <pc:docChg chg="custSel modSld">
      <pc:chgData name="Lina Dapkuniene" userId="a0d17140d1ccb4fa" providerId="LiveId" clId="{5EFDEED9-A0EC-4176-9258-1086E82CCCE3}" dt="2019-06-06T13:35:44.224" v="176" actId="1036"/>
      <pc:docMkLst>
        <pc:docMk/>
      </pc:docMkLst>
      <pc:sldChg chg="modSp">
        <pc:chgData name="Lina Dapkuniene" userId="a0d17140d1ccb4fa" providerId="LiveId" clId="{5EFDEED9-A0EC-4176-9258-1086E82CCCE3}" dt="2019-06-06T13:35:44.224" v="176" actId="1036"/>
        <pc:sldMkLst>
          <pc:docMk/>
          <pc:sldMk cId="1853566545" sldId="580"/>
        </pc:sldMkLst>
        <pc:spChg chg="mod">
          <ac:chgData name="Lina Dapkuniene" userId="a0d17140d1ccb4fa" providerId="LiveId" clId="{5EFDEED9-A0EC-4176-9258-1086E82CCCE3}" dt="2019-06-06T13:35:22.415" v="169" actId="20577"/>
          <ac:spMkLst>
            <pc:docMk/>
            <pc:sldMk cId="1853566545" sldId="580"/>
            <ac:spMk id="14" creationId="{2E649D40-E926-4E6A-9E20-8B5EC1D2DA38}"/>
          </ac:spMkLst>
        </pc:spChg>
        <pc:cxnChg chg="mod">
          <ac:chgData name="Lina Dapkuniene" userId="a0d17140d1ccb4fa" providerId="LiveId" clId="{5EFDEED9-A0EC-4176-9258-1086E82CCCE3}" dt="2019-06-06T13:35:29.862" v="170" actId="1076"/>
          <ac:cxnSpMkLst>
            <pc:docMk/>
            <pc:sldMk cId="1853566545" sldId="580"/>
            <ac:cxnSpMk id="10" creationId="{9147ABEB-626C-4773-90CA-B4461B46C925}"/>
          </ac:cxnSpMkLst>
        </pc:cxnChg>
        <pc:cxnChg chg="mod">
          <ac:chgData name="Lina Dapkuniene" userId="a0d17140d1ccb4fa" providerId="LiveId" clId="{5EFDEED9-A0EC-4176-9258-1086E82CCCE3}" dt="2019-06-06T13:35:44.224" v="176" actId="1036"/>
          <ac:cxnSpMkLst>
            <pc:docMk/>
            <pc:sldMk cId="1853566545" sldId="580"/>
            <ac:cxnSpMk id="19" creationId="{033E81E4-96E4-4413-AA38-ACC9253B86B6}"/>
          </ac:cxnSpMkLst>
        </pc:cxnChg>
      </pc:sldChg>
      <pc:sldChg chg="modSp">
        <pc:chgData name="Lina Dapkuniene" userId="a0d17140d1ccb4fa" providerId="LiveId" clId="{5EFDEED9-A0EC-4176-9258-1086E82CCCE3}" dt="2019-06-06T10:52:19.502" v="1" actId="14100"/>
        <pc:sldMkLst>
          <pc:docMk/>
          <pc:sldMk cId="1633170408" sldId="587"/>
        </pc:sldMkLst>
        <pc:graphicFrameChg chg="mod modGraphic">
          <ac:chgData name="Lina Dapkuniene" userId="a0d17140d1ccb4fa" providerId="LiveId" clId="{5EFDEED9-A0EC-4176-9258-1086E82CCCE3}" dt="2019-06-06T10:52:12.711" v="0" actId="14100"/>
          <ac:graphicFrameMkLst>
            <pc:docMk/>
            <pc:sldMk cId="1633170408" sldId="587"/>
            <ac:graphicFrameMk id="17" creationId="{0836B6B7-D8CC-4B79-8167-10890105597A}"/>
          </ac:graphicFrameMkLst>
        </pc:graphicFrameChg>
        <pc:graphicFrameChg chg="mod modGraphic">
          <ac:chgData name="Lina Dapkuniene" userId="a0d17140d1ccb4fa" providerId="LiveId" clId="{5EFDEED9-A0EC-4176-9258-1086E82CCCE3}" dt="2019-06-06T10:52:19.502" v="1" actId="14100"/>
          <ac:graphicFrameMkLst>
            <pc:docMk/>
            <pc:sldMk cId="1633170408" sldId="587"/>
            <ac:graphicFrameMk id="22" creationId="{534A0928-3D17-4067-B1E9-EBCB67501F7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alapis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alapis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97548140675842"/>
          <c:y val="0"/>
          <c:w val="0.37447833258000501"/>
          <c:h val="0.80050501724224199"/>
        </c:manualLayout>
      </c:layout>
      <c:barChart>
        <c:barDir val="bar"/>
        <c:grouping val="clustered"/>
        <c:varyColors val="0"/>
        <c:ser>
          <c:idx val="0"/>
          <c:order val="0"/>
          <c:tx>
            <c:strRef>
              <c:f>Sheet1!$B$1</c:f>
              <c:strCache>
                <c:ptCount val="1"/>
                <c:pt idx="0">
                  <c:v>Column1</c:v>
                </c:pt>
              </c:strCache>
            </c:strRef>
          </c:tx>
          <c:spPr>
            <a:solidFill>
              <a:srgbClr val="5E695A"/>
            </a:solidFill>
            <a:ln w="12700">
              <a:solidFill>
                <a:srgbClr val="5E685A"/>
              </a:solidFill>
            </a:ln>
            <a:effectLst/>
          </c:spPr>
          <c:invertIfNegative val="0"/>
          <c:dLbls>
            <c:dLbl>
              <c:idx val="2"/>
              <c:showLegendKey val="0"/>
              <c:showVal val="1"/>
              <c:showCatName val="0"/>
              <c:showSerName val="0"/>
              <c:showPercent val="0"/>
              <c:showBubbleSize val="0"/>
              <c:separator>,</c:separator>
              <c:extLst xmlns:c16r2="http://schemas.microsoft.com/office/drawing/2015/06/chart">
                <c:ext xmlns:c16="http://schemas.microsoft.com/office/drawing/2014/chart" uri="{C3380CC4-5D6E-409C-BE32-E72D297353CC}">
                  <c16:uniqueId val="{00000000-FB7D-40E4-99F1-DC3F04875B6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T Norms Regular" panose="02000503030000020003" pitchFamily="50" charset="0"/>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0.00%</c:formatCode>
                <c:ptCount val="5"/>
                <c:pt idx="0">
                  <c:v>7.0999999999999994E-2</c:v>
                </c:pt>
                <c:pt idx="1">
                  <c:v>9.4E-2</c:v>
                </c:pt>
                <c:pt idx="2">
                  <c:v>8.5000000000000006E-2</c:v>
                </c:pt>
                <c:pt idx="3">
                  <c:v>-1.2999999999999999E-2</c:v>
                </c:pt>
                <c:pt idx="4">
                  <c:v>5.0000000000000001E-3</c:v>
                </c:pt>
              </c:numCache>
            </c:numRef>
          </c:val>
          <c:extLst xmlns:c16r2="http://schemas.microsoft.com/office/drawing/2015/06/chart">
            <c:ext xmlns:c16="http://schemas.microsoft.com/office/drawing/2014/chart" uri="{C3380CC4-5D6E-409C-BE32-E72D297353CC}">
              <c16:uniqueId val="{00000000-1058-4EF8-88C1-D9588A3B4BD9}"/>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1058-4EF8-88C1-D9588A3B4BD9}"/>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1058-4EF8-88C1-D9588A3B4BD9}"/>
            </c:ext>
          </c:extLst>
        </c:ser>
        <c:dLbls>
          <c:showLegendKey val="0"/>
          <c:showVal val="0"/>
          <c:showCatName val="0"/>
          <c:showSerName val="0"/>
          <c:showPercent val="0"/>
          <c:showBubbleSize val="0"/>
        </c:dLbls>
        <c:gapWidth val="281"/>
        <c:overlap val="100"/>
        <c:axId val="451750904"/>
        <c:axId val="451751296"/>
      </c:barChart>
      <c:catAx>
        <c:axId val="451750904"/>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t-LT"/>
          </a:p>
        </c:txPr>
        <c:crossAx val="451751296"/>
        <c:crosses val="autoZero"/>
        <c:auto val="1"/>
        <c:lblAlgn val="ctr"/>
        <c:lblOffset val="100"/>
        <c:noMultiLvlLbl val="0"/>
      </c:catAx>
      <c:valAx>
        <c:axId val="451751296"/>
        <c:scaling>
          <c:orientation val="minMax"/>
        </c:scaling>
        <c:delete val="1"/>
        <c:axPos val="b"/>
        <c:numFmt formatCode="0.00%" sourceLinked="1"/>
        <c:majorTickMark val="none"/>
        <c:minorTickMark val="none"/>
        <c:tickLblPos val="nextTo"/>
        <c:crossAx val="45175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1897096423399"/>
          <c:y val="0"/>
          <c:w val="0.35485102886703002"/>
          <c:h val="0.80050501724224199"/>
        </c:manualLayout>
      </c:layout>
      <c:barChart>
        <c:barDir val="bar"/>
        <c:grouping val="clustered"/>
        <c:varyColors val="0"/>
        <c:ser>
          <c:idx val="0"/>
          <c:order val="0"/>
          <c:tx>
            <c:strRef>
              <c:f>Sheet1!$B$1</c:f>
              <c:strCache>
                <c:ptCount val="1"/>
                <c:pt idx="0">
                  <c:v>Column1</c:v>
                </c:pt>
              </c:strCache>
            </c:strRef>
          </c:tx>
          <c:spPr>
            <a:solidFill>
              <a:srgbClr val="5E69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T Norms Regular" panose="02000503030000020003" pitchFamily="50" charset="0"/>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0.00%</c:formatCode>
                <c:ptCount val="5"/>
                <c:pt idx="1">
                  <c:v>0.11700000000000001</c:v>
                </c:pt>
                <c:pt idx="2">
                  <c:v>6.0999999999999999E-2</c:v>
                </c:pt>
                <c:pt idx="3">
                  <c:v>9.0999999999999998E-2</c:v>
                </c:pt>
                <c:pt idx="4">
                  <c:v>7.9000000000000001E-2</c:v>
                </c:pt>
              </c:numCache>
            </c:numRef>
          </c:val>
          <c:extLst xmlns:c16r2="http://schemas.microsoft.com/office/drawing/2015/06/chart">
            <c:ext xmlns:c16="http://schemas.microsoft.com/office/drawing/2014/chart" uri="{C3380CC4-5D6E-409C-BE32-E72D297353CC}">
              <c16:uniqueId val="{00000000-BCFB-46FB-A3E4-D8C659ED279E}"/>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BCFB-46FB-A3E4-D8C659ED279E}"/>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BCFB-46FB-A3E4-D8C659ED279E}"/>
            </c:ext>
          </c:extLst>
        </c:ser>
        <c:dLbls>
          <c:showLegendKey val="0"/>
          <c:showVal val="1"/>
          <c:showCatName val="0"/>
          <c:showSerName val="0"/>
          <c:showPercent val="0"/>
          <c:showBubbleSize val="0"/>
        </c:dLbls>
        <c:gapWidth val="75"/>
        <c:axId val="451752472"/>
        <c:axId val="451751688"/>
      </c:barChart>
      <c:catAx>
        <c:axId val="451752472"/>
        <c:scaling>
          <c:orientation val="minMax"/>
        </c:scaling>
        <c:delete val="0"/>
        <c:axPos val="l"/>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lt-LT"/>
          </a:p>
        </c:txPr>
        <c:crossAx val="451751688"/>
        <c:crosses val="autoZero"/>
        <c:auto val="1"/>
        <c:lblAlgn val="ctr"/>
        <c:lblOffset val="100"/>
        <c:noMultiLvlLbl val="0"/>
      </c:catAx>
      <c:valAx>
        <c:axId val="451751688"/>
        <c:scaling>
          <c:orientation val="minMax"/>
        </c:scaling>
        <c:delete val="1"/>
        <c:axPos val="b"/>
        <c:numFmt formatCode="0.00%" sourceLinked="1"/>
        <c:majorTickMark val="none"/>
        <c:minorTickMark val="none"/>
        <c:tickLblPos val="nextTo"/>
        <c:crossAx val="451752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4A64A-C482-4E45-B730-E1E5D98E52CC}" type="datetimeFigureOut">
              <a:rPr lang="en-US" smtClean="0"/>
              <a:t>7/16/2019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07DC6-7609-7A4A-920D-1B179DFC39E9}" type="slidenum">
              <a:rPr lang="en-US" smtClean="0"/>
              <a:t>‹#›</a:t>
            </a:fld>
            <a:endParaRPr lang="en-US"/>
          </a:p>
        </p:txBody>
      </p:sp>
    </p:spTree>
    <p:extLst>
      <p:ext uri="{BB962C8B-B14F-4D97-AF65-F5344CB8AC3E}">
        <p14:creationId xmlns:p14="http://schemas.microsoft.com/office/powerpoint/2010/main" val="794454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07DC6-7609-7A4A-920D-1B179DFC39E9}" type="slidenum">
              <a:rPr lang="en-US" smtClean="0"/>
              <a:t>1</a:t>
            </a:fld>
            <a:endParaRPr lang="en-US"/>
          </a:p>
        </p:txBody>
      </p:sp>
    </p:spTree>
    <p:extLst>
      <p:ext uri="{BB962C8B-B14F-4D97-AF65-F5344CB8AC3E}">
        <p14:creationId xmlns:p14="http://schemas.microsoft.com/office/powerpoint/2010/main" val="198265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Bendriniai</a:t>
            </a:r>
            <a:r>
              <a:rPr lang="en-US" dirty="0"/>
              <a:t> </a:t>
            </a:r>
            <a:r>
              <a:rPr lang="en-US" dirty="0" err="1"/>
              <a:t>makro</a:t>
            </a:r>
            <a:r>
              <a:rPr lang="en-US" dirty="0"/>
              <a:t> </a:t>
            </a:r>
            <a:r>
              <a:rPr lang="en-US" dirty="0" err="1"/>
              <a:t>skaičiai</a:t>
            </a:r>
            <a:r>
              <a:rPr lang="en-US" dirty="0"/>
              <a:t> </a:t>
            </a:r>
            <a:r>
              <a:rPr lang="en-US" dirty="0" err="1"/>
              <a:t>apie</a:t>
            </a:r>
            <a:r>
              <a:rPr lang="en-US" dirty="0"/>
              <a:t> </a:t>
            </a:r>
            <a:r>
              <a:rPr lang="en-US" dirty="0" err="1"/>
              <a:t>Klaip</a:t>
            </a:r>
            <a:r>
              <a:rPr lang="lt-LT" dirty="0"/>
              <a:t>ė</a:t>
            </a:r>
            <a:r>
              <a:rPr lang="en-US" dirty="0" err="1"/>
              <a:t>dą</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7DC6-7609-7A4A-920D-1B179DFC3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0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7DC6-7609-7A4A-920D-1B179DFC3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93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7DC6-7609-7A4A-920D-1B179DFC3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31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945FF-226D-4B54-89FD-AF4E753AEF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11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7DC6-7609-7A4A-920D-1B179DFC3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167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945FF-226D-4B54-89FD-AF4E753AEF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7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7DC6-7609-7A4A-920D-1B179DFC3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40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07DC6-7609-7A4A-920D-1B179DFC39E9}" type="slidenum">
              <a:rPr lang="en-US" smtClean="0"/>
              <a:t>24</a:t>
            </a:fld>
            <a:endParaRPr lang="en-US"/>
          </a:p>
        </p:txBody>
      </p:sp>
    </p:spTree>
    <p:extLst>
      <p:ext uri="{BB962C8B-B14F-4D97-AF65-F5344CB8AC3E}">
        <p14:creationId xmlns:p14="http://schemas.microsoft.com/office/powerpoint/2010/main" val="3551878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07DC6-7609-7A4A-920D-1B179DFC39E9}" type="slidenum">
              <a:rPr lang="en-US" smtClean="0"/>
              <a:t>25</a:t>
            </a:fld>
            <a:endParaRPr lang="en-US"/>
          </a:p>
        </p:txBody>
      </p:sp>
    </p:spTree>
    <p:extLst>
      <p:ext uri="{BB962C8B-B14F-4D97-AF65-F5344CB8AC3E}">
        <p14:creationId xmlns:p14="http://schemas.microsoft.com/office/powerpoint/2010/main" val="179432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945FF-226D-4B54-89FD-AF4E753AEF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85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9945FF-226D-4B54-89FD-AF4E753AEF39}" type="slidenum">
              <a:rPr lang="en-US" smtClean="0"/>
              <a:t>2</a:t>
            </a:fld>
            <a:endParaRPr lang="en-US"/>
          </a:p>
        </p:txBody>
      </p:sp>
    </p:spTree>
    <p:extLst>
      <p:ext uri="{BB962C8B-B14F-4D97-AF65-F5344CB8AC3E}">
        <p14:creationId xmlns:p14="http://schemas.microsoft.com/office/powerpoint/2010/main" val="4150850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7DC6-7609-7A4A-920D-1B179DFC3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383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7DC6-7609-7A4A-920D-1B179DFC3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71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07DC6-7609-7A4A-920D-1B179DFC39E9}" type="slidenum">
              <a:rPr lang="en-US" smtClean="0"/>
              <a:t>4</a:t>
            </a:fld>
            <a:endParaRPr lang="en-US"/>
          </a:p>
        </p:txBody>
      </p:sp>
    </p:spTree>
    <p:extLst>
      <p:ext uri="{BB962C8B-B14F-4D97-AF65-F5344CB8AC3E}">
        <p14:creationId xmlns:p14="http://schemas.microsoft.com/office/powerpoint/2010/main" val="339053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lt-LT" sz="1200" kern="1200" dirty="0">
                <a:solidFill>
                  <a:schemeClr val="tx1"/>
                </a:solidFill>
                <a:effectLst/>
                <a:latin typeface="+mn-lt"/>
                <a:ea typeface="+mn-ea"/>
                <a:cs typeface="+mn-cs"/>
              </a:rPr>
              <a:t>Pagal tiesioginę finansinę naudą paslaugų projektai gerokai lenkia gamybinius projektus dėl mokamų su darbo santykiais susijusių mokesčių;</a:t>
            </a:r>
            <a:endParaRPr lang="en-US" sz="1000" kern="1200" dirty="0">
              <a:solidFill>
                <a:schemeClr val="tx1"/>
              </a:solidFill>
              <a:effectLst/>
              <a:latin typeface="+mn-lt"/>
              <a:ea typeface="+mn-ea"/>
              <a:cs typeface="+mn-cs"/>
            </a:endParaRPr>
          </a:p>
          <a:p>
            <a:pPr lvl="2"/>
            <a:r>
              <a:rPr lang="lt-LT" sz="1200" kern="1200" dirty="0">
                <a:solidFill>
                  <a:schemeClr val="tx1"/>
                </a:solidFill>
                <a:effectLst/>
                <a:latin typeface="+mn-lt"/>
                <a:ea typeface="+mn-ea"/>
                <a:cs typeface="+mn-cs"/>
              </a:rPr>
              <a:t>Vidutinis vieno paslaugų centro projekto darbuotojų skaičius yra 142. Atitinkamas skaičius gamyboje daugiau negu 3 kartus mažesnis;</a:t>
            </a:r>
            <a:endParaRPr lang="en-US" sz="1000" kern="1200" dirty="0">
              <a:solidFill>
                <a:schemeClr val="tx1"/>
              </a:solidFill>
              <a:effectLst/>
              <a:latin typeface="+mn-lt"/>
              <a:ea typeface="+mn-ea"/>
              <a:cs typeface="+mn-cs"/>
            </a:endParaRPr>
          </a:p>
          <a:p>
            <a:pPr lvl="2"/>
            <a:r>
              <a:rPr lang="en-US" sz="1200" kern="1200" dirty="0" err="1">
                <a:solidFill>
                  <a:schemeClr val="tx1"/>
                </a:solidFill>
                <a:effectLst/>
                <a:latin typeface="+mn-lt"/>
                <a:ea typeface="+mn-ea"/>
                <a:cs typeface="+mn-cs"/>
              </a:rPr>
              <a:t>Vidutinis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užmokestis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paslaugų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centruose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yra</a:t>
            </a:r>
            <a:r>
              <a:rPr lang="en-US" sz="1200" kern="1200" dirty="0">
                <a:solidFill>
                  <a:schemeClr val="tx1"/>
                </a:solidFill>
                <a:effectLst/>
                <a:latin typeface="+mn-lt"/>
                <a:ea typeface="+mn-ea"/>
                <a:cs typeface="+mn-cs"/>
              </a:rPr>
              <a:t> net 65 proc. </a:t>
            </a:r>
            <a:r>
              <a:rPr lang="en-US" sz="1200" kern="1200" dirty="0" err="1">
                <a:solidFill>
                  <a:schemeClr val="tx1"/>
                </a:solidFill>
                <a:effectLst/>
                <a:latin typeface="+mn-lt"/>
                <a:ea typeface="+mn-ea"/>
                <a:cs typeface="+mn-cs"/>
              </a:rPr>
              <a:t>didesnis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už</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užmokestį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gamybos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projektuose</a:t>
            </a:r>
            <a:r>
              <a:rPr lang="en-US" sz="1200" kern="1200" dirty="0">
                <a:solidFill>
                  <a:schemeClr val="tx1"/>
                </a:solidFill>
                <a:effectLst/>
                <a:latin typeface="+mn-lt"/>
                <a:ea typeface="+mn-ea"/>
                <a:cs typeface="+mn-cs"/>
              </a:rPr>
              <a:t>;</a:t>
            </a:r>
            <a:endParaRPr lang="en-US" sz="1000" kern="1200" dirty="0">
              <a:solidFill>
                <a:schemeClr val="tx1"/>
              </a:solidFill>
              <a:effectLst/>
              <a:latin typeface="+mn-lt"/>
              <a:ea typeface="+mn-ea"/>
              <a:cs typeface="+mn-cs"/>
            </a:endParaRPr>
          </a:p>
          <a:p>
            <a:pPr lvl="2"/>
            <a:r>
              <a:rPr lang="en-US" sz="1200" kern="1200" dirty="0" err="1">
                <a:solidFill>
                  <a:schemeClr val="tx1"/>
                </a:solidFill>
                <a:effectLst/>
                <a:latin typeface="+mn-lt"/>
                <a:ea typeface="+mn-ea"/>
                <a:cs typeface="+mn-cs"/>
              </a:rPr>
              <a:t>Paskaičiuota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metiniai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kaštai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kuriuos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patiria</a:t>
            </a:r>
            <a:r>
              <a:rPr lang="en-US" sz="1200" kern="1200" dirty="0">
                <a:solidFill>
                  <a:schemeClr val="tx1"/>
                </a:solidFill>
                <a:effectLst/>
                <a:latin typeface="+mn-lt"/>
                <a:ea typeface="+mn-ea"/>
                <a:cs typeface="+mn-cs"/>
              </a:rPr>
              <a:t> 142 </a:t>
            </a:r>
            <a:r>
              <a:rPr lang="en-US" sz="1200" kern="1200" dirty="0" err="1">
                <a:solidFill>
                  <a:schemeClr val="tx1"/>
                </a:solidFill>
                <a:effectLst/>
                <a:latin typeface="+mn-lt"/>
                <a:ea typeface="+mn-ea"/>
                <a:cs typeface="+mn-cs"/>
              </a:rPr>
              <a:t>darbuotojus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įdarbinantis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paslaugų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centras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lygūs</a:t>
            </a:r>
            <a:r>
              <a:rPr lang="en-US" sz="1200" kern="1200" dirty="0">
                <a:solidFill>
                  <a:schemeClr val="tx1"/>
                </a:solidFill>
                <a:effectLst/>
                <a:latin typeface="+mn-lt"/>
                <a:ea typeface="+mn-ea"/>
                <a:cs typeface="+mn-cs"/>
              </a:rPr>
              <a:t> 2,7 </a:t>
            </a:r>
            <a:r>
              <a:rPr lang="en-US" sz="1200" kern="1200" dirty="0" err="1">
                <a:solidFill>
                  <a:schemeClr val="tx1"/>
                </a:solidFill>
                <a:effectLst/>
                <a:latin typeface="+mn-lt"/>
                <a:ea typeface="+mn-ea"/>
                <a:cs typeface="+mn-cs"/>
              </a:rPr>
              <a:t>mln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eurų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Atitinkamai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sumokama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apie</a:t>
            </a:r>
            <a:r>
              <a:rPr lang="en-US" sz="1200" kern="1200" dirty="0">
                <a:solidFill>
                  <a:schemeClr val="tx1"/>
                </a:solidFill>
                <a:effectLst/>
                <a:latin typeface="+mn-lt"/>
                <a:ea typeface="+mn-ea"/>
                <a:cs typeface="+mn-cs"/>
              </a:rPr>
              <a:t> 1,1 </a:t>
            </a:r>
            <a:r>
              <a:rPr lang="en-US" sz="1200" kern="1200" dirty="0" err="1">
                <a:solidFill>
                  <a:schemeClr val="tx1"/>
                </a:solidFill>
                <a:effectLst/>
                <a:latin typeface="+mn-lt"/>
                <a:ea typeface="+mn-ea"/>
                <a:cs typeface="+mn-cs"/>
              </a:rPr>
              <a:t>mln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eurų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santykiais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susijusių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mokesčių</a:t>
            </a:r>
            <a:r>
              <a:rPr lang="en-US" sz="1200" kern="1200" dirty="0">
                <a:solidFill>
                  <a:schemeClr val="tx1"/>
                </a:solidFill>
                <a:effectLst/>
                <a:latin typeface="+mn-lt"/>
                <a:ea typeface="+mn-ea"/>
                <a:cs typeface="+mn-cs"/>
              </a:rPr>
              <a:t>.</a:t>
            </a:r>
            <a:endParaRPr lang="en-US" sz="10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Investuok Lietuvoje duomenys, 2015</a:t>
            </a:r>
            <a:endParaRPr lang="en-US" sz="1200" kern="1200" dirty="0">
              <a:solidFill>
                <a:schemeClr val="tx1"/>
              </a:solidFill>
              <a:effectLst/>
              <a:latin typeface="+mn-lt"/>
              <a:ea typeface="+mn-ea"/>
              <a:cs typeface="+mn-cs"/>
            </a:endParaRPr>
          </a:p>
          <a:p>
            <a:endParaRPr lang="en-US" b="0" dirty="0"/>
          </a:p>
          <a:p>
            <a:r>
              <a:rPr lang="lt-LT" sz="1200" kern="1200" dirty="0">
                <a:solidFill>
                  <a:schemeClr val="tx1"/>
                </a:solidFill>
                <a:effectLst/>
                <a:latin typeface="+mn-lt"/>
                <a:ea typeface="+mn-ea"/>
                <a:cs typeface="+mn-cs"/>
              </a:rPr>
              <a:t>Centrinis ir Rytų Europos (CRE) regionas, lyginant su Azijos ar Lotynų Amerikos šalimis kaštu atžvilgiu yra daug brangesnis, tačiau dar nesiekia Vakarų Europos ar JAV lygio. Vertinant kitus kriterijus CRE yra geografiškai daug patogesnėje vietoje, brandi paslaugų centrų rinka su išsilavinusiais darbuotojais. Pagrindinė Paslaugų centrų lokacija koncentruojasi Lenkijoje, tačiau investuotojai vis dažniau pastebi tokias šalis kaip Bulgariją, Rumuniją, Vengriją ir Lietuvą</a:t>
            </a:r>
            <a:endParaRPr lang="en-US" b="0" dirty="0"/>
          </a:p>
        </p:txBody>
      </p:sp>
      <p:sp>
        <p:nvSpPr>
          <p:cNvPr id="4" name="Slide Number Placeholder 3"/>
          <p:cNvSpPr>
            <a:spLocks noGrp="1"/>
          </p:cNvSpPr>
          <p:nvPr>
            <p:ph type="sldNum" sz="quarter" idx="5"/>
          </p:nvPr>
        </p:nvSpPr>
        <p:spPr/>
        <p:txBody>
          <a:bodyPr/>
          <a:lstStyle/>
          <a:p>
            <a:fld id="{D2F07DC6-7609-7A4A-920D-1B179DFC39E9}" type="slidenum">
              <a:rPr lang="en-US" smtClean="0"/>
              <a:t>5</a:t>
            </a:fld>
            <a:endParaRPr lang="en-US"/>
          </a:p>
        </p:txBody>
      </p:sp>
    </p:spTree>
    <p:extLst>
      <p:ext uri="{BB962C8B-B14F-4D97-AF65-F5344CB8AC3E}">
        <p14:creationId xmlns:p14="http://schemas.microsoft.com/office/powerpoint/2010/main" val="109726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945FF-226D-4B54-89FD-AF4E753AEF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50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07DC6-7609-7A4A-920D-1B179DFC39E9}" type="slidenum">
              <a:rPr lang="en-US" smtClean="0"/>
              <a:t>9</a:t>
            </a:fld>
            <a:endParaRPr lang="en-US"/>
          </a:p>
        </p:txBody>
      </p:sp>
    </p:spTree>
    <p:extLst>
      <p:ext uri="{BB962C8B-B14F-4D97-AF65-F5344CB8AC3E}">
        <p14:creationId xmlns:p14="http://schemas.microsoft.com/office/powerpoint/2010/main" val="388958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945FF-226D-4B54-89FD-AF4E753AEF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28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945FF-226D-4B54-89FD-AF4E753AEF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86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Bendriniai</a:t>
            </a:r>
            <a:r>
              <a:rPr lang="en-US" dirty="0"/>
              <a:t> </a:t>
            </a:r>
            <a:r>
              <a:rPr lang="en-US" dirty="0" err="1"/>
              <a:t>makro</a:t>
            </a:r>
            <a:r>
              <a:rPr lang="en-US" dirty="0"/>
              <a:t> </a:t>
            </a:r>
            <a:r>
              <a:rPr lang="en-US" dirty="0" err="1"/>
              <a:t>skaičiai</a:t>
            </a:r>
            <a:r>
              <a:rPr lang="en-US" dirty="0"/>
              <a:t> </a:t>
            </a:r>
            <a:r>
              <a:rPr lang="en-US" dirty="0" err="1"/>
              <a:t>apie</a:t>
            </a:r>
            <a:r>
              <a:rPr lang="en-US" dirty="0"/>
              <a:t> </a:t>
            </a:r>
            <a:r>
              <a:rPr lang="en-US" dirty="0" err="1"/>
              <a:t>Klaip</a:t>
            </a:r>
            <a:r>
              <a:rPr lang="lt-LT" dirty="0"/>
              <a:t>ė</a:t>
            </a:r>
            <a:r>
              <a:rPr lang="en-US" dirty="0" err="1"/>
              <a:t>dą</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7DC6-7609-7A4A-920D-1B179DFC3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14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21320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06198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07071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195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961705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39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41655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30CA1-8A2D-3743-A70C-697EFDDE05CE}"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284025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30CA1-8A2D-3743-A70C-697EFDDE05CE}"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395634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30CA1-8A2D-3743-A70C-697EFDDE05CE}"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4137149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0CA1-8A2D-3743-A70C-697EFDDE05CE}"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288524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91012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30CA1-8A2D-3743-A70C-697EFDDE05CE}"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211056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30CA1-8A2D-3743-A70C-697EFDDE05CE}"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2569732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377127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64906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2111952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EB89A-2F41-ED42-9DE1-C414D17954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68DE3D1-D9C9-534E-916C-0C43BAE60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A16E8A6-F2A5-D54B-BC9A-A782C3F43B87}"/>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5" name="Footer Placeholder 4">
            <a:extLst>
              <a:ext uri="{FF2B5EF4-FFF2-40B4-BE49-F238E27FC236}">
                <a16:creationId xmlns:a16="http://schemas.microsoft.com/office/drawing/2014/main" xmlns="" id="{B462378A-A85B-2B44-91BE-F43B0D9B4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450591-B348-274F-A455-84D8D16D2FFD}"/>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3757954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26E24-9C9A-7B46-B4D8-0474909D3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92D9ECC-6658-C845-A8AD-33FD278D27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AB5675-FE4F-D74F-A513-B40141A98E34}"/>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5" name="Footer Placeholder 4">
            <a:extLst>
              <a:ext uri="{FF2B5EF4-FFF2-40B4-BE49-F238E27FC236}">
                <a16:creationId xmlns:a16="http://schemas.microsoft.com/office/drawing/2014/main" xmlns="" id="{0C60F858-318B-FE44-93FC-800D10231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73964C-60A7-2440-85B3-EF32A434B7A3}"/>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1610330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B8014F-8A3E-D240-A930-BE5F92A37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A407A04-EC5A-3045-9BD1-A84E6EDBB1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37BF48-0887-124D-8B99-B0EAA013F5D2}"/>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5" name="Footer Placeholder 4">
            <a:extLst>
              <a:ext uri="{FF2B5EF4-FFF2-40B4-BE49-F238E27FC236}">
                <a16:creationId xmlns:a16="http://schemas.microsoft.com/office/drawing/2014/main" xmlns="" id="{D6BDE060-D91C-A34E-B5D5-9A2721E96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B8ABE8-B323-0347-A690-997017364FDD}"/>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3990722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0B1EF-90BA-6940-B456-60D3641E5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F0D54F-2B11-9348-A764-975E032C67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8925DA1-F158-8946-A6BB-B3D60BDE8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EC2E80B-05F1-F84B-973D-2F6C3A2D30AD}"/>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6" name="Footer Placeholder 5">
            <a:extLst>
              <a:ext uri="{FF2B5EF4-FFF2-40B4-BE49-F238E27FC236}">
                <a16:creationId xmlns:a16="http://schemas.microsoft.com/office/drawing/2014/main" xmlns="" id="{1902E099-8144-AC47-B7D1-210E13F41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C900C5-D7DE-F644-9455-6B0854B3D25A}"/>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216190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DA513-979E-1647-B37F-413D58584D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EE663CE-5158-9848-9D37-42D3D6D01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F31B649-BCAA-AC49-B39E-4329AD0E1D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8CEFC3D-016F-6941-A28A-8A68F8769A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D214AB8-2534-2842-91F1-CF46AA6FB2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0368E2C-5AC7-5A40-BB8D-D4EB8B6CDDB9}"/>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8" name="Footer Placeholder 7">
            <a:extLst>
              <a:ext uri="{FF2B5EF4-FFF2-40B4-BE49-F238E27FC236}">
                <a16:creationId xmlns:a16="http://schemas.microsoft.com/office/drawing/2014/main" xmlns="" id="{051A39A6-1AC8-F845-B9B7-5AEB880E96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267C4A9-FACA-024A-89C8-5A53B3181417}"/>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114283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330CA1-8A2D-3743-A70C-697EFDDE05CE}"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2056592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6AFC4-C1A6-8A45-A08B-3137D9E91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DA8269F-C12D-294F-94FF-BC611803495D}"/>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4" name="Footer Placeholder 3">
            <a:extLst>
              <a:ext uri="{FF2B5EF4-FFF2-40B4-BE49-F238E27FC236}">
                <a16:creationId xmlns:a16="http://schemas.microsoft.com/office/drawing/2014/main" xmlns="" id="{C4AB8B69-5B65-1F45-9F9C-432150F08E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96B2F88-B80A-8741-A9EB-E453AE65B0C3}"/>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2097448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05BBA1-AC07-0749-9A32-5BE235660D91}"/>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3" name="Footer Placeholder 2">
            <a:extLst>
              <a:ext uri="{FF2B5EF4-FFF2-40B4-BE49-F238E27FC236}">
                <a16:creationId xmlns:a16="http://schemas.microsoft.com/office/drawing/2014/main" xmlns="" id="{D0ED40F2-563D-534D-A0BA-7F961354FA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DD71AAC-E458-BA4E-8265-FB85E59D8FFF}"/>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1506770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33920-44B5-9940-A8B0-1BE500182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CE9DE28-6748-8F4D-8C42-5DD0C0EC6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F190528-860C-9449-B1FC-5661C1CA4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20714AB-BA61-3446-A41B-16C6905DFF5F}"/>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6" name="Footer Placeholder 5">
            <a:extLst>
              <a:ext uri="{FF2B5EF4-FFF2-40B4-BE49-F238E27FC236}">
                <a16:creationId xmlns:a16="http://schemas.microsoft.com/office/drawing/2014/main" xmlns="" id="{096473D7-C3D2-E746-BC7B-9B7C73285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778CD8-4390-9C48-9194-9C5DDF0EDFE6}"/>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2152493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6D472-FA58-A040-9FCA-0F0EE3D2D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DA90BA-BB00-A347-89E1-C13ABE109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A4FCFA3-852C-844E-B97E-B9811EC53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B6F017-5686-1645-ACB5-00C3CB140039}"/>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6" name="Footer Placeholder 5">
            <a:extLst>
              <a:ext uri="{FF2B5EF4-FFF2-40B4-BE49-F238E27FC236}">
                <a16:creationId xmlns:a16="http://schemas.microsoft.com/office/drawing/2014/main" xmlns="" id="{637BF8EA-7087-EF44-B5D8-077CB8DDA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132E141-EA14-114F-94B7-B0DD4503393C}"/>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2364061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B914A-5EDC-B94C-B48C-E1EFDE7FB0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1CEEEB7-14EF-3843-B436-30B61E596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00B277-10FA-0041-A4BB-D26A17CEDEA6}"/>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5" name="Footer Placeholder 4">
            <a:extLst>
              <a:ext uri="{FF2B5EF4-FFF2-40B4-BE49-F238E27FC236}">
                <a16:creationId xmlns:a16="http://schemas.microsoft.com/office/drawing/2014/main" xmlns="" id="{556A42F2-5456-5747-9204-F26286496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CC6EF8-EA5D-A847-B500-B0BE98FC5D5E}"/>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3218625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BC455F-30B2-F24E-81A8-F82BE4B5A5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EDE12D3-02B4-9E47-98CF-8D4186F76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3AFDB4-6430-7A45-9B73-467184A9B76C}"/>
              </a:ext>
            </a:extLst>
          </p:cNvPr>
          <p:cNvSpPr>
            <a:spLocks noGrp="1"/>
          </p:cNvSpPr>
          <p:nvPr>
            <p:ph type="dt" sz="half" idx="10"/>
          </p:nvPr>
        </p:nvSpPr>
        <p:spPr/>
        <p:txBody>
          <a:bodyPr/>
          <a:lstStyle/>
          <a:p>
            <a:fld id="{8FEF4603-F273-894E-AA16-B20E905F57DF}" type="datetimeFigureOut">
              <a:rPr lang="en-US" smtClean="0"/>
              <a:t>7/16/2019</a:t>
            </a:fld>
            <a:endParaRPr lang="en-US"/>
          </a:p>
        </p:txBody>
      </p:sp>
      <p:sp>
        <p:nvSpPr>
          <p:cNvPr id="5" name="Footer Placeholder 4">
            <a:extLst>
              <a:ext uri="{FF2B5EF4-FFF2-40B4-BE49-F238E27FC236}">
                <a16:creationId xmlns:a16="http://schemas.microsoft.com/office/drawing/2014/main" xmlns="" id="{CC309195-02F2-2F41-BDD5-9F90246C5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E469BF-93BE-104B-9F48-33D8DFAF7112}"/>
              </a:ext>
            </a:extLst>
          </p:cNvPr>
          <p:cNvSpPr>
            <a:spLocks noGrp="1"/>
          </p:cNvSpPr>
          <p:nvPr>
            <p:ph type="sldNum" sz="quarter" idx="12"/>
          </p:nvPr>
        </p:nvSpPr>
        <p:spPr/>
        <p:txBody>
          <a:bodyPr/>
          <a:lstStyle/>
          <a:p>
            <a:fld id="{CA8B59C5-CFAE-6C44-89A5-D1087B15D5CA}" type="slidenum">
              <a:rPr lang="en-US" smtClean="0"/>
              <a:t>‹#›</a:t>
            </a:fld>
            <a:endParaRPr lang="en-US"/>
          </a:p>
        </p:txBody>
      </p:sp>
    </p:spTree>
    <p:extLst>
      <p:ext uri="{BB962C8B-B14F-4D97-AF65-F5344CB8AC3E}">
        <p14:creationId xmlns:p14="http://schemas.microsoft.com/office/powerpoint/2010/main" val="1882139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14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30CA1-8A2D-3743-A70C-697EFDDE05CE}"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40214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30CA1-8A2D-3743-A70C-697EFDDE05CE}"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48226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30CA1-8A2D-3743-A70C-697EFDDE05CE}"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64926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0CA1-8A2D-3743-A70C-697EFDDE05CE}"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61885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30CA1-8A2D-3743-A70C-697EFDDE05CE}"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15690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330CA1-8A2D-3743-A70C-697EFDDE05CE}"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7120-12CF-8042-8C7A-2C413DD18501}" type="slidenum">
              <a:rPr lang="en-US" smtClean="0"/>
              <a:t>‹#›</a:t>
            </a:fld>
            <a:endParaRPr lang="en-US"/>
          </a:p>
        </p:txBody>
      </p:sp>
    </p:spTree>
    <p:extLst>
      <p:ext uri="{BB962C8B-B14F-4D97-AF65-F5344CB8AC3E}">
        <p14:creationId xmlns:p14="http://schemas.microsoft.com/office/powerpoint/2010/main" val="57619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30CA1-8A2D-3743-A70C-697EFDDE05CE}" type="datetimeFigureOut">
              <a:rPr lang="en-US" smtClean="0"/>
              <a:t>7/16/2019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37120-12CF-8042-8C7A-2C413DD18501}" type="slidenum">
              <a:rPr lang="en-US" smtClean="0"/>
              <a:t>‹#›</a:t>
            </a:fld>
            <a:endParaRPr lang="en-US"/>
          </a:p>
        </p:txBody>
      </p:sp>
    </p:spTree>
    <p:extLst>
      <p:ext uri="{BB962C8B-B14F-4D97-AF65-F5344CB8AC3E}">
        <p14:creationId xmlns:p14="http://schemas.microsoft.com/office/powerpoint/2010/main" val="203440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30CA1-8A2D-3743-A70C-697EFDDE05CE}" type="datetimeFigureOut">
              <a:rPr lang="en-US" smtClean="0"/>
              <a:t>7/16/2019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37120-12CF-8042-8C7A-2C413DD18501}" type="slidenum">
              <a:rPr lang="en-US" smtClean="0"/>
              <a:t>‹#›</a:t>
            </a:fld>
            <a:endParaRPr lang="en-US"/>
          </a:p>
        </p:txBody>
      </p:sp>
    </p:spTree>
    <p:extLst>
      <p:ext uri="{BB962C8B-B14F-4D97-AF65-F5344CB8AC3E}">
        <p14:creationId xmlns:p14="http://schemas.microsoft.com/office/powerpoint/2010/main" val="34873565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D2DCA94-0CB1-AF4D-937D-9CF66184C3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38D940A-4993-5F49-B571-CF3B1F992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53618E-1D2E-4449-ADF5-019D44F1E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F4603-F273-894E-AA16-B20E905F57DF}" type="datetimeFigureOut">
              <a:rPr lang="en-US" smtClean="0"/>
              <a:t>7/16/2019</a:t>
            </a:fld>
            <a:endParaRPr lang="en-US"/>
          </a:p>
        </p:txBody>
      </p:sp>
      <p:sp>
        <p:nvSpPr>
          <p:cNvPr id="5" name="Footer Placeholder 4">
            <a:extLst>
              <a:ext uri="{FF2B5EF4-FFF2-40B4-BE49-F238E27FC236}">
                <a16:creationId xmlns:a16="http://schemas.microsoft.com/office/drawing/2014/main" xmlns="" id="{35B7A7AE-2B5A-F846-8843-2A8A876B8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05CD13A-D68B-2C4C-B5B6-5E019E6B00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B59C5-CFAE-6C44-89A5-D1087B15D5CA}" type="slidenum">
              <a:rPr lang="en-US" smtClean="0"/>
              <a:t>‹#›</a:t>
            </a:fld>
            <a:endParaRPr lang="en-US"/>
          </a:p>
        </p:txBody>
      </p:sp>
    </p:spTree>
    <p:extLst>
      <p:ext uri="{BB962C8B-B14F-4D97-AF65-F5344CB8AC3E}">
        <p14:creationId xmlns:p14="http://schemas.microsoft.com/office/powerpoint/2010/main" val="19897734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grandviewresearch.com/industry-analysis/shared-services-center-mark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34035" y="2410032"/>
            <a:ext cx="3979797" cy="2534624"/>
          </a:xfrm>
        </p:spPr>
        <p:txBody>
          <a:bodyPr>
            <a:noAutofit/>
          </a:bodyPr>
          <a:lstStyle/>
          <a:p>
            <a:pPr algn="l"/>
            <a:r>
              <a:rPr lang="en-US" sz="4600" b="1" dirty="0">
                <a:latin typeface="TT Norms  "/>
                <a:ea typeface="TT Norms" charset="0"/>
                <a:cs typeface="TT Norms" charset="0"/>
              </a:rPr>
              <a:t>PASLAUGŲ CENTRŲ PRITRAUKIMAS</a:t>
            </a:r>
          </a:p>
        </p:txBody>
      </p:sp>
      <p:sp>
        <p:nvSpPr>
          <p:cNvPr id="3" name="Subtitle 2"/>
          <p:cNvSpPr>
            <a:spLocks noGrp="1"/>
          </p:cNvSpPr>
          <p:nvPr>
            <p:ph type="subTitle" idx="1"/>
          </p:nvPr>
        </p:nvSpPr>
        <p:spPr>
          <a:xfrm>
            <a:off x="7934035" y="5918633"/>
            <a:ext cx="2450879" cy="493890"/>
          </a:xfrm>
        </p:spPr>
        <p:txBody>
          <a:bodyPr>
            <a:normAutofit/>
          </a:bodyPr>
          <a:lstStyle/>
          <a:p>
            <a:pPr algn="l"/>
            <a:r>
              <a:rPr lang="en-US" sz="2600" dirty="0">
                <a:latin typeface="TT Norms Medium" charset="0"/>
                <a:ea typeface="TT Norms Medium" charset="0"/>
                <a:cs typeface="TT Norms Medium" charset="0"/>
              </a:rPr>
              <a:t>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721" y="794952"/>
            <a:ext cx="1534641" cy="1212178"/>
          </a:xfrm>
          <a:prstGeom prst="rect">
            <a:avLst/>
          </a:prstGeom>
        </p:spPr>
      </p:pic>
      <p:sp>
        <p:nvSpPr>
          <p:cNvPr id="5" name="Rectangle 4"/>
          <p:cNvSpPr/>
          <p:nvPr/>
        </p:nvSpPr>
        <p:spPr>
          <a:xfrm>
            <a:off x="0" y="0"/>
            <a:ext cx="5412259"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top view of a city&#10;&#10;Description automatically generated">
            <a:extLst>
              <a:ext uri="{FF2B5EF4-FFF2-40B4-BE49-F238E27FC236}">
                <a16:creationId xmlns:a16="http://schemas.microsoft.com/office/drawing/2014/main" xmlns="" id="{A07FA466-F39B-433E-8C9F-4E81C6A85B8C}"/>
              </a:ext>
            </a:extLst>
          </p:cNvPr>
          <p:cNvPicPr>
            <a:picLocks noChangeAspect="1"/>
          </p:cNvPicPr>
          <p:nvPr/>
        </p:nvPicPr>
        <p:blipFill>
          <a:blip r:embed="rId5"/>
          <a:stretch>
            <a:fillRect/>
          </a:stretch>
        </p:blipFill>
        <p:spPr>
          <a:xfrm>
            <a:off x="0" y="0"/>
            <a:ext cx="7841673" cy="6839905"/>
          </a:xfrm>
          <a:prstGeom prst="rect">
            <a:avLst/>
          </a:prstGeom>
        </p:spPr>
      </p:pic>
    </p:spTree>
    <p:extLst>
      <p:ext uri="{BB962C8B-B14F-4D97-AF65-F5344CB8AC3E}">
        <p14:creationId xmlns:p14="http://schemas.microsoft.com/office/powerpoint/2010/main" val="134891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366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36834" y="2138894"/>
            <a:ext cx="10518332" cy="2580212"/>
          </a:xfrm>
          <a:prstGeom prst="rect">
            <a:avLst/>
          </a:prstGeom>
        </p:spPr>
        <p:txBody>
          <a:bodyPr vert="horz" lIns="91440" tIns="45720" rIns="91440" bIns="45720" rtlCol="0" anchor="ctr">
            <a:noAutofit/>
          </a:bodyPr>
          <a:lstStyle>
            <a:lvl1pPr>
              <a:lnSpc>
                <a:spcPct val="100000"/>
              </a:lnSpc>
              <a:spcBef>
                <a:spcPts val="0"/>
              </a:spcBef>
              <a:buNone/>
              <a:defRPr sz="7200" b="1">
                <a:solidFill>
                  <a:srgbClr val="EAE4DA"/>
                </a:solidFill>
                <a:latin typeface="TT Norms" charset="0"/>
                <a:ea typeface="TT Norms" charset="0"/>
                <a:cs typeface="TT Norms"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TT Norms  "/>
              </a:rPr>
              <a:t>TIKSLAS </a:t>
            </a:r>
          </a:p>
        </p:txBody>
      </p:sp>
      <p:sp>
        <p:nvSpPr>
          <p:cNvPr id="5" name="TextBox 4">
            <a:extLst>
              <a:ext uri="{FF2B5EF4-FFF2-40B4-BE49-F238E27FC236}">
                <a16:creationId xmlns:a16="http://schemas.microsoft.com/office/drawing/2014/main" xmlns="" id="{DC18FA2E-2635-4F72-B257-40DBF00FBA17}"/>
              </a:ext>
            </a:extLst>
          </p:cNvPr>
          <p:cNvSpPr txBox="1"/>
          <p:nvPr/>
        </p:nvSpPr>
        <p:spPr>
          <a:xfrm>
            <a:off x="9049690" y="6387504"/>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KLAIPĖDA ID</a:t>
            </a:r>
          </a:p>
        </p:txBody>
      </p:sp>
      <p:sp>
        <p:nvSpPr>
          <p:cNvPr id="15" name="TextBox 14">
            <a:extLst>
              <a:ext uri="{FF2B5EF4-FFF2-40B4-BE49-F238E27FC236}">
                <a16:creationId xmlns:a16="http://schemas.microsoft.com/office/drawing/2014/main" xmlns="" id="{A6573967-BA1B-4AF6-BFFE-2B21AE42F54E}"/>
              </a:ext>
            </a:extLst>
          </p:cNvPr>
          <p:cNvSpPr txBox="1"/>
          <p:nvPr/>
        </p:nvSpPr>
        <p:spPr>
          <a:xfrm>
            <a:off x="937057" y="325120"/>
            <a:ext cx="2763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0</a:t>
            </a:r>
            <a:r>
              <a:rPr lang="lt-LT" sz="900" dirty="0">
                <a:solidFill>
                  <a:srgbClr val="EAE4DA"/>
                </a:solidFill>
                <a:latin typeface="TT Norms Regular" panose="02000503030000020003" pitchFamily="50" charset="0"/>
                <a:ea typeface="TT Norms Medium" charset="0"/>
                <a:cs typeface="TT Norms Medium" charset="0"/>
              </a:rPr>
              <a:t>9</a:t>
            </a:r>
            <a:r>
              <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 /  </a:t>
            </a:r>
            <a:r>
              <a:rPr kumimoji="0" lang="lt-LT"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TIKSLAS</a:t>
            </a:r>
            <a:endPar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endParaRPr>
          </a:p>
        </p:txBody>
      </p:sp>
    </p:spTree>
    <p:extLst>
      <p:ext uri="{BB962C8B-B14F-4D97-AF65-F5344CB8AC3E}">
        <p14:creationId xmlns:p14="http://schemas.microsoft.com/office/powerpoint/2010/main" val="384770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7475FCB9-7D99-41F2-AB34-EB012649B46F}"/>
              </a:ext>
            </a:extLst>
          </p:cNvPr>
          <p:cNvCxnSpPr/>
          <p:nvPr/>
        </p:nvCxnSpPr>
        <p:spPr>
          <a:xfrm>
            <a:off x="0" y="2480424"/>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9147ABEB-626C-4773-90CA-B4461B46C925}"/>
              </a:ext>
            </a:extLst>
          </p:cNvPr>
          <p:cNvCxnSpPr>
            <a:cxnSpLocks/>
          </p:cNvCxnSpPr>
          <p:nvPr/>
        </p:nvCxnSpPr>
        <p:spPr>
          <a:xfrm>
            <a:off x="0" y="4887703"/>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2E649D40-E926-4E6A-9E20-8B5EC1D2DA38}"/>
              </a:ext>
            </a:extLst>
          </p:cNvPr>
          <p:cNvSpPr/>
          <p:nvPr/>
        </p:nvSpPr>
        <p:spPr>
          <a:xfrm>
            <a:off x="1123949" y="2206379"/>
            <a:ext cx="9897865" cy="3360664"/>
          </a:xfrm>
          <a:prstGeom prst="rect">
            <a:avLst/>
          </a:prstGeom>
        </p:spPr>
        <p:txBody>
          <a:bodyPr wrap="square" anchor="t">
            <a:spAutoFit/>
          </a:bodyPr>
          <a:lstStyle/>
          <a:p>
            <a:pPr marL="0" marR="0" lvl="0" indent="0" algn="just" defTabSz="914400" rtl="0" eaLnBrk="1" fontAlgn="auto" latinLnBrk="0" hangingPunct="1">
              <a:lnSpc>
                <a:spcPts val="3180"/>
              </a:lnSpc>
              <a:spcBef>
                <a:spcPts val="0"/>
              </a:spcBef>
              <a:spcAft>
                <a:spcPts val="0"/>
              </a:spcAft>
              <a:buClrTx/>
              <a:buSzTx/>
              <a:buFontTx/>
              <a:buNone/>
              <a:tabLst/>
              <a:defRPr/>
            </a:pPr>
            <a:r>
              <a:rPr kumimoji="0" lang="lt-LT" sz="2600" b="0" i="0" u="none" strike="noStrike" kern="1200" cap="none" spc="0" normalizeH="0" baseline="0" noProof="0" dirty="0">
                <a:ln>
                  <a:noFill/>
                </a:ln>
                <a:solidFill>
                  <a:prstClr val="black"/>
                </a:solidFill>
                <a:effectLst/>
                <a:uLnTx/>
                <a:uFillTx/>
                <a:latin typeface="TT Norms  "/>
                <a:ea typeface="+mn-ea"/>
                <a:cs typeface="Calibri"/>
              </a:rPr>
              <a:t>Pritraukti</a:t>
            </a:r>
            <a:r>
              <a:rPr kumimoji="0" lang="lt-LT" sz="2600" b="1" i="0" u="none" strike="noStrike" kern="1200" cap="none" spc="0" normalizeH="0" baseline="0" noProof="0" dirty="0">
                <a:ln>
                  <a:noFill/>
                </a:ln>
                <a:solidFill>
                  <a:prstClr val="black"/>
                </a:solidFill>
                <a:effectLst/>
                <a:uLnTx/>
                <a:uFillTx/>
                <a:latin typeface="TT Norms  "/>
                <a:ea typeface="+mn-ea"/>
                <a:cs typeface="Calibri"/>
              </a:rPr>
              <a:t>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Investuotojus</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steigti</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a:t>
            </a:r>
            <a:r>
              <a:rPr kumimoji="0" lang="en-US" sz="2600" b="1" i="0" u="none" strike="noStrike" kern="1200" cap="none" spc="0" normalizeH="0" baseline="0" noProof="0" dirty="0">
                <a:ln>
                  <a:noFill/>
                </a:ln>
                <a:solidFill>
                  <a:srgbClr val="BF956B"/>
                </a:solidFill>
                <a:effectLst/>
                <a:uLnTx/>
                <a:uFillTx/>
                <a:latin typeface="TT Norms  "/>
                <a:ea typeface="+mn-ea"/>
                <a:cs typeface="Calibri"/>
              </a:rPr>
              <a:t>P</a:t>
            </a:r>
            <a:r>
              <a:rPr kumimoji="0" lang="lt-LT" sz="2600" b="1" i="0" u="none" strike="noStrike" kern="1200" cap="none" spc="0" normalizeH="0" baseline="0" noProof="0" dirty="0">
                <a:ln>
                  <a:noFill/>
                </a:ln>
                <a:solidFill>
                  <a:srgbClr val="BF956B"/>
                </a:solidFill>
                <a:effectLst/>
                <a:uLnTx/>
                <a:uFillTx/>
                <a:latin typeface="TT Norms  "/>
                <a:ea typeface="+mn-ea"/>
                <a:cs typeface="Calibri"/>
              </a:rPr>
              <a:t>aslaugų centr</a:t>
            </a:r>
            <a:r>
              <a:rPr kumimoji="0" lang="en-US" sz="2600" b="1" i="0" u="none" strike="noStrike" kern="1200" cap="none" spc="0" normalizeH="0" baseline="0" noProof="0" dirty="0">
                <a:ln>
                  <a:noFill/>
                </a:ln>
                <a:solidFill>
                  <a:srgbClr val="BF956B"/>
                </a:solidFill>
                <a:effectLst/>
                <a:uLnTx/>
                <a:uFillTx/>
                <a:latin typeface="TT Norms  "/>
                <a:ea typeface="+mn-ea"/>
                <a:cs typeface="Calibri"/>
              </a:rPr>
              <a:t>us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Klaip</a:t>
            </a:r>
            <a:r>
              <a:rPr kumimoji="0" lang="lt-LT" sz="2600" b="0" i="0" u="none" strike="noStrike" kern="1200" cap="none" spc="0" normalizeH="0" baseline="0" noProof="0" dirty="0" err="1">
                <a:ln>
                  <a:noFill/>
                </a:ln>
                <a:solidFill>
                  <a:prstClr val="black"/>
                </a:solidFill>
                <a:effectLst/>
                <a:uLnTx/>
                <a:uFillTx/>
                <a:latin typeface="TT Norms  "/>
                <a:ea typeface="+mn-ea"/>
                <a:cs typeface="Calibri"/>
              </a:rPr>
              <a:t>ėdos</a:t>
            </a:r>
            <a:r>
              <a:rPr kumimoji="0" lang="lt-LT" sz="2600" b="0" i="0" u="none" strike="noStrike" kern="1200" cap="none" spc="0" normalizeH="0" baseline="0" noProof="0" dirty="0">
                <a:ln>
                  <a:noFill/>
                </a:ln>
                <a:solidFill>
                  <a:prstClr val="black"/>
                </a:solidFill>
                <a:effectLst/>
                <a:uLnTx/>
                <a:uFillTx/>
                <a:latin typeface="TT Norms  "/>
                <a:ea typeface="+mn-ea"/>
                <a:cs typeface="Calibri"/>
              </a:rPr>
              <a:t> mieste</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2019 m. -  1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paslaug</a:t>
            </a:r>
            <a:r>
              <a:rPr kumimoji="0" lang="lt-LT" sz="2600" b="0" i="0" u="none" strike="noStrike" kern="1200" cap="none" spc="0" normalizeH="0" baseline="0" noProof="0" dirty="0">
                <a:ln>
                  <a:noFill/>
                </a:ln>
                <a:solidFill>
                  <a:prstClr val="black"/>
                </a:solidFill>
                <a:effectLst/>
                <a:uLnTx/>
                <a:uFillTx/>
                <a:latin typeface="TT Norms  "/>
                <a:ea typeface="+mn-ea"/>
                <a:cs typeface="Calibri"/>
              </a:rPr>
              <a:t>ų</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centras</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(80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darbo</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viet</a:t>
            </a:r>
            <a:r>
              <a:rPr kumimoji="0" lang="lt-LT" sz="2600" b="0" i="0" u="none" strike="noStrike" kern="1200" cap="none" spc="0" normalizeH="0" baseline="0" noProof="0" dirty="0">
                <a:ln>
                  <a:noFill/>
                </a:ln>
                <a:solidFill>
                  <a:prstClr val="black"/>
                </a:solidFill>
                <a:effectLst/>
                <a:uLnTx/>
                <a:uFillTx/>
                <a:latin typeface="TT Norms  "/>
                <a:ea typeface="+mn-ea"/>
                <a:cs typeface="Calibri"/>
              </a:rPr>
              <a:t>ų</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2020 m. – 2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paslaug</a:t>
            </a:r>
            <a:r>
              <a:rPr kumimoji="0" lang="lt-LT" sz="2600" b="0" i="0" u="none" strike="noStrike" kern="1200" cap="none" spc="0" normalizeH="0" baseline="0" noProof="0" dirty="0">
                <a:ln>
                  <a:noFill/>
                </a:ln>
                <a:solidFill>
                  <a:prstClr val="black"/>
                </a:solidFill>
                <a:effectLst/>
                <a:uLnTx/>
                <a:uFillTx/>
                <a:latin typeface="TT Norms  "/>
                <a:ea typeface="+mn-ea"/>
                <a:cs typeface="Calibri"/>
              </a:rPr>
              <a:t>ų</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centrai</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(150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darbo</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viet</a:t>
            </a:r>
            <a:r>
              <a:rPr kumimoji="0" lang="lt-LT" sz="2600" b="0" i="0" u="none" strike="noStrike" kern="1200" cap="none" spc="0" normalizeH="0" baseline="0" noProof="0" dirty="0">
                <a:ln>
                  <a:noFill/>
                </a:ln>
                <a:solidFill>
                  <a:prstClr val="black"/>
                </a:solidFill>
                <a:effectLst/>
                <a:uLnTx/>
                <a:uFillTx/>
                <a:latin typeface="TT Norms  "/>
                <a:ea typeface="+mn-ea"/>
                <a:cs typeface="Calibri"/>
              </a:rPr>
              <a:t>ų</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2021 m. – 3-4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paslaug</a:t>
            </a:r>
            <a:r>
              <a:rPr kumimoji="0" lang="lt-LT" sz="2600" b="0" i="0" u="none" strike="noStrike" kern="1200" cap="none" spc="0" normalizeH="0" baseline="0" noProof="0" dirty="0">
                <a:ln>
                  <a:noFill/>
                </a:ln>
                <a:solidFill>
                  <a:prstClr val="black"/>
                </a:solidFill>
                <a:effectLst/>
                <a:uLnTx/>
                <a:uFillTx/>
                <a:latin typeface="TT Norms  "/>
                <a:ea typeface="+mn-ea"/>
                <a:cs typeface="Calibri"/>
              </a:rPr>
              <a:t>ų</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centrai</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(240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darbo</a:t>
            </a:r>
            <a:r>
              <a:rPr kumimoji="0" lang="en-US" sz="2600" b="0" i="0" u="none" strike="noStrike" kern="1200" cap="none" spc="0" normalizeH="0" baseline="0" noProof="0" dirty="0">
                <a:ln>
                  <a:noFill/>
                </a:ln>
                <a:solidFill>
                  <a:prstClr val="black"/>
                </a:solidFill>
                <a:effectLst/>
                <a:uLnTx/>
                <a:uFillTx/>
                <a:latin typeface="TT Norms  "/>
                <a:ea typeface="+mn-ea"/>
                <a:cs typeface="Calibri"/>
              </a:rPr>
              <a:t> </a:t>
            </a:r>
            <a:r>
              <a:rPr kumimoji="0" lang="en-US" sz="2600" b="0" i="0" u="none" strike="noStrike" kern="1200" cap="none" spc="0" normalizeH="0" baseline="0" noProof="0" dirty="0" err="1">
                <a:ln>
                  <a:noFill/>
                </a:ln>
                <a:solidFill>
                  <a:prstClr val="black"/>
                </a:solidFill>
                <a:effectLst/>
                <a:uLnTx/>
                <a:uFillTx/>
                <a:latin typeface="TT Norms  "/>
                <a:ea typeface="+mn-ea"/>
                <a:cs typeface="Calibri"/>
              </a:rPr>
              <a:t>viet</a:t>
            </a:r>
            <a:r>
              <a:rPr kumimoji="0" lang="lt-LT" sz="2600" b="0" i="0" u="none" strike="noStrike" kern="1200" cap="none" spc="0" normalizeH="0" baseline="0" noProof="0" dirty="0">
                <a:ln>
                  <a:noFill/>
                </a:ln>
                <a:solidFill>
                  <a:prstClr val="black"/>
                </a:solidFill>
                <a:effectLst/>
                <a:uLnTx/>
                <a:uFillTx/>
                <a:latin typeface="TT Norms  "/>
                <a:ea typeface="+mn-ea"/>
                <a:cs typeface="Calibri"/>
              </a:rPr>
              <a:t>ų</a:t>
            </a:r>
            <a:r>
              <a:rPr kumimoji="0" lang="en-US" sz="2600" b="0" i="0" u="none" strike="noStrike" kern="1200" cap="none" spc="0" normalizeH="0" baseline="0" noProof="0" dirty="0">
                <a:ln>
                  <a:noFill/>
                </a:ln>
                <a:solidFill>
                  <a:prstClr val="black"/>
                </a:solidFill>
                <a:effectLst/>
                <a:uLnTx/>
                <a:uFillTx/>
                <a:latin typeface="TT Norms  "/>
                <a:ea typeface="+mn-ea"/>
                <a:cs typeface="Calibri"/>
              </a:rPr>
              <a:t>);</a:t>
            </a:r>
            <a:endParaRPr kumimoji="0" lang="lt-LT" sz="2600" b="0" i="0" u="none" strike="noStrike" kern="1200" cap="none" spc="0" normalizeH="0" baseline="0" noProof="0" dirty="0">
              <a:ln>
                <a:noFill/>
              </a:ln>
              <a:solidFill>
                <a:prstClr val="black"/>
              </a:solidFill>
              <a:effectLst/>
              <a:uLnTx/>
              <a:uFillTx/>
              <a:latin typeface="TT Norms  "/>
              <a:ea typeface="+mn-ea"/>
              <a:cs typeface="Calibri"/>
            </a:endParaRPr>
          </a:p>
          <a:p>
            <a:pPr marL="0" marR="0" lvl="0" indent="0" algn="just" defTabSz="914400" rtl="0" eaLnBrk="1" fontAlgn="auto" latinLnBrk="0" hangingPunct="1">
              <a:lnSpc>
                <a:spcPts val="318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T Norms  "/>
              <a:ea typeface="+mn-ea"/>
              <a:cs typeface="Calibri"/>
            </a:endParaRPr>
          </a:p>
          <a:p>
            <a:pPr marL="0" marR="0" lvl="0" indent="0" algn="just" defTabSz="914400" rtl="0" eaLnBrk="1" fontAlgn="auto" latinLnBrk="0" hangingPunct="1">
              <a:lnSpc>
                <a:spcPts val="3180"/>
              </a:lnSpc>
              <a:spcBef>
                <a:spcPts val="0"/>
              </a:spcBef>
              <a:spcAft>
                <a:spcPts val="0"/>
              </a:spcAft>
              <a:buClrTx/>
              <a:buSzTx/>
              <a:buFontTx/>
              <a:buNone/>
              <a:tabLst/>
              <a:defRPr/>
            </a:pPr>
            <a:r>
              <a:rPr kumimoji="0" lang="lt-LT" sz="2600" b="0" i="0" u="none" strike="noStrike" kern="1200" cap="none" spc="0" normalizeH="0" baseline="0" noProof="0" dirty="0">
                <a:ln>
                  <a:noFill/>
                </a:ln>
                <a:solidFill>
                  <a:prstClr val="black"/>
                </a:solidFill>
                <a:effectLst/>
                <a:uLnTx/>
                <a:uFillTx/>
                <a:latin typeface="TT Norms  "/>
                <a:ea typeface="+mn-ea"/>
                <a:cs typeface="Calibri"/>
              </a:rPr>
              <a:t>Naujos gerai apmokamos </a:t>
            </a:r>
            <a:r>
              <a:rPr kumimoji="0" lang="lt-LT" sz="2600" b="1" i="0" u="none" strike="noStrike" kern="1200" cap="none" spc="0" normalizeH="0" baseline="0" noProof="0" dirty="0">
                <a:ln>
                  <a:noFill/>
                </a:ln>
                <a:solidFill>
                  <a:srgbClr val="BF956B"/>
                </a:solidFill>
                <a:effectLst/>
                <a:uLnTx/>
                <a:uFillTx/>
                <a:latin typeface="TT Norms  "/>
                <a:ea typeface="+mn-ea"/>
                <a:cs typeface="Calibri"/>
              </a:rPr>
              <a:t>darbo vietos </a:t>
            </a:r>
            <a:r>
              <a:rPr kumimoji="0" lang="lt-LT" sz="2600" i="0" u="none" strike="noStrike" kern="1200" cap="none" spc="0" normalizeH="0" baseline="0" noProof="0" dirty="0">
                <a:ln>
                  <a:noFill/>
                </a:ln>
                <a:effectLst/>
                <a:uLnTx/>
                <a:uFillTx/>
                <a:latin typeface="TT Norms  "/>
                <a:ea typeface="+mn-ea"/>
                <a:cs typeface="Calibri"/>
              </a:rPr>
              <a:t>Klaipėdoje</a:t>
            </a:r>
            <a:r>
              <a:rPr kumimoji="0" lang="lt-LT" sz="2600" b="0" i="0" u="none" strike="noStrike" kern="1200" cap="none" spc="0" normalizeH="0" baseline="0" noProof="0" dirty="0">
                <a:ln>
                  <a:noFill/>
                </a:ln>
                <a:solidFill>
                  <a:prstClr val="black"/>
                </a:solidFill>
                <a:effectLst/>
                <a:uLnTx/>
                <a:uFillTx/>
                <a:latin typeface="TT Norms  "/>
                <a:ea typeface="+mn-ea"/>
                <a:cs typeface="Calibri"/>
              </a:rPr>
              <a:t>;</a:t>
            </a:r>
          </a:p>
          <a:p>
            <a:pPr marL="0" marR="0" lvl="0" indent="0" algn="just" defTabSz="914400" rtl="0" eaLnBrk="1" fontAlgn="auto" latinLnBrk="0" hangingPunct="1">
              <a:lnSpc>
                <a:spcPts val="3180"/>
              </a:lnSpc>
              <a:spcBef>
                <a:spcPts val="0"/>
              </a:spcBef>
              <a:spcAft>
                <a:spcPts val="0"/>
              </a:spcAft>
              <a:buClrTx/>
              <a:buSzTx/>
              <a:buFontTx/>
              <a:buNone/>
              <a:tabLst/>
              <a:defRPr/>
            </a:pPr>
            <a:endParaRPr kumimoji="0" lang="lt-LT" sz="2600" b="0" i="0" u="none" strike="noStrike" kern="1200" cap="none" spc="0" normalizeH="0" baseline="0" noProof="0" dirty="0">
              <a:ln>
                <a:noFill/>
              </a:ln>
              <a:solidFill>
                <a:prstClr val="black"/>
              </a:solidFill>
              <a:effectLst/>
              <a:uLnTx/>
              <a:uFillTx/>
              <a:latin typeface="TT Norms  "/>
              <a:ea typeface="+mn-ea"/>
              <a:cs typeface="Calibri"/>
            </a:endParaRPr>
          </a:p>
          <a:p>
            <a:pPr marL="0" marR="0" lvl="0" indent="0" algn="just" defTabSz="914400" rtl="0" eaLnBrk="1" fontAlgn="auto" latinLnBrk="0" hangingPunct="1">
              <a:lnSpc>
                <a:spcPts val="3180"/>
              </a:lnSpc>
              <a:spcBef>
                <a:spcPts val="0"/>
              </a:spcBef>
              <a:spcAft>
                <a:spcPts val="0"/>
              </a:spcAft>
              <a:buClrTx/>
              <a:buSzTx/>
              <a:buFontTx/>
              <a:buNone/>
              <a:tabLst/>
              <a:defRPr/>
            </a:pPr>
            <a:r>
              <a:rPr kumimoji="0" lang="lt-LT" sz="2600" b="0" i="0" u="none" strike="noStrike" kern="1200" cap="none" spc="0" normalizeH="0" baseline="0" noProof="0" dirty="0">
                <a:ln>
                  <a:noFill/>
                </a:ln>
                <a:solidFill>
                  <a:prstClr val="black"/>
                </a:solidFill>
                <a:effectLst/>
                <a:uLnTx/>
                <a:uFillTx/>
                <a:latin typeface="TT Norms  "/>
                <a:ea typeface="+mn-ea"/>
                <a:cs typeface="Calibri"/>
              </a:rPr>
              <a:t>Administracinių patalpų </a:t>
            </a:r>
            <a:r>
              <a:rPr kumimoji="0" lang="lt-LT" sz="2600" b="1" i="0" u="none" strike="noStrike" kern="1200" cap="none" spc="0" normalizeH="0" baseline="0" noProof="0" dirty="0">
                <a:ln>
                  <a:noFill/>
                </a:ln>
                <a:solidFill>
                  <a:srgbClr val="BF956B"/>
                </a:solidFill>
                <a:effectLst/>
                <a:uLnTx/>
                <a:uFillTx/>
                <a:latin typeface="TT Norms  "/>
                <a:ea typeface="+mn-ea"/>
                <a:cs typeface="Calibri"/>
              </a:rPr>
              <a:t>(biurų) pasiūlos atsigavimas </a:t>
            </a:r>
            <a:r>
              <a:rPr kumimoji="0" lang="lt-LT" sz="2600" b="0" i="0" u="none" strike="noStrike" kern="1200" cap="none" spc="0" normalizeH="0" baseline="0" noProof="0" dirty="0">
                <a:ln>
                  <a:noFill/>
                </a:ln>
                <a:solidFill>
                  <a:prstClr val="black"/>
                </a:solidFill>
                <a:effectLst/>
                <a:uLnTx/>
                <a:uFillTx/>
                <a:latin typeface="TT Norms  "/>
                <a:ea typeface="+mn-ea"/>
                <a:cs typeface="Calibri"/>
              </a:rPr>
              <a:t>vystant naujus administracinių patalpų statybos projektus.</a:t>
            </a:r>
          </a:p>
        </p:txBody>
      </p:sp>
      <p:cxnSp>
        <p:nvCxnSpPr>
          <p:cNvPr id="16" name="Straight Connector 15">
            <a:extLst>
              <a:ext uri="{FF2B5EF4-FFF2-40B4-BE49-F238E27FC236}">
                <a16:creationId xmlns:a16="http://schemas.microsoft.com/office/drawing/2014/main" xmlns="" id="{3FEDC1B5-BAD8-45F2-B24D-1112BADA3B3C}"/>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81994C6E-FE91-40DC-826B-405C6982CC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18" name="TextBox 17">
            <a:extLst>
              <a:ext uri="{FF2B5EF4-FFF2-40B4-BE49-F238E27FC236}">
                <a16:creationId xmlns:a16="http://schemas.microsoft.com/office/drawing/2014/main" xmlns="" id="{92446F73-170D-48F6-85EE-73A291475575}"/>
              </a:ext>
            </a:extLst>
          </p:cNvPr>
          <p:cNvSpPr txBox="1"/>
          <p:nvPr/>
        </p:nvSpPr>
        <p:spPr>
          <a:xfrm>
            <a:off x="8961078" y="6261062"/>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cxnSp>
        <p:nvCxnSpPr>
          <p:cNvPr id="19" name="Straight Connector 18">
            <a:extLst>
              <a:ext uri="{FF2B5EF4-FFF2-40B4-BE49-F238E27FC236}">
                <a16:creationId xmlns:a16="http://schemas.microsoft.com/office/drawing/2014/main" xmlns="" id="{033E81E4-96E4-4413-AA38-ACC9253B86B6}"/>
              </a:ext>
            </a:extLst>
          </p:cNvPr>
          <p:cNvCxnSpPr/>
          <p:nvPr/>
        </p:nvCxnSpPr>
        <p:spPr>
          <a:xfrm>
            <a:off x="0" y="4103570"/>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FEDE7AA3-219A-44E4-A1ED-2C99328DAEE8}"/>
              </a:ext>
            </a:extLst>
          </p:cNvPr>
          <p:cNvSpPr txBox="1"/>
          <p:nvPr/>
        </p:nvSpPr>
        <p:spPr>
          <a:xfrm>
            <a:off x="937057" y="325120"/>
            <a:ext cx="2248930" cy="230832"/>
          </a:xfrm>
          <a:prstGeom prst="rect">
            <a:avLst/>
          </a:prstGeom>
          <a:noFill/>
        </p:spPr>
        <p:txBody>
          <a:bodyPr wrap="square" rtlCol="0">
            <a:spAutoFit/>
          </a:bodyPr>
          <a:lstStyle/>
          <a:p>
            <a:pPr lvl="0">
              <a:defRPr/>
            </a:pPr>
            <a:r>
              <a:rPr lang="lt-LT" sz="900" dirty="0">
                <a:solidFill>
                  <a:prstClr val="black"/>
                </a:solidFill>
                <a:latin typeface="TT Norms Regular" panose="02000503030000020003" pitchFamily="50" charset="0"/>
                <a:ea typeface="TT Norms Medium" charset="0"/>
                <a:cs typeface="TT Norms Medium" charset="0"/>
              </a:rPr>
              <a:t>10</a:t>
            </a:r>
            <a:r>
              <a:rPr lang="en-US" sz="900" dirty="0">
                <a:solidFill>
                  <a:prstClr val="black"/>
                </a:solidFill>
                <a:latin typeface="TT Norms Regular" panose="02000503030000020003" pitchFamily="50" charset="0"/>
                <a:ea typeface="TT Norms Medium" charset="0"/>
                <a:cs typeface="TT Norms Medium" charset="0"/>
              </a:rPr>
              <a:t>/  TIKSLAS</a:t>
            </a:r>
          </a:p>
        </p:txBody>
      </p:sp>
      <p:sp>
        <p:nvSpPr>
          <p:cNvPr id="20" name="Title 1">
            <a:extLst>
              <a:ext uri="{FF2B5EF4-FFF2-40B4-BE49-F238E27FC236}">
                <a16:creationId xmlns:a16="http://schemas.microsoft.com/office/drawing/2014/main" xmlns="" id="{A2C6B7BA-2728-4E9F-B3EE-284222518281}"/>
              </a:ext>
            </a:extLst>
          </p:cNvPr>
          <p:cNvSpPr txBox="1">
            <a:spLocks/>
          </p:cNvSpPr>
          <p:nvPr/>
        </p:nvSpPr>
        <p:spPr>
          <a:xfrm>
            <a:off x="937057" y="1196301"/>
            <a:ext cx="8372484"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700" b="1" dirty="0">
                <a:solidFill>
                  <a:prstClr val="black"/>
                </a:solidFill>
                <a:latin typeface="TT Norms" panose="02000503030000020003"/>
              </a:rPr>
              <a:t>TIKSLAS</a:t>
            </a:r>
            <a:endParaRPr lang="en-US" sz="3700" b="1" dirty="0">
              <a:solidFill>
                <a:prstClr val="black"/>
              </a:solidFill>
              <a:latin typeface="TT Norms" panose="02000503030000020003"/>
            </a:endParaRPr>
          </a:p>
          <a:p>
            <a:endParaRPr lang="en-US" b="1" dirty="0">
              <a:latin typeface="TT Norms"/>
              <a:ea typeface="TT Norms" charset="0"/>
              <a:cs typeface="TT Norms" charset="0"/>
            </a:endParaRPr>
          </a:p>
        </p:txBody>
      </p:sp>
    </p:spTree>
    <p:extLst>
      <p:ext uri="{BB962C8B-B14F-4D97-AF65-F5344CB8AC3E}">
        <p14:creationId xmlns:p14="http://schemas.microsoft.com/office/powerpoint/2010/main" val="185356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366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36834" y="2138894"/>
            <a:ext cx="10518332" cy="2580212"/>
          </a:xfrm>
          <a:prstGeom prst="rect">
            <a:avLst/>
          </a:prstGeom>
        </p:spPr>
        <p:txBody>
          <a:bodyPr vert="horz" lIns="91440" tIns="45720" rIns="91440" bIns="45720" rtlCol="0" anchor="ctr">
            <a:noAutofit/>
          </a:bodyPr>
          <a:lstStyle>
            <a:lvl1pPr>
              <a:lnSpc>
                <a:spcPct val="100000"/>
              </a:lnSpc>
              <a:spcBef>
                <a:spcPts val="0"/>
              </a:spcBef>
              <a:buNone/>
              <a:defRPr sz="7200" b="1">
                <a:solidFill>
                  <a:srgbClr val="EAE4DA"/>
                </a:solidFill>
                <a:latin typeface="TT Norms" charset="0"/>
                <a:ea typeface="TT Norms" charset="0"/>
                <a:cs typeface="TT Norms"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7200" b="1" i="0" u="none" strike="noStrike" kern="1200" cap="none" spc="0" normalizeH="0" baseline="0" noProof="0" dirty="0">
                <a:ln>
                  <a:noFill/>
                </a:ln>
                <a:solidFill>
                  <a:prstClr val="white"/>
                </a:solidFill>
                <a:effectLst/>
                <a:uLnTx/>
                <a:uFillTx/>
                <a:latin typeface="TT Norms  "/>
              </a:rPr>
              <a:t>PRANAŠUMAI</a:t>
            </a:r>
            <a:endParaRPr kumimoji="0" lang="en-US" sz="7200" b="1" i="0" u="none" strike="noStrike" kern="1200" cap="none" spc="0" normalizeH="0" baseline="0" noProof="0" dirty="0">
              <a:ln>
                <a:noFill/>
              </a:ln>
              <a:solidFill>
                <a:prstClr val="white"/>
              </a:solidFill>
              <a:effectLst/>
              <a:uLnTx/>
              <a:uFillTx/>
              <a:latin typeface="TT Norms  "/>
            </a:endParaRPr>
          </a:p>
        </p:txBody>
      </p:sp>
      <p:sp>
        <p:nvSpPr>
          <p:cNvPr id="5" name="TextBox 4">
            <a:extLst>
              <a:ext uri="{FF2B5EF4-FFF2-40B4-BE49-F238E27FC236}">
                <a16:creationId xmlns:a16="http://schemas.microsoft.com/office/drawing/2014/main" xmlns="" id="{DC18FA2E-2635-4F72-B257-40DBF00FBA17}"/>
              </a:ext>
            </a:extLst>
          </p:cNvPr>
          <p:cNvSpPr txBox="1"/>
          <p:nvPr/>
        </p:nvSpPr>
        <p:spPr>
          <a:xfrm>
            <a:off x="9049690" y="6387504"/>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EAE4DA"/>
                </a:solidFill>
                <a:effectLst/>
                <a:uLnTx/>
                <a:uFillTx/>
                <a:latin typeface="TT Norms Regular" panose="02000503030000020003" pitchFamily="50" charset="0"/>
                <a:ea typeface="TT Norms Medium" charset="0"/>
                <a:cs typeface="TT Norms Medium" charset="0"/>
              </a:rPr>
              <a:t>KLAIPĖDA ID</a:t>
            </a:r>
          </a:p>
        </p:txBody>
      </p:sp>
      <p:sp>
        <p:nvSpPr>
          <p:cNvPr id="15" name="TextBox 14">
            <a:extLst>
              <a:ext uri="{FF2B5EF4-FFF2-40B4-BE49-F238E27FC236}">
                <a16:creationId xmlns:a16="http://schemas.microsoft.com/office/drawing/2014/main" xmlns="" id="{A6573967-BA1B-4AF6-BFFE-2B21AE42F54E}"/>
              </a:ext>
            </a:extLst>
          </p:cNvPr>
          <p:cNvSpPr txBox="1"/>
          <p:nvPr/>
        </p:nvSpPr>
        <p:spPr>
          <a:xfrm>
            <a:off x="937057" y="325120"/>
            <a:ext cx="2763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900" dirty="0">
                <a:solidFill>
                  <a:srgbClr val="EAE4DA"/>
                </a:solidFill>
                <a:latin typeface="TT Norms Regular" panose="02000503030000020003" pitchFamily="50" charset="0"/>
                <a:ea typeface="TT Norms Medium" charset="0"/>
                <a:cs typeface="TT Norms Medium" charset="0"/>
              </a:rPr>
              <a:t>11</a:t>
            </a:r>
            <a:r>
              <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 /  </a:t>
            </a:r>
            <a:r>
              <a:rPr kumimoji="0" lang="lt-LT"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PRANAŠUMAI</a:t>
            </a:r>
            <a:endPar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endParaRPr>
          </a:p>
        </p:txBody>
      </p:sp>
      <p:sp>
        <p:nvSpPr>
          <p:cNvPr id="2" name="Rectangle 1">
            <a:extLst>
              <a:ext uri="{FF2B5EF4-FFF2-40B4-BE49-F238E27FC236}">
                <a16:creationId xmlns:a16="http://schemas.microsoft.com/office/drawing/2014/main" xmlns="" id="{680DD38F-6B33-44AA-AB3C-97F17C85E3DE}"/>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a:extLst>
              <a:ext uri="{FF2B5EF4-FFF2-40B4-BE49-F238E27FC236}">
                <a16:creationId xmlns:a16="http://schemas.microsoft.com/office/drawing/2014/main" xmlns="" id="{5E685AF0-7A54-43EE-A927-3555232A6ED5}"/>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65341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861ED497-FED6-4B44-A855-B3B4C41FB23B}"/>
              </a:ext>
            </a:extLst>
          </p:cNvPr>
          <p:cNvSpPr txBox="1">
            <a:spLocks/>
          </p:cNvSpPr>
          <p:nvPr/>
        </p:nvSpPr>
        <p:spPr>
          <a:xfrm>
            <a:off x="937057" y="705573"/>
            <a:ext cx="10439880" cy="7504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T Norms" charset="0"/>
                <a:ea typeface="TT Norms" charset="0"/>
                <a:cs typeface="TT Norms" charset="0"/>
              </a:rPr>
              <a:t>Bendriniai</a:t>
            </a:r>
            <a:r>
              <a:rPr kumimoji="0" lang="en-US" sz="4000" b="1" i="0" u="none" strike="noStrike" kern="1200" cap="none" spc="0" normalizeH="0" baseline="0" noProof="0" dirty="0">
                <a:ln>
                  <a:noFill/>
                </a:ln>
                <a:solidFill>
                  <a:prstClr val="black"/>
                </a:solidFill>
                <a:effectLst/>
                <a:uLnTx/>
                <a:uFillTx/>
                <a:latin typeface="TT Norms" charset="0"/>
                <a:ea typeface="TT Norms" charset="0"/>
                <a:cs typeface="TT Norms" charset="0"/>
              </a:rPr>
              <a:t> </a:t>
            </a:r>
            <a:r>
              <a:rPr kumimoji="0" lang="en-US" sz="4000" b="1" i="0" u="none" strike="noStrike" kern="1200" cap="none" spc="0" normalizeH="0" baseline="0" noProof="0" dirty="0" err="1">
                <a:ln>
                  <a:noFill/>
                </a:ln>
                <a:effectLst/>
                <a:uLnTx/>
                <a:uFillTx/>
                <a:latin typeface="TT Norms" charset="0"/>
                <a:ea typeface="TT Norms" charset="0"/>
                <a:cs typeface="TT Norms" charset="0"/>
              </a:rPr>
              <a:t>Klaipėdos</a:t>
            </a:r>
            <a:r>
              <a:rPr kumimoji="0" lang="en-US" sz="4000" b="1" i="0" u="none" strike="noStrike" kern="1200" cap="none" spc="0" normalizeH="0" baseline="0" noProof="0" dirty="0">
                <a:ln>
                  <a:noFill/>
                </a:ln>
                <a:effectLst/>
                <a:uLnTx/>
                <a:uFillTx/>
                <a:latin typeface="TT Norms" charset="0"/>
                <a:ea typeface="TT Norms" charset="0"/>
                <a:cs typeface="TT Norms" charset="0"/>
              </a:rPr>
              <a:t> </a:t>
            </a:r>
            <a:r>
              <a:rPr kumimoji="0" lang="en-US" sz="4000" b="1" i="0" u="none" strike="noStrike" kern="1200" cap="none" spc="0" normalizeH="0" baseline="0" noProof="0" dirty="0" err="1">
                <a:ln>
                  <a:noFill/>
                </a:ln>
                <a:effectLst/>
                <a:uLnTx/>
                <a:uFillTx/>
                <a:latin typeface="TT Norms" charset="0"/>
                <a:ea typeface="TT Norms" charset="0"/>
                <a:cs typeface="TT Norms" charset="0"/>
              </a:rPr>
              <a:t>duomenys</a:t>
            </a:r>
            <a:endParaRPr kumimoji="0" lang="en-US" sz="4000" b="1" i="0" u="none" strike="noStrike" kern="1200" cap="none" spc="0" normalizeH="0" baseline="0" noProof="0" dirty="0">
              <a:ln>
                <a:noFill/>
              </a:ln>
              <a:effectLst/>
              <a:uLnTx/>
              <a:uFillTx/>
              <a:latin typeface="TT Norms" charset="0"/>
              <a:ea typeface="TT Norms" charset="0"/>
              <a:cs typeface="TT Norms" charset="0"/>
            </a:endParaRPr>
          </a:p>
        </p:txBody>
      </p:sp>
      <p:cxnSp>
        <p:nvCxnSpPr>
          <p:cNvPr id="15" name="Straight Connector 14"/>
          <p:cNvCxnSpPr/>
          <p:nvPr/>
        </p:nvCxnSpPr>
        <p:spPr>
          <a:xfrm>
            <a:off x="937056" y="1672239"/>
            <a:ext cx="10311372"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937056" y="2887933"/>
            <a:ext cx="1839624"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BF956B"/>
                </a:solidFill>
                <a:effectLst/>
                <a:uLnTx/>
                <a:uFillTx/>
                <a:latin typeface="TT Norms" charset="0"/>
                <a:ea typeface="TT Norms" charset="0"/>
                <a:cs typeface="TT Norms" charset="0"/>
              </a:rPr>
              <a:t>2</a:t>
            </a:r>
            <a:endPar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endParaRPr>
          </a:p>
        </p:txBody>
      </p:sp>
      <p:sp>
        <p:nvSpPr>
          <p:cNvPr id="17" name="TextBox 16"/>
          <p:cNvSpPr txBox="1"/>
          <p:nvPr/>
        </p:nvSpPr>
        <p:spPr>
          <a:xfrm>
            <a:off x="2995489" y="2914659"/>
            <a:ext cx="2546990"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Jauniausias miestas Lietuvoje</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
        <p:nvSpPr>
          <p:cNvPr id="18" name="Title 1"/>
          <p:cNvSpPr txBox="1">
            <a:spLocks/>
          </p:cNvSpPr>
          <p:nvPr/>
        </p:nvSpPr>
        <p:spPr>
          <a:xfrm>
            <a:off x="937056" y="3864679"/>
            <a:ext cx="2162157"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BF956B"/>
                </a:solidFill>
                <a:effectLst/>
                <a:uLnTx/>
                <a:uFillTx/>
                <a:latin typeface="TT Norms" charset="0"/>
                <a:ea typeface="TT Norms" charset="0"/>
                <a:cs typeface="TT Norms" charset="0"/>
              </a:rPr>
              <a:t>150</a:t>
            </a:r>
            <a:r>
              <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K</a:t>
            </a:r>
            <a:endParaRPr kumimoji="0" lang="en-US" sz="5500" b="1" i="0" u="none" strike="noStrike" kern="1200" cap="none" spc="0" normalizeH="0" baseline="30000" noProof="0" dirty="0">
              <a:ln>
                <a:noFill/>
              </a:ln>
              <a:solidFill>
                <a:srgbClr val="BF956B"/>
              </a:solidFill>
              <a:effectLst/>
              <a:uLnTx/>
              <a:uFillTx/>
              <a:latin typeface="TT Norms" charset="0"/>
              <a:ea typeface="TT Norms" charset="0"/>
              <a:cs typeface="TT Norms" charset="0"/>
            </a:endParaRPr>
          </a:p>
        </p:txBody>
      </p:sp>
      <p:sp>
        <p:nvSpPr>
          <p:cNvPr id="19" name="TextBox 18"/>
          <p:cNvSpPr txBox="1"/>
          <p:nvPr/>
        </p:nvSpPr>
        <p:spPr>
          <a:xfrm>
            <a:off x="2995489" y="3891405"/>
            <a:ext cx="2315898"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T Norms Medium" charset="0"/>
                <a:ea typeface="TT Norms Medium" charset="0"/>
                <a:cs typeface="TT Norms Medium" charset="0"/>
              </a:rPr>
              <a:t>Klaipėd</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os</a:t>
            </a:r>
            <a:r>
              <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 </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populiacija</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
        <p:nvSpPr>
          <p:cNvPr id="20" name="Title 1"/>
          <p:cNvSpPr txBox="1">
            <a:spLocks/>
          </p:cNvSpPr>
          <p:nvPr/>
        </p:nvSpPr>
        <p:spPr>
          <a:xfrm>
            <a:off x="937057" y="4960728"/>
            <a:ext cx="1839624"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BF956B"/>
                </a:solidFill>
                <a:effectLst/>
                <a:uLnTx/>
                <a:uFillTx/>
                <a:latin typeface="TT Norms" charset="0"/>
                <a:ea typeface="TT Norms" charset="0"/>
                <a:cs typeface="TT Norms" charset="0"/>
              </a:rPr>
              <a:t>317</a:t>
            </a:r>
            <a:r>
              <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K</a:t>
            </a:r>
          </a:p>
        </p:txBody>
      </p:sp>
      <p:sp>
        <p:nvSpPr>
          <p:cNvPr id="21" name="TextBox 20"/>
          <p:cNvSpPr txBox="1"/>
          <p:nvPr/>
        </p:nvSpPr>
        <p:spPr>
          <a:xfrm>
            <a:off x="2995489" y="4987454"/>
            <a:ext cx="2716585" cy="861774"/>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T Norms Medium" charset="0"/>
                <a:ea typeface="TT Norms Medium" charset="0"/>
                <a:cs typeface="TT Norms Medium" charset="0"/>
              </a:rPr>
              <a:t>Klaipėd</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os</a:t>
            </a:r>
            <a:r>
              <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 </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regiono</a:t>
            </a:r>
            <a:r>
              <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 </a:t>
            </a:r>
            <a:r>
              <a:rPr kumimoji="0" lang="en-US" sz="2200" b="0" i="0" u="none" strike="noStrike" kern="1200" cap="none" spc="0" normalizeH="0" baseline="0" noProof="0" dirty="0" err="1">
                <a:ln>
                  <a:noFill/>
                </a:ln>
                <a:solidFill>
                  <a:prstClr val="black"/>
                </a:solidFill>
                <a:effectLst/>
                <a:uLnTx/>
                <a:uFillTx/>
                <a:latin typeface="TT Norms Medium" charset="0"/>
                <a:ea typeface="TT Norms Medium" charset="0"/>
                <a:cs typeface="TT Norms Medium" charset="0"/>
              </a:rPr>
              <a:t>popul</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iacija</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
        <p:nvSpPr>
          <p:cNvPr id="22" name="Title 1"/>
          <p:cNvSpPr txBox="1">
            <a:spLocks/>
          </p:cNvSpPr>
          <p:nvPr/>
        </p:nvSpPr>
        <p:spPr>
          <a:xfrm>
            <a:off x="5930882" y="1890406"/>
            <a:ext cx="1839624"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BF956B"/>
                </a:solidFill>
                <a:effectLst/>
                <a:uLnTx/>
                <a:uFillTx/>
                <a:latin typeface="TT Norms" charset="0"/>
                <a:ea typeface="TT Norms" charset="0"/>
                <a:cs typeface="TT Norms" charset="0"/>
              </a:rPr>
              <a:t>12</a:t>
            </a:r>
            <a:r>
              <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a:t>
            </a:r>
          </a:p>
        </p:txBody>
      </p:sp>
      <p:sp>
        <p:nvSpPr>
          <p:cNvPr id="23" name="TextBox 22"/>
          <p:cNvSpPr txBox="1"/>
          <p:nvPr/>
        </p:nvSpPr>
        <p:spPr>
          <a:xfrm>
            <a:off x="8374148" y="1917132"/>
            <a:ext cx="1445077" cy="444032"/>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BVP dalis</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
        <p:nvSpPr>
          <p:cNvPr id="24" name="Title 1"/>
          <p:cNvSpPr txBox="1">
            <a:spLocks/>
          </p:cNvSpPr>
          <p:nvPr/>
        </p:nvSpPr>
        <p:spPr>
          <a:xfrm>
            <a:off x="5930882" y="2887933"/>
            <a:ext cx="2751426"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6000" b="1" i="0" u="none" strike="noStrike" kern="1200" cap="none" spc="0" normalizeH="0" baseline="0" noProof="0" dirty="0">
                <a:ln>
                  <a:noFill/>
                </a:ln>
                <a:solidFill>
                  <a:srgbClr val="BF956B"/>
                </a:solidFill>
                <a:effectLst/>
                <a:uLnTx/>
                <a:uFillTx/>
                <a:latin typeface="TT Norms" charset="0"/>
                <a:ea typeface="TT Norms" charset="0"/>
                <a:cs typeface="TT Norms" charset="0"/>
              </a:rPr>
              <a:t>1,114</a:t>
            </a:r>
            <a:r>
              <a:rPr kumimoji="0" lang="cs-CZ"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M</a:t>
            </a:r>
            <a:endPar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endParaRPr>
          </a:p>
        </p:txBody>
      </p:sp>
      <p:sp>
        <p:nvSpPr>
          <p:cNvPr id="25" name="TextBox 24"/>
          <p:cNvSpPr txBox="1"/>
          <p:nvPr/>
        </p:nvSpPr>
        <p:spPr>
          <a:xfrm>
            <a:off x="8374148" y="2914659"/>
            <a:ext cx="2285997"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T Norms Medium" charset="0"/>
                <a:ea typeface="TT Norms Medium" charset="0"/>
                <a:cs typeface="TT Norms Medium" charset="0"/>
              </a:rPr>
              <a:t>Klaipėd</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os</a:t>
            </a:r>
            <a:r>
              <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 region</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o TUI</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
        <p:nvSpPr>
          <p:cNvPr id="26" name="Title 1"/>
          <p:cNvSpPr txBox="1">
            <a:spLocks/>
          </p:cNvSpPr>
          <p:nvPr/>
        </p:nvSpPr>
        <p:spPr>
          <a:xfrm>
            <a:off x="5930882" y="3864679"/>
            <a:ext cx="2663646"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uk-UA" sz="6000" b="1" i="0" u="none" strike="noStrike" kern="1200" cap="none" spc="0" normalizeH="0" baseline="0" noProof="0" dirty="0">
                <a:ln>
                  <a:noFill/>
                </a:ln>
                <a:solidFill>
                  <a:srgbClr val="BF956B"/>
                </a:solidFill>
                <a:effectLst/>
                <a:uLnTx/>
                <a:uFillTx/>
                <a:latin typeface="TT Norms" charset="0"/>
                <a:ea typeface="TT Norms" charset="0"/>
                <a:cs typeface="TT Norms" charset="0"/>
              </a:rPr>
              <a:t>74,4</a:t>
            </a:r>
            <a:r>
              <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a:t>
            </a:r>
          </a:p>
        </p:txBody>
      </p:sp>
      <p:sp>
        <p:nvSpPr>
          <p:cNvPr id="27" name="TextBox 26"/>
          <p:cNvSpPr txBox="1"/>
          <p:nvPr/>
        </p:nvSpPr>
        <p:spPr>
          <a:xfrm>
            <a:off x="8374148" y="3891405"/>
            <a:ext cx="3453628" cy="444032"/>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T Norms Medium" charset="0"/>
                <a:ea typeface="TT Norms Medium" charset="0"/>
                <a:cs typeface="TT Norms Medium" charset="0"/>
              </a:rPr>
              <a:t>Klaip</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ėdos miesto TUI</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
        <p:nvSpPr>
          <p:cNvPr id="28" name="Title 1"/>
          <p:cNvSpPr txBox="1">
            <a:spLocks/>
          </p:cNvSpPr>
          <p:nvPr/>
        </p:nvSpPr>
        <p:spPr>
          <a:xfrm>
            <a:off x="5930882" y="4960728"/>
            <a:ext cx="2448493"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BF956B"/>
                </a:solidFill>
                <a:effectLst/>
                <a:uLnTx/>
                <a:uFillTx/>
                <a:latin typeface="TT Norms" charset="0"/>
                <a:ea typeface="TT Norms" charset="0"/>
                <a:cs typeface="TT Norms" charset="0"/>
              </a:rPr>
              <a:t>48</a:t>
            </a:r>
            <a:r>
              <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a:t>
            </a:r>
          </a:p>
        </p:txBody>
      </p:sp>
      <p:sp>
        <p:nvSpPr>
          <p:cNvPr id="29" name="TextBox 28"/>
          <p:cNvSpPr txBox="1"/>
          <p:nvPr/>
        </p:nvSpPr>
        <p:spPr>
          <a:xfrm>
            <a:off x="8374149" y="4987455"/>
            <a:ext cx="3256377"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Eksporto dalis lietuviškos prekės</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cxnSp>
        <p:nvCxnSpPr>
          <p:cNvPr id="31" name="Straight Connector 30"/>
          <p:cNvCxnSpPr/>
          <p:nvPr/>
        </p:nvCxnSpPr>
        <p:spPr>
          <a:xfrm>
            <a:off x="937056" y="6099913"/>
            <a:ext cx="10311372"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3EACBF47-3F7C-41FC-973B-350E7DBE87EF}"/>
              </a:ext>
            </a:extLst>
          </p:cNvPr>
          <p:cNvSpPr txBox="1"/>
          <p:nvPr/>
        </p:nvSpPr>
        <p:spPr>
          <a:xfrm>
            <a:off x="937057" y="325120"/>
            <a:ext cx="2763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900" dirty="0">
                <a:solidFill>
                  <a:prstClr val="black"/>
                </a:solidFill>
                <a:latin typeface="TT Norms Regular" panose="02000503030000020003" pitchFamily="50" charset="0"/>
                <a:ea typeface="TT Norms Medium" charset="0"/>
                <a:cs typeface="TT Norms Medium" charset="0"/>
              </a:rPr>
              <a:t>12</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KLAIPĖD</a:t>
            </a:r>
            <a:r>
              <a:rPr lang="lt-LT" sz="900" dirty="0">
                <a:solidFill>
                  <a:prstClr val="black"/>
                </a:solidFill>
                <a:latin typeface="TT Norms Regular" panose="02000503030000020003" pitchFamily="50" charset="0"/>
                <a:ea typeface="TT Norms Medium" charset="0"/>
                <a:cs typeface="TT Norms Medium" charset="0"/>
              </a:rPr>
              <a:t>OS DUOMENYS</a:t>
            </a:r>
            <a:endPar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endParaRPr>
          </a:p>
        </p:txBody>
      </p:sp>
      <p:sp>
        <p:nvSpPr>
          <p:cNvPr id="33" name="TextBox 32">
            <a:extLst>
              <a:ext uri="{FF2B5EF4-FFF2-40B4-BE49-F238E27FC236}">
                <a16:creationId xmlns:a16="http://schemas.microsoft.com/office/drawing/2014/main" xmlns="" id="{8F95C51B-4D72-46D6-8DDA-5FE068EEA54B}"/>
              </a:ext>
            </a:extLst>
          </p:cNvPr>
          <p:cNvSpPr txBox="1"/>
          <p:nvPr/>
        </p:nvSpPr>
        <p:spPr>
          <a:xfrm>
            <a:off x="9049690" y="6387504"/>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TT Norms Regular" panose="02000503030000020003" pitchFamily="50" charset="0"/>
              </a:rPr>
              <a:t>KLAIPĖDA ID</a:t>
            </a:r>
          </a:p>
        </p:txBody>
      </p:sp>
      <p:sp>
        <p:nvSpPr>
          <p:cNvPr id="32" name="Title 1">
            <a:extLst>
              <a:ext uri="{FF2B5EF4-FFF2-40B4-BE49-F238E27FC236}">
                <a16:creationId xmlns:a16="http://schemas.microsoft.com/office/drawing/2014/main" xmlns="" id="{ABD25F63-3C75-534D-8905-D2141FB58219}"/>
              </a:ext>
            </a:extLst>
          </p:cNvPr>
          <p:cNvSpPr txBox="1">
            <a:spLocks/>
          </p:cNvSpPr>
          <p:nvPr/>
        </p:nvSpPr>
        <p:spPr>
          <a:xfrm>
            <a:off x="937056" y="1809171"/>
            <a:ext cx="1839624"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BF956B"/>
                </a:solidFill>
                <a:effectLst/>
                <a:uLnTx/>
                <a:uFillTx/>
                <a:latin typeface="TT Norms" charset="0"/>
                <a:ea typeface="TT Norms" charset="0"/>
                <a:cs typeface="TT Norms" charset="0"/>
              </a:rPr>
              <a:t>5</a:t>
            </a:r>
            <a:endPar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endParaRPr>
          </a:p>
        </p:txBody>
      </p:sp>
      <p:sp>
        <p:nvSpPr>
          <p:cNvPr id="34" name="TextBox 33">
            <a:extLst>
              <a:ext uri="{FF2B5EF4-FFF2-40B4-BE49-F238E27FC236}">
                <a16:creationId xmlns:a16="http://schemas.microsoft.com/office/drawing/2014/main" xmlns="" id="{5165F1C1-9D7A-A54B-9CF1-D1246F002EC4}"/>
              </a:ext>
            </a:extLst>
          </p:cNvPr>
          <p:cNvSpPr txBox="1"/>
          <p:nvPr/>
        </p:nvSpPr>
        <p:spPr>
          <a:xfrm>
            <a:off x="2995489" y="1887656"/>
            <a:ext cx="2716585"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Did</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žiausias miestas Baltijos regione</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Tree>
    <p:extLst>
      <p:ext uri="{BB962C8B-B14F-4D97-AF65-F5344CB8AC3E}">
        <p14:creationId xmlns:p14="http://schemas.microsoft.com/office/powerpoint/2010/main" val="115382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861ED497-FED6-4B44-A855-B3B4C41FB23B}"/>
              </a:ext>
            </a:extLst>
          </p:cNvPr>
          <p:cNvSpPr txBox="1">
            <a:spLocks/>
          </p:cNvSpPr>
          <p:nvPr/>
        </p:nvSpPr>
        <p:spPr>
          <a:xfrm>
            <a:off x="937057" y="705573"/>
            <a:ext cx="10439880" cy="7504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lt-LT" sz="4000" b="1" i="0" u="none" strike="noStrike" kern="1200" cap="none" spc="0" normalizeH="0" baseline="0" noProof="0" dirty="0">
                <a:ln>
                  <a:noFill/>
                </a:ln>
                <a:solidFill>
                  <a:prstClr val="black"/>
                </a:solidFill>
                <a:effectLst/>
                <a:uLnTx/>
                <a:uFillTx/>
                <a:latin typeface="TT Norms" charset="0"/>
                <a:ea typeface="TT Norms" charset="0"/>
                <a:cs typeface="TT Norms" charset="0"/>
              </a:rPr>
              <a:t>Talent</a:t>
            </a:r>
            <a:r>
              <a:rPr lang="lt-LT" sz="4000" b="1" dirty="0">
                <a:solidFill>
                  <a:prstClr val="black"/>
                </a:solidFill>
                <a:latin typeface="TT Norms" charset="0"/>
                <a:ea typeface="TT Norms" charset="0"/>
                <a:cs typeface="TT Norms" charset="0"/>
              </a:rPr>
              <a:t>ai</a:t>
            </a:r>
            <a:r>
              <a:rPr kumimoji="0" lang="lt-LT" sz="4000" b="1" i="0" u="none" strike="noStrike" kern="1200" cap="none" spc="0" normalizeH="0" baseline="0" noProof="0" dirty="0">
                <a:ln>
                  <a:noFill/>
                </a:ln>
                <a:solidFill>
                  <a:prstClr val="black"/>
                </a:solidFill>
                <a:effectLst/>
                <a:uLnTx/>
                <a:uFillTx/>
                <a:latin typeface="TT Norms" charset="0"/>
                <a:ea typeface="TT Norms" charset="0"/>
                <a:cs typeface="TT Norms" charset="0"/>
              </a:rPr>
              <a:t> </a:t>
            </a:r>
            <a:r>
              <a:rPr kumimoji="0" lang="en-US" sz="4000" b="1" i="0" u="none" strike="noStrike" kern="1200" cap="none" spc="0" normalizeH="0" baseline="0" noProof="0" dirty="0" err="1">
                <a:ln>
                  <a:noFill/>
                </a:ln>
                <a:solidFill>
                  <a:srgbClr val="BF956B"/>
                </a:solidFill>
                <a:effectLst/>
                <a:uLnTx/>
                <a:uFillTx/>
                <a:latin typeface="TT Norms" charset="0"/>
                <a:ea typeface="TT Norms" charset="0"/>
                <a:cs typeface="TT Norms" charset="0"/>
              </a:rPr>
              <a:t>Klaipėd</a:t>
            </a:r>
            <a:r>
              <a:rPr kumimoji="0" lang="lt-LT" sz="4000" b="1" i="0" u="none" strike="noStrike" kern="1200" cap="none" spc="0" normalizeH="0" baseline="0" noProof="0" dirty="0">
                <a:ln>
                  <a:noFill/>
                </a:ln>
                <a:solidFill>
                  <a:srgbClr val="BF956B"/>
                </a:solidFill>
                <a:effectLst/>
                <a:uLnTx/>
                <a:uFillTx/>
                <a:latin typeface="TT Norms" charset="0"/>
                <a:ea typeface="TT Norms" charset="0"/>
                <a:cs typeface="TT Norms" charset="0"/>
              </a:rPr>
              <a:t>oje</a:t>
            </a:r>
            <a:endParaRPr kumimoji="0" lang="en-US" sz="4000" b="1" i="0" u="none" strike="noStrike" kern="1200" cap="none" spc="0" normalizeH="0" baseline="0" noProof="0" dirty="0">
              <a:ln>
                <a:noFill/>
              </a:ln>
              <a:solidFill>
                <a:srgbClr val="BF956B"/>
              </a:solidFill>
              <a:effectLst/>
              <a:uLnTx/>
              <a:uFillTx/>
              <a:latin typeface="TT Norms" charset="0"/>
              <a:ea typeface="TT Norms" charset="0"/>
              <a:cs typeface="TT Norms" charset="0"/>
            </a:endParaRPr>
          </a:p>
        </p:txBody>
      </p:sp>
      <p:cxnSp>
        <p:nvCxnSpPr>
          <p:cNvPr id="15" name="Straight Connector 14"/>
          <p:cNvCxnSpPr/>
          <p:nvPr/>
        </p:nvCxnSpPr>
        <p:spPr>
          <a:xfrm>
            <a:off x="937056" y="1672239"/>
            <a:ext cx="8257744"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56075" y="6099913"/>
            <a:ext cx="4692353"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937056" y="1777516"/>
            <a:ext cx="1839624"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BF956B"/>
                </a:solidFill>
                <a:effectLst/>
                <a:uLnTx/>
                <a:uFillTx/>
                <a:latin typeface="TT Norms" charset="0"/>
                <a:ea typeface="TT Norms" charset="0"/>
                <a:cs typeface="TT Norms" charset="0"/>
              </a:rPr>
              <a:t>69</a:t>
            </a:r>
            <a:r>
              <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a:t>
            </a:r>
          </a:p>
        </p:txBody>
      </p:sp>
      <p:sp>
        <p:nvSpPr>
          <p:cNvPr id="10" name="TextBox 9"/>
          <p:cNvSpPr txBox="1"/>
          <p:nvPr/>
        </p:nvSpPr>
        <p:spPr>
          <a:xfrm>
            <a:off x="2995489" y="1804242"/>
            <a:ext cx="2891964"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lang="lt-LT" sz="2200" dirty="0">
                <a:solidFill>
                  <a:prstClr val="black"/>
                </a:solidFill>
                <a:latin typeface="TT Norms Medium" charset="0"/>
                <a:ea typeface="TT Norms Medium" charset="0"/>
                <a:cs typeface="TT Norms Medium" charset="0"/>
              </a:rPr>
              <a:t>Žmonių su aukštuoju išsilavinimu</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
        <p:nvSpPr>
          <p:cNvPr id="13" name="Title 1"/>
          <p:cNvSpPr txBox="1">
            <a:spLocks/>
          </p:cNvSpPr>
          <p:nvPr/>
        </p:nvSpPr>
        <p:spPr>
          <a:xfrm>
            <a:off x="943572" y="3136112"/>
            <a:ext cx="2162157"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BF956B"/>
                </a:solidFill>
                <a:effectLst/>
                <a:uLnTx/>
                <a:uFillTx/>
                <a:latin typeface="TT Norms" charset="0"/>
                <a:ea typeface="TT Norms" charset="0"/>
                <a:cs typeface="TT Norms" charset="0"/>
              </a:rPr>
              <a:t>2</a:t>
            </a:r>
            <a:endParaRPr kumimoji="0" lang="en-US" sz="5500" b="1" i="0" u="none" strike="noStrike" kern="1200" cap="none" spc="0" normalizeH="0" baseline="30000" noProof="0" dirty="0">
              <a:ln>
                <a:noFill/>
              </a:ln>
              <a:solidFill>
                <a:srgbClr val="BF956B"/>
              </a:solidFill>
              <a:effectLst/>
              <a:uLnTx/>
              <a:uFillTx/>
              <a:latin typeface="TT Norms" charset="0"/>
              <a:ea typeface="TT Norms" charset="0"/>
              <a:cs typeface="TT Norms" charset="0"/>
            </a:endParaRPr>
          </a:p>
        </p:txBody>
      </p:sp>
      <p:sp>
        <p:nvSpPr>
          <p:cNvPr id="14" name="TextBox 13"/>
          <p:cNvSpPr txBox="1"/>
          <p:nvPr/>
        </p:nvSpPr>
        <p:spPr>
          <a:xfrm>
            <a:off x="3002005" y="3111079"/>
            <a:ext cx="2315898"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Jauniausias Lietuvos miestas</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sp>
        <p:nvSpPr>
          <p:cNvPr id="16" name="Title 1"/>
          <p:cNvSpPr txBox="1">
            <a:spLocks/>
          </p:cNvSpPr>
          <p:nvPr/>
        </p:nvSpPr>
        <p:spPr>
          <a:xfrm>
            <a:off x="943573" y="4351645"/>
            <a:ext cx="1839624"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lt-LT" sz="6000" b="1" dirty="0">
                <a:solidFill>
                  <a:srgbClr val="BF956B"/>
                </a:solidFill>
                <a:latin typeface="TT Norms" charset="0"/>
                <a:ea typeface="TT Norms" charset="0"/>
                <a:cs typeface="TT Norms" charset="0"/>
              </a:rPr>
              <a:t>1</a:t>
            </a:r>
            <a:endParaRPr kumimoji="0" lang="uk-UA" sz="6000" b="1" i="0" u="none" strike="noStrike" kern="1200" cap="none" spc="0" normalizeH="0" baseline="0" noProof="0" dirty="0">
              <a:ln>
                <a:noFill/>
              </a:ln>
              <a:solidFill>
                <a:srgbClr val="BF956B"/>
              </a:solidFill>
              <a:effectLst/>
              <a:uLnTx/>
              <a:uFillTx/>
              <a:latin typeface="TT Norms" charset="0"/>
              <a:ea typeface="TT Norms" charset="0"/>
              <a:cs typeface="TT Norms" charset="0"/>
            </a:endParaRPr>
          </a:p>
        </p:txBody>
      </p:sp>
      <p:sp>
        <p:nvSpPr>
          <p:cNvPr id="17" name="TextBox 16"/>
          <p:cNvSpPr txBox="1"/>
          <p:nvPr/>
        </p:nvSpPr>
        <p:spPr>
          <a:xfrm>
            <a:off x="3002005" y="4378371"/>
            <a:ext cx="2716585"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Gyvenimo kokybės Lietuvoje indeksas</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grpSp>
        <p:nvGrpSpPr>
          <p:cNvPr id="5" name="Group 4"/>
          <p:cNvGrpSpPr/>
          <p:nvPr/>
        </p:nvGrpSpPr>
        <p:grpSpPr>
          <a:xfrm>
            <a:off x="3002005" y="3962431"/>
            <a:ext cx="3826976" cy="306455"/>
            <a:chOff x="2992293" y="4753179"/>
            <a:chExt cx="3826976" cy="542906"/>
          </a:xfrm>
        </p:grpSpPr>
        <p:sp>
          <p:nvSpPr>
            <p:cNvPr id="21" name="TextBox 20"/>
            <p:cNvSpPr txBox="1"/>
            <p:nvPr/>
          </p:nvSpPr>
          <p:spPr>
            <a:xfrm>
              <a:off x="2992293" y="4778100"/>
              <a:ext cx="3826976" cy="517985"/>
            </a:xfrm>
            <a:prstGeom prst="rect">
              <a:avLst/>
            </a:prstGeom>
            <a:noFill/>
          </p:spPr>
          <p:txBody>
            <a:bodyPr wrap="square" rtlCol="0">
              <a:spAutoFit/>
            </a:bodyPr>
            <a:lstStyle/>
            <a:p>
              <a:pPr lvl="0">
                <a:defRPr/>
              </a:pPr>
              <a:r>
                <a:rPr lang="lt-LT" sz="1300" dirty="0">
                  <a:solidFill>
                    <a:srgbClr val="5E685A"/>
                  </a:solidFill>
                  <a:latin typeface="TT Norms Medium" charset="0"/>
                  <a:ea typeface="TT Norms Medium" charset="0"/>
                  <a:cs typeface="TT Norms Medium" charset="0"/>
                </a:rPr>
                <a:t>Lietuvos Statistikos departamentas</a:t>
              </a:r>
              <a:endParaRPr lang="en-US" sz="1300" dirty="0">
                <a:solidFill>
                  <a:prstClr val="black"/>
                </a:solidFill>
              </a:endParaRPr>
            </a:p>
          </p:txBody>
        </p:sp>
        <p:cxnSp>
          <p:nvCxnSpPr>
            <p:cNvPr id="22" name="Straight Connector 21"/>
            <p:cNvCxnSpPr/>
            <p:nvPr/>
          </p:nvCxnSpPr>
          <p:spPr>
            <a:xfrm>
              <a:off x="3099213" y="4753179"/>
              <a:ext cx="296816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995489" y="2635737"/>
            <a:ext cx="3826976" cy="306460"/>
            <a:chOff x="2992293" y="4753179"/>
            <a:chExt cx="3826976" cy="542915"/>
          </a:xfrm>
        </p:grpSpPr>
        <p:sp>
          <p:nvSpPr>
            <p:cNvPr id="24" name="TextBox 23"/>
            <p:cNvSpPr txBox="1"/>
            <p:nvPr/>
          </p:nvSpPr>
          <p:spPr>
            <a:xfrm>
              <a:off x="2992293" y="4778109"/>
              <a:ext cx="3826976" cy="51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300" b="0" i="0" u="none" strike="noStrike" kern="1200" cap="none" spc="0" normalizeH="0" baseline="0" noProof="0" dirty="0">
                  <a:ln>
                    <a:noFill/>
                  </a:ln>
                  <a:solidFill>
                    <a:srgbClr val="5E685A"/>
                  </a:solidFill>
                  <a:effectLst/>
                  <a:uLnTx/>
                  <a:uFillTx/>
                  <a:latin typeface="TT Norms Medium" charset="0"/>
                  <a:ea typeface="TT Norms Medium" charset="0"/>
                  <a:cs typeface="TT Norms Medium" charset="0"/>
                </a:rPr>
                <a:t>Lietuvos Statistikos departamentas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5" name="Straight Connector 24"/>
            <p:cNvCxnSpPr/>
            <p:nvPr/>
          </p:nvCxnSpPr>
          <p:spPr>
            <a:xfrm>
              <a:off x="3099213" y="4753179"/>
              <a:ext cx="296816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002005" y="5214364"/>
            <a:ext cx="382697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00" b="0" i="0" u="none" strike="noStrike" kern="1200" cap="none" spc="0" normalizeH="0" baseline="0" noProof="0" dirty="0">
                <a:ln>
                  <a:noFill/>
                </a:ln>
                <a:solidFill>
                  <a:srgbClr val="5E685A"/>
                </a:solidFill>
                <a:effectLst/>
                <a:uLnTx/>
                <a:uFillTx/>
                <a:latin typeface="TT Norms Medium" charset="0"/>
                <a:ea typeface="TT Norms Medium" charset="0"/>
                <a:cs typeface="TT Norms Medium" charset="0"/>
              </a:rPr>
              <a:t>Li</a:t>
            </a:r>
            <a:r>
              <a:rPr kumimoji="0" lang="lt-LT" sz="1300" b="0" i="0" u="none" strike="noStrike" kern="1200" cap="none" spc="0" normalizeH="0" baseline="0" noProof="0" dirty="0">
                <a:ln>
                  <a:noFill/>
                </a:ln>
                <a:solidFill>
                  <a:srgbClr val="5E685A"/>
                </a:solidFill>
                <a:effectLst/>
                <a:uLnTx/>
                <a:uFillTx/>
                <a:latin typeface="TT Norms Medium" charset="0"/>
                <a:ea typeface="TT Norms Medium" charset="0"/>
                <a:cs typeface="TT Norms Medium" charset="0"/>
              </a:rPr>
              <a:t>etuvos</a:t>
            </a:r>
            <a:r>
              <a:rPr kumimoji="0" lang="tr-TR" sz="1300" b="0" i="0" u="none" strike="noStrike" kern="1200" cap="none" spc="0" normalizeH="0" baseline="0" noProof="0" dirty="0">
                <a:ln>
                  <a:noFill/>
                </a:ln>
                <a:solidFill>
                  <a:srgbClr val="5E685A"/>
                </a:solidFill>
                <a:effectLst/>
                <a:uLnTx/>
                <a:uFillTx/>
                <a:latin typeface="TT Norms Medium" charset="0"/>
                <a:ea typeface="TT Norms Medium" charset="0"/>
                <a:cs typeface="TT Norms Medium" charset="0"/>
              </a:rPr>
              <a:t> </a:t>
            </a:r>
            <a:r>
              <a:rPr kumimoji="0" lang="lt-LT" sz="1300" b="0" i="0" u="none" strike="noStrike" kern="1200" cap="none" spc="0" normalizeH="0" baseline="0" noProof="0" dirty="0">
                <a:ln>
                  <a:noFill/>
                </a:ln>
                <a:solidFill>
                  <a:srgbClr val="5E685A"/>
                </a:solidFill>
                <a:effectLst/>
                <a:uLnTx/>
                <a:uFillTx/>
                <a:latin typeface="TT Norms Medium" charset="0"/>
                <a:ea typeface="TT Norms Medium" charset="0"/>
                <a:cs typeface="TT Norms Medium" charset="0"/>
              </a:rPr>
              <a:t>savivaldybių duomenys </a:t>
            </a:r>
            <a:r>
              <a:rPr kumimoji="0" lang="tr-TR" sz="1300" b="0" i="0" u="none" strike="noStrike" kern="1200" cap="none" spc="0" normalizeH="0" baseline="0" noProof="0" dirty="0">
                <a:ln>
                  <a:noFill/>
                </a:ln>
                <a:solidFill>
                  <a:srgbClr val="5E685A"/>
                </a:solidFill>
                <a:effectLst/>
                <a:uLnTx/>
                <a:uFillTx/>
                <a:latin typeface="TT Norms Medium" charset="0"/>
                <a:ea typeface="TT Norms Medium" charset="0"/>
                <a:cs typeface="TT Norms Medium" charset="0"/>
              </a:rPr>
              <a:t>2017</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p:cNvCxnSpPr/>
          <p:nvPr/>
        </p:nvCxnSpPr>
        <p:spPr>
          <a:xfrm>
            <a:off x="3002005" y="5191647"/>
            <a:ext cx="296816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a:xfrm>
            <a:off x="6441557" y="3442541"/>
            <a:ext cx="1839624"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rgbClr val="BF956B"/>
                </a:solidFill>
                <a:effectLst/>
                <a:uLnTx/>
                <a:uFillTx/>
                <a:latin typeface="TT Norms" charset="0"/>
                <a:ea typeface="TT Norms" charset="0"/>
                <a:cs typeface="TT Norms" charset="0"/>
              </a:rPr>
              <a:t>80</a:t>
            </a:r>
            <a:r>
              <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a:t>
            </a:r>
          </a:p>
        </p:txBody>
      </p:sp>
      <p:sp>
        <p:nvSpPr>
          <p:cNvPr id="34" name="TextBox 33"/>
          <p:cNvSpPr txBox="1"/>
          <p:nvPr/>
        </p:nvSpPr>
        <p:spPr>
          <a:xfrm>
            <a:off x="8454998" y="3469267"/>
            <a:ext cx="2474869" cy="1213474"/>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T Norms Medium" charset="0"/>
                <a:ea typeface="TT Norms Medium" charset="0"/>
                <a:cs typeface="TT Norms Medium" charset="0"/>
              </a:rPr>
              <a:t>Klaipėd</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os</a:t>
            </a:r>
            <a:r>
              <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 </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gyventojai kalba bent 1 kalba</a:t>
            </a:r>
            <a:endPar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endParaRPr>
          </a:p>
        </p:txBody>
      </p:sp>
      <p:grpSp>
        <p:nvGrpSpPr>
          <p:cNvPr id="35" name="Group 34"/>
          <p:cNvGrpSpPr/>
          <p:nvPr/>
        </p:nvGrpSpPr>
        <p:grpSpPr>
          <a:xfrm>
            <a:off x="8464296" y="4681212"/>
            <a:ext cx="3826976" cy="322716"/>
            <a:chOff x="3001591" y="5427167"/>
            <a:chExt cx="3826976" cy="571713"/>
          </a:xfrm>
        </p:grpSpPr>
        <p:sp>
          <p:nvSpPr>
            <p:cNvPr id="36" name="TextBox 35"/>
            <p:cNvSpPr txBox="1"/>
            <p:nvPr/>
          </p:nvSpPr>
          <p:spPr>
            <a:xfrm>
              <a:off x="3001591" y="5480895"/>
              <a:ext cx="3826976" cy="51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300" b="0" i="0" u="none" strike="noStrike" kern="1200" cap="none" spc="0" normalizeH="0" baseline="0" noProof="0" dirty="0">
                  <a:ln>
                    <a:noFill/>
                  </a:ln>
                  <a:solidFill>
                    <a:srgbClr val="5E685A"/>
                  </a:solidFill>
                  <a:effectLst/>
                  <a:uLnTx/>
                  <a:uFillTx/>
                  <a:latin typeface="TT Norms Medium" charset="0"/>
                  <a:ea typeface="TT Norms Medium" charset="0"/>
                  <a:cs typeface="TT Norms Medium" charset="0"/>
                </a:rPr>
                <a:t>Lietuvos Statistikos departamentas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Connector 36"/>
            <p:cNvCxnSpPr/>
            <p:nvPr/>
          </p:nvCxnSpPr>
          <p:spPr>
            <a:xfrm>
              <a:off x="3047402" y="5427167"/>
              <a:ext cx="2686510"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6471137" y="5441644"/>
            <a:ext cx="4862228" cy="4154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TNorms-Regular" charset="0"/>
                <a:ea typeface="+mn-ea"/>
                <a:cs typeface="+mn-cs"/>
              </a:rPr>
              <a:t>EN    DE    SE    NO    DK    FI    ES    FR    IT</a:t>
            </a:r>
          </a:p>
        </p:txBody>
      </p:sp>
      <p:cxnSp>
        <p:nvCxnSpPr>
          <p:cNvPr id="40" name="Straight Connector 39"/>
          <p:cNvCxnSpPr/>
          <p:nvPr/>
        </p:nvCxnSpPr>
        <p:spPr>
          <a:xfrm>
            <a:off x="6556075" y="5198872"/>
            <a:ext cx="4692353"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xmlns="" id="{8016771B-CC9F-4336-9ABD-9D2478F94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833" y="419384"/>
            <a:ext cx="1771763" cy="1771763"/>
          </a:xfrm>
          <a:prstGeom prst="rect">
            <a:avLst/>
          </a:prstGeom>
        </p:spPr>
      </p:pic>
      <p:sp>
        <p:nvSpPr>
          <p:cNvPr id="44" name="TextBox 43"/>
          <p:cNvSpPr txBox="1"/>
          <p:nvPr/>
        </p:nvSpPr>
        <p:spPr>
          <a:xfrm>
            <a:off x="937057" y="325120"/>
            <a:ext cx="238705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900" dirty="0">
                <a:solidFill>
                  <a:prstClr val="black"/>
                </a:solidFill>
                <a:latin typeface="TT Norms Regular" panose="02000503030000020003" pitchFamily="50" charset="0"/>
                <a:ea typeface="TT Norms Medium" charset="0"/>
                <a:cs typeface="TT Norms Medium" charset="0"/>
              </a:rPr>
              <a:t>13</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TALENT</a:t>
            </a:r>
            <a:r>
              <a:rPr lang="lt-LT" sz="900" dirty="0">
                <a:solidFill>
                  <a:prstClr val="black"/>
                </a:solidFill>
                <a:latin typeface="TT Norms Regular" panose="02000503030000020003" pitchFamily="50" charset="0"/>
                <a:ea typeface="TT Norms Medium" charset="0"/>
                <a:cs typeface="TT Norms Medium" charset="0"/>
              </a:rPr>
              <a:t>AI</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KLAIPĖD</a:t>
            </a: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OJE</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a:t>
            </a:r>
          </a:p>
        </p:txBody>
      </p:sp>
      <p:sp>
        <p:nvSpPr>
          <p:cNvPr id="47" name="TextBox 46">
            <a:extLst>
              <a:ext uri="{FF2B5EF4-FFF2-40B4-BE49-F238E27FC236}">
                <a16:creationId xmlns:a16="http://schemas.microsoft.com/office/drawing/2014/main" xmlns="" id="{8F95C51B-4D72-46D6-8DDA-5FE068EEA54B}"/>
              </a:ext>
            </a:extLst>
          </p:cNvPr>
          <p:cNvSpPr txBox="1"/>
          <p:nvPr/>
        </p:nvSpPr>
        <p:spPr>
          <a:xfrm>
            <a:off x="9049690" y="6387504"/>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48" name="Title 1"/>
          <p:cNvSpPr txBox="1">
            <a:spLocks/>
          </p:cNvSpPr>
          <p:nvPr/>
        </p:nvSpPr>
        <p:spPr>
          <a:xfrm>
            <a:off x="6441557" y="2354373"/>
            <a:ext cx="1839624" cy="101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rgbClr val="BF956B"/>
                </a:solidFill>
                <a:effectLst/>
                <a:uLnTx/>
                <a:uFillTx/>
                <a:latin typeface="TT Norms" charset="0"/>
                <a:ea typeface="TT Norms" charset="0"/>
                <a:cs typeface="TT Norms" charset="0"/>
              </a:rPr>
              <a:t>53</a:t>
            </a:r>
            <a:r>
              <a:rPr kumimoji="0" lang="en-US" sz="6000" b="1" i="0" u="none" strike="noStrike" kern="1200" cap="none" spc="0" normalizeH="0" baseline="30000" noProof="0" dirty="0">
                <a:ln>
                  <a:noFill/>
                </a:ln>
                <a:solidFill>
                  <a:srgbClr val="BF956B"/>
                </a:solidFill>
                <a:effectLst/>
                <a:uLnTx/>
                <a:uFillTx/>
                <a:latin typeface="TT Norms" charset="0"/>
                <a:ea typeface="TT Norms" charset="0"/>
                <a:cs typeface="TT Norms" charset="0"/>
              </a:rPr>
              <a:t>%</a:t>
            </a:r>
          </a:p>
        </p:txBody>
      </p:sp>
      <p:sp>
        <p:nvSpPr>
          <p:cNvPr id="49" name="TextBox 48"/>
          <p:cNvSpPr txBox="1"/>
          <p:nvPr/>
        </p:nvSpPr>
        <p:spPr>
          <a:xfrm>
            <a:off x="8454998" y="2381099"/>
            <a:ext cx="3361082" cy="828753"/>
          </a:xfrm>
          <a:prstGeom prst="rect">
            <a:avLst/>
          </a:prstGeom>
          <a:noFill/>
        </p:spPr>
        <p:txBody>
          <a:bodyPr wrap="square" numCol="1" spcCol="360000" rtlCol="0">
            <a:spAutoFit/>
          </a:bodyPr>
          <a:lstStyle/>
          <a:p>
            <a:pPr marL="0" marR="0" lvl="0" indent="0" algn="l" defTabSz="914400" rtl="0" eaLnBrk="1" fontAlgn="auto" latinLnBrk="0" hangingPunct="1">
              <a:lnSpc>
                <a:spcPts val="2960"/>
              </a:lnSpc>
              <a:spcBef>
                <a:spcPts val="0"/>
              </a:spcBef>
              <a:spcAft>
                <a:spcPts val="0"/>
              </a:spcAft>
              <a:buClrTx/>
              <a:buSzTx/>
              <a:buFontTx/>
              <a:buNone/>
              <a:tabLst/>
              <a:defRPr/>
            </a:pP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Klaipėdos gyventojų </a:t>
            </a:r>
            <a:r>
              <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20-39 </a:t>
            </a:r>
            <a:r>
              <a:rPr kumimoji="0" lang="lt-LT"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amžiaus kalba anglų k.</a:t>
            </a:r>
            <a:r>
              <a:rPr kumimoji="0" lang="en-US" sz="2200" b="0" i="0" u="none" strike="noStrike" kern="1200" cap="none" spc="0" normalizeH="0" baseline="0" noProof="0" dirty="0">
                <a:ln>
                  <a:noFill/>
                </a:ln>
                <a:solidFill>
                  <a:prstClr val="black"/>
                </a:solidFill>
                <a:effectLst/>
                <a:uLnTx/>
                <a:uFillTx/>
                <a:latin typeface="TT Norms Medium" charset="0"/>
                <a:ea typeface="TT Norms Medium" charset="0"/>
                <a:cs typeface="TT Norms Medium" charset="0"/>
              </a:rPr>
              <a:t> </a:t>
            </a:r>
          </a:p>
        </p:txBody>
      </p:sp>
    </p:spTree>
    <p:extLst>
      <p:ext uri="{BB962C8B-B14F-4D97-AF65-F5344CB8AC3E}">
        <p14:creationId xmlns:p14="http://schemas.microsoft.com/office/powerpoint/2010/main" val="339588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1B3C0C-2CA4-4269-83FD-82ACCCA96C29}"/>
              </a:ext>
            </a:extLst>
          </p:cNvPr>
          <p:cNvSpPr>
            <a:spLocks noGrp="1"/>
          </p:cNvSpPr>
          <p:nvPr>
            <p:ph idx="4294967295"/>
          </p:nvPr>
        </p:nvSpPr>
        <p:spPr>
          <a:xfrm>
            <a:off x="3240277" y="2839284"/>
            <a:ext cx="3338513" cy="2106612"/>
          </a:xfrm>
        </p:spPr>
        <p:txBody>
          <a:bodyPr>
            <a:noAutofit/>
          </a:bodyPr>
          <a:lstStyle/>
          <a:p>
            <a:pPr marL="0" indent="0">
              <a:lnSpc>
                <a:spcPct val="160000"/>
              </a:lnSpc>
              <a:buNone/>
            </a:pPr>
            <a:r>
              <a:rPr lang="lt-LT" sz="1300" dirty="0">
                <a:latin typeface="TT Norms Regular" panose="02000503030000020003" pitchFamily="50" charset="0"/>
              </a:rPr>
              <a:t>Nedarbo lygis</a:t>
            </a:r>
            <a:r>
              <a:rPr lang="en-US" sz="1300" baseline="30000" dirty="0">
                <a:latin typeface="TT Norms Regular" panose="02000503030000020003" pitchFamily="50" charset="0"/>
              </a:rPr>
              <a:t>1</a:t>
            </a:r>
          </a:p>
          <a:p>
            <a:pPr marL="0" indent="0">
              <a:lnSpc>
                <a:spcPct val="160000"/>
              </a:lnSpc>
              <a:buNone/>
            </a:pPr>
            <a:r>
              <a:rPr lang="lt-LT" sz="1300" dirty="0">
                <a:latin typeface="TT Norms Regular" panose="02000503030000020003" pitchFamily="50" charset="0"/>
              </a:rPr>
              <a:t>Gyventojų skaičius</a:t>
            </a:r>
            <a:r>
              <a:rPr lang="en-US" sz="1300" baseline="30000" dirty="0">
                <a:latin typeface="TT Norms Regular" panose="02000503030000020003" pitchFamily="50" charset="0"/>
              </a:rPr>
              <a:t>1</a:t>
            </a:r>
          </a:p>
          <a:p>
            <a:pPr marL="0" indent="0">
              <a:lnSpc>
                <a:spcPct val="160000"/>
              </a:lnSpc>
              <a:buNone/>
            </a:pPr>
            <a:r>
              <a:rPr lang="lt-LT" sz="1300" dirty="0">
                <a:latin typeface="TT Norms Regular" panose="02000503030000020003" pitchFamily="50" charset="0"/>
              </a:rPr>
              <a:t>BVP</a:t>
            </a:r>
            <a:r>
              <a:rPr lang="en-US" sz="1300" baseline="30000" dirty="0">
                <a:latin typeface="TT Norms Regular" panose="02000503030000020003" pitchFamily="50" charset="0"/>
              </a:rPr>
              <a:t>1</a:t>
            </a:r>
          </a:p>
          <a:p>
            <a:pPr marL="0" indent="0">
              <a:lnSpc>
                <a:spcPct val="160000"/>
              </a:lnSpc>
              <a:buNone/>
            </a:pPr>
            <a:r>
              <a:rPr lang="lt-LT" sz="1300" dirty="0">
                <a:latin typeface="TT Norms Regular" panose="02000503030000020003" pitchFamily="50" charset="0"/>
              </a:rPr>
              <a:t>BVP vienam gyventojui</a:t>
            </a:r>
            <a:r>
              <a:rPr lang="en-US" sz="1300" baseline="30000" dirty="0">
                <a:latin typeface="TT Norms Regular" panose="02000503030000020003" pitchFamily="50" charset="0"/>
              </a:rPr>
              <a:t>1</a:t>
            </a:r>
            <a:endParaRPr lang="en-US" sz="1300" dirty="0">
              <a:latin typeface="TT Norms Regular" panose="02000503030000020003" pitchFamily="50" charset="0"/>
            </a:endParaRPr>
          </a:p>
          <a:p>
            <a:pPr marL="0" indent="0">
              <a:lnSpc>
                <a:spcPct val="160000"/>
              </a:lnSpc>
              <a:buNone/>
            </a:pPr>
            <a:r>
              <a:rPr lang="lt-LT" sz="1300" dirty="0">
                <a:latin typeface="TT Norms Regular" panose="02000503030000020003" pitchFamily="50" charset="0"/>
              </a:rPr>
              <a:t>Vidutinis bruto mėnesinis atlyginima</a:t>
            </a:r>
            <a:r>
              <a:rPr lang="en-US" sz="1300" dirty="0">
                <a:latin typeface="TT Norms Regular" panose="02000503030000020003" pitchFamily="50" charset="0"/>
              </a:rPr>
              <a:t>s</a:t>
            </a:r>
            <a:r>
              <a:rPr lang="en-US" sz="1300" baseline="30000" dirty="0">
                <a:latin typeface="TT Norms Regular" panose="02000503030000020003" pitchFamily="50" charset="0"/>
              </a:rPr>
              <a:t>1</a:t>
            </a:r>
            <a:endParaRPr lang="en-US" sz="1300" dirty="0">
              <a:latin typeface="TT Norms Regular" panose="02000503030000020003" pitchFamily="50" charset="0"/>
            </a:endParaRPr>
          </a:p>
        </p:txBody>
      </p:sp>
      <p:sp>
        <p:nvSpPr>
          <p:cNvPr id="4" name="TextBox 3"/>
          <p:cNvSpPr txBox="1"/>
          <p:nvPr/>
        </p:nvSpPr>
        <p:spPr>
          <a:xfrm>
            <a:off x="8999499" y="6337903"/>
            <a:ext cx="2248930" cy="230832"/>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5" name="TextBox 4"/>
          <p:cNvSpPr txBox="1"/>
          <p:nvPr/>
        </p:nvSpPr>
        <p:spPr>
          <a:xfrm>
            <a:off x="937058" y="325121"/>
            <a:ext cx="2928886" cy="230832"/>
          </a:xfrm>
          <a:prstGeom prst="rect">
            <a:avLst/>
          </a:prstGeom>
          <a:noFill/>
        </p:spPr>
        <p:txBody>
          <a:bodyPr wrap="square" rtlCol="0">
            <a:spAutoFit/>
          </a:bodyPr>
          <a:lstStyle/>
          <a:p>
            <a:pPr marL="0" marR="0" lvl="0" indent="0" algn="l" defTabSz="914434" rtl="0" eaLnBrk="1" fontAlgn="auto" latinLnBrk="0" hangingPunct="1">
              <a:lnSpc>
                <a:spcPct val="100000"/>
              </a:lnSpc>
              <a:spcBef>
                <a:spcPts val="0"/>
              </a:spcBef>
              <a:spcAft>
                <a:spcPts val="0"/>
              </a:spcAft>
              <a:buClrTx/>
              <a:buSzTx/>
              <a:buFontTx/>
              <a:buNone/>
              <a:tabLst/>
              <a:defRPr/>
            </a:pPr>
            <a:r>
              <a:rPr lang="lt-LT" sz="900" dirty="0">
                <a:solidFill>
                  <a:prstClr val="black"/>
                </a:solidFill>
                <a:latin typeface="TT Norms Regular" panose="02000503030000020003" pitchFamily="50" charset="0"/>
                <a:ea typeface="TT Norms Medium" charset="0"/>
                <a:cs typeface="TT Norms Medium" charset="0"/>
              </a:rPr>
              <a:t>14</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 </a:t>
            </a: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PRANAŠUMAI</a:t>
            </a:r>
            <a:endPar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endParaRPr>
          </a:p>
        </p:txBody>
      </p:sp>
      <p:sp>
        <p:nvSpPr>
          <p:cNvPr id="6" name="Title 1">
            <a:extLst>
              <a:ext uri="{FF2B5EF4-FFF2-40B4-BE49-F238E27FC236}">
                <a16:creationId xmlns:a16="http://schemas.microsoft.com/office/drawing/2014/main" xmlns="" id="{861ED497-FED6-4B44-A855-B3B4C41FB23B}"/>
              </a:ext>
            </a:extLst>
          </p:cNvPr>
          <p:cNvSpPr txBox="1">
            <a:spLocks/>
          </p:cNvSpPr>
          <p:nvPr/>
        </p:nvSpPr>
        <p:spPr>
          <a:xfrm>
            <a:off x="868198" y="552216"/>
            <a:ext cx="7038674" cy="1286507"/>
          </a:xfrm>
          <a:prstGeom prst="rect">
            <a:avLst/>
          </a:prstGeom>
        </p:spPr>
        <p:txBody>
          <a:bodyPr vert="horz" lIns="91440" tIns="45721" rIns="91440" bIns="45721"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34" rtl="0" eaLnBrk="1" fontAlgn="base" latinLnBrk="0" hangingPunct="1">
              <a:lnSpc>
                <a:spcPct val="90000"/>
              </a:lnSpc>
              <a:spcBef>
                <a:spcPct val="0"/>
              </a:spcBef>
              <a:spcAft>
                <a:spcPts val="0"/>
              </a:spcAft>
              <a:buClrTx/>
              <a:buSzTx/>
              <a:buFontTx/>
              <a:buNone/>
              <a:tabLst/>
              <a:defRPr/>
            </a:pPr>
            <a:r>
              <a:rPr kumimoji="0" lang="lt-LT" sz="3801" b="1" i="0" u="none" strike="noStrike" kern="1200" cap="none" spc="0" normalizeH="0" baseline="0" noProof="0" dirty="0">
                <a:ln>
                  <a:noFill/>
                </a:ln>
                <a:solidFill>
                  <a:prstClr val="black"/>
                </a:solidFill>
                <a:effectLst/>
                <a:uLnTx/>
                <a:uFillTx/>
                <a:latin typeface="TT Norms" charset="0"/>
                <a:ea typeface="TT Norms" charset="0"/>
                <a:cs typeface="TT Norms" charset="0"/>
              </a:rPr>
              <a:t>Pranašumai</a:t>
            </a:r>
            <a:endParaRPr kumimoji="0" lang="en-US" sz="3801" b="1" i="0" u="none" strike="noStrike" kern="1200" cap="none" spc="0" normalizeH="0" baseline="0" noProof="0" dirty="0">
              <a:ln>
                <a:noFill/>
              </a:ln>
              <a:solidFill>
                <a:prstClr val="black"/>
              </a:solidFill>
              <a:effectLst/>
              <a:uLnTx/>
              <a:uFillTx/>
              <a:latin typeface="TT Norms" charset="0"/>
              <a:ea typeface="TT Norms" charset="0"/>
              <a:cs typeface="TT Norms" charset="0"/>
            </a:endParaRPr>
          </a:p>
        </p:txBody>
      </p:sp>
      <p:sp>
        <p:nvSpPr>
          <p:cNvPr id="9" name="Title 1">
            <a:extLst>
              <a:ext uri="{FF2B5EF4-FFF2-40B4-BE49-F238E27FC236}">
                <a16:creationId xmlns:a16="http://schemas.microsoft.com/office/drawing/2014/main" xmlns="" id="{C260270C-18A9-4CC5-9244-AD7908C87825}"/>
              </a:ext>
            </a:extLst>
          </p:cNvPr>
          <p:cNvSpPr txBox="1">
            <a:spLocks/>
          </p:cNvSpPr>
          <p:nvPr/>
        </p:nvSpPr>
        <p:spPr>
          <a:xfrm>
            <a:off x="937061" y="2525194"/>
            <a:ext cx="11413643" cy="1286507"/>
          </a:xfrm>
          <a:prstGeom prst="rect">
            <a:avLst/>
          </a:prstGeom>
        </p:spPr>
        <p:txBody>
          <a:bodyPr vert="horz" lIns="91440" tIns="45721" rIns="91440" bIns="45721"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34" rtl="0" eaLnBrk="1" fontAlgn="base" latinLnBrk="0" hangingPunct="1">
              <a:lnSpc>
                <a:spcPct val="90000"/>
              </a:lnSpc>
              <a:spcBef>
                <a:spcPct val="0"/>
              </a:spcBef>
              <a:spcAft>
                <a:spcPts val="0"/>
              </a:spcAft>
              <a:buClrTx/>
              <a:buSzTx/>
              <a:buFontTx/>
              <a:buNone/>
              <a:tabLst/>
              <a:defRPr/>
            </a:pPr>
            <a:endParaRPr kumimoji="0" lang="en-US" sz="5700" b="1" i="0" u="none" strike="noStrike" kern="1200" cap="none" spc="0" normalizeH="0" baseline="0" noProof="0">
              <a:ln>
                <a:noFill/>
              </a:ln>
              <a:solidFill>
                <a:prstClr val="black"/>
              </a:solidFill>
              <a:effectLst/>
              <a:uLnTx/>
              <a:uFillTx/>
              <a:latin typeface="TT Norms Regular" panose="02000503030000020003" pitchFamily="50" charset="0"/>
              <a:ea typeface="TT Norms" charset="0"/>
              <a:cs typeface="TT Norms" charset="0"/>
            </a:endParaRPr>
          </a:p>
        </p:txBody>
      </p:sp>
      <p:sp>
        <p:nvSpPr>
          <p:cNvPr id="57" name="Content Placeholder 2">
            <a:extLst>
              <a:ext uri="{FF2B5EF4-FFF2-40B4-BE49-F238E27FC236}">
                <a16:creationId xmlns:a16="http://schemas.microsoft.com/office/drawing/2014/main" xmlns="" id="{681B3C0C-2CA4-4269-83FD-82ACCCA96C29}"/>
              </a:ext>
            </a:extLst>
          </p:cNvPr>
          <p:cNvSpPr txBox="1">
            <a:spLocks/>
          </p:cNvSpPr>
          <p:nvPr/>
        </p:nvSpPr>
        <p:spPr>
          <a:xfrm>
            <a:off x="943570" y="1607226"/>
            <a:ext cx="10465712" cy="1014073"/>
          </a:xfrm>
          <a:prstGeom prst="rect">
            <a:avLst/>
          </a:prstGeom>
        </p:spPr>
        <p:txBody>
          <a:bodyPr vert="horz" lIns="91440" tIns="45720" rIns="91440" bIns="45720" rtlCol="0">
            <a:noAutofit/>
          </a:bodyPr>
          <a:lstStyle>
            <a:lvl1pPr marL="228610" indent="-228610" algn="l" defTabSz="914434"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25" indent="-228610" algn="l" defTabSz="91443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43" indent="-228610" algn="l" defTabSz="91443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61"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79"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9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912"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130"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34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marR="0" lvl="0" indent="0" algn="just" defTabSz="914434" rtl="0" eaLnBrk="1" fontAlgn="auto" latinLnBrk="0" hangingPunct="1">
              <a:lnSpc>
                <a:spcPct val="100000"/>
              </a:lnSpc>
              <a:spcBef>
                <a:spcPts val="1001"/>
              </a:spcBef>
              <a:spcAft>
                <a:spcPts val="0"/>
              </a:spcAft>
              <a:buClrTx/>
              <a:buSzTx/>
              <a:buFont typeface="Arial"/>
              <a:buNone/>
              <a:tabLst/>
              <a:defRPr/>
            </a:pPr>
            <a:r>
              <a:rPr kumimoji="0" lang="lt-LT" sz="1600" b="0" i="0" u="none" strike="noStrike" kern="1200" cap="none" spc="0" normalizeH="0" baseline="0" noProof="0" dirty="0">
                <a:ln>
                  <a:noFill/>
                </a:ln>
                <a:solidFill>
                  <a:prstClr val="black"/>
                </a:solidFill>
                <a:effectLst/>
                <a:uLnTx/>
                <a:uFillTx/>
                <a:latin typeface="TT Norms Regular" panose="02000503030000020003" pitchFamily="50" charset="0"/>
                <a:ea typeface="+mn-ea"/>
                <a:cs typeface="+mn-cs"/>
              </a:rPr>
              <a:t>2018</a:t>
            </a:r>
            <a:r>
              <a:rPr kumimoji="0" lang="en-US" sz="1600" b="0" i="0" u="none" strike="noStrike" kern="1200" cap="none" spc="0" normalizeH="0" baseline="0" noProof="0" dirty="0">
                <a:ln>
                  <a:noFill/>
                </a:ln>
                <a:solidFill>
                  <a:prstClr val="black"/>
                </a:solidFill>
                <a:effectLst/>
                <a:uLnTx/>
                <a:uFillTx/>
                <a:latin typeface="TT Norms Regular" panose="02000503030000020003" pitchFamily="50" charset="0"/>
                <a:ea typeface="+mn-ea"/>
                <a:cs typeface="+mn-cs"/>
              </a:rPr>
              <a:t>-</a:t>
            </a:r>
            <a:r>
              <a:rPr kumimoji="0" lang="en-US" sz="1600" b="0" i="0" u="none" strike="noStrike" kern="1200" cap="none" spc="0" normalizeH="0" baseline="0" noProof="0" dirty="0" err="1">
                <a:ln>
                  <a:noFill/>
                </a:ln>
                <a:solidFill>
                  <a:prstClr val="black"/>
                </a:solidFill>
                <a:effectLst/>
                <a:uLnTx/>
                <a:uFillTx/>
                <a:latin typeface="TT Norms Regular" panose="02000503030000020003" pitchFamily="50" charset="0"/>
                <a:ea typeface="+mn-ea"/>
                <a:cs typeface="+mn-cs"/>
              </a:rPr>
              <a:t>ais</a:t>
            </a:r>
            <a:r>
              <a:rPr kumimoji="0" lang="lt-LT" sz="1600" b="0" i="0" u="none" strike="noStrike" kern="1200" cap="none" spc="0" normalizeH="0" baseline="0" noProof="0" dirty="0">
                <a:ln>
                  <a:noFill/>
                </a:ln>
                <a:solidFill>
                  <a:prstClr val="black"/>
                </a:solidFill>
                <a:effectLst/>
                <a:uLnTx/>
                <a:uFillTx/>
                <a:latin typeface="TT Norms Regular" panose="02000503030000020003" pitchFamily="50" charset="0"/>
                <a:ea typeface="+mn-ea"/>
                <a:cs typeface="+mn-cs"/>
              </a:rPr>
              <a:t> metais Klaipėdos ekonomika augo vertinant BVP, TUI, darbuotojų, dirbančių IT sektoriuje. </a:t>
            </a:r>
          </a:p>
        </p:txBody>
      </p:sp>
      <p:sp>
        <p:nvSpPr>
          <p:cNvPr id="11" name="TextBox 10">
            <a:extLst>
              <a:ext uri="{FF2B5EF4-FFF2-40B4-BE49-F238E27FC236}">
                <a16:creationId xmlns:a16="http://schemas.microsoft.com/office/drawing/2014/main" xmlns="" id="{295AC9CF-0B2F-41F7-B26D-62F3A5E73117}"/>
              </a:ext>
            </a:extLst>
          </p:cNvPr>
          <p:cNvSpPr txBox="1"/>
          <p:nvPr/>
        </p:nvSpPr>
        <p:spPr>
          <a:xfrm>
            <a:off x="943570" y="6344473"/>
            <a:ext cx="712876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prstClr val="black"/>
                </a:solidFill>
                <a:effectLst/>
                <a:uLnTx/>
                <a:uFillTx/>
                <a:latin typeface="TT Norms Regular" panose="02000503030000020003" pitchFamily="50" charset="0"/>
                <a:ea typeface="TT Norms Medium" charset="0"/>
                <a:cs typeface="TT Norms Medium" charset="0"/>
              </a:rPr>
              <a:t>1 </a:t>
            </a: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Lietuvos statistikos departamentas</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2018</a:t>
            </a:r>
            <a:r>
              <a:rPr kumimoji="0" lang="en-US" sz="900" b="0" i="0" u="none" strike="noStrike" kern="1200" cap="none" spc="0" normalizeH="0" baseline="30000" noProof="0" dirty="0">
                <a:ln>
                  <a:noFill/>
                </a:ln>
                <a:solidFill>
                  <a:prstClr val="black"/>
                </a:solidFill>
                <a:effectLst/>
                <a:uLnTx/>
                <a:uFillTx/>
                <a:latin typeface="TT Norms Regular" panose="02000503030000020003" pitchFamily="50" charset="0"/>
                <a:ea typeface="TT Norms Medium" charset="0"/>
                <a:cs typeface="TT Norms Medium" charset="0"/>
              </a:rPr>
              <a:t> </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a:t>
            </a:r>
            <a:r>
              <a:rPr kumimoji="0" lang="en-US" sz="900" b="0" i="0" u="none" strike="noStrike" kern="1200" cap="none" spc="0" normalizeH="0" baseline="30000" noProof="0" dirty="0">
                <a:ln>
                  <a:noFill/>
                </a:ln>
                <a:solidFill>
                  <a:prstClr val="black"/>
                </a:solidFill>
                <a:effectLst/>
                <a:uLnTx/>
                <a:uFillTx/>
                <a:latin typeface="TT Norms Regular" panose="02000503030000020003" pitchFamily="50" charset="0"/>
                <a:ea typeface="TT Norms Medium" charset="0"/>
                <a:cs typeface="TT Norms Medium" charset="0"/>
              </a:rPr>
              <a:t>2 </a:t>
            </a:r>
            <a:r>
              <a:rPr kumimoji="0" lang="en-US" sz="900" b="0" i="0" u="none" strike="noStrike" kern="1200" cap="none" spc="0" normalizeH="0" baseline="0" noProof="0" dirty="0" err="1">
                <a:ln>
                  <a:noFill/>
                </a:ln>
                <a:solidFill>
                  <a:prstClr val="black"/>
                </a:solidFill>
                <a:effectLst/>
                <a:uLnTx/>
                <a:uFillTx/>
                <a:latin typeface="TT Norms Regular" panose="02000503030000020003" pitchFamily="50" charset="0"/>
                <a:ea typeface="TT Norms Medium" charset="0"/>
                <a:cs typeface="TT Norms Medium" charset="0"/>
              </a:rPr>
              <a:t>Inreal</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2018           </a:t>
            </a:r>
            <a:r>
              <a:rPr kumimoji="0" lang="en-US" sz="900" b="0" i="0" u="none" strike="noStrike" kern="1200" cap="none" spc="0" normalizeH="0" baseline="30000" noProof="0" dirty="0">
                <a:ln>
                  <a:noFill/>
                </a:ln>
                <a:solidFill>
                  <a:prstClr val="black"/>
                </a:solidFill>
                <a:effectLst/>
                <a:uLnTx/>
                <a:uFillTx/>
                <a:latin typeface="TT Norms Regular" panose="02000503030000020003" pitchFamily="50" charset="0"/>
                <a:ea typeface="TT Norms Medium" charset="0"/>
                <a:cs typeface="TT Norms Medium" charset="0"/>
              </a:rPr>
              <a:t>3</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Ober-Haus, 2018           </a:t>
            </a:r>
            <a:r>
              <a:rPr kumimoji="0" lang="en-US" sz="900" b="0" i="0" u="none" strike="noStrike" kern="1200" cap="none" spc="0" normalizeH="0" baseline="30000" noProof="0" dirty="0">
                <a:ln>
                  <a:noFill/>
                </a:ln>
                <a:solidFill>
                  <a:prstClr val="black"/>
                </a:solidFill>
                <a:effectLst/>
                <a:uLnTx/>
                <a:uFillTx/>
                <a:latin typeface="TT Norms Regular" panose="02000503030000020003" pitchFamily="50" charset="0"/>
                <a:ea typeface="TT Norms Medium" charset="0"/>
                <a:cs typeface="TT Norms Medium" charset="0"/>
              </a:rPr>
              <a:t>4 </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Li</a:t>
            </a: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etuvos laisvosios rinkos institutas</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2018</a:t>
            </a:r>
          </a:p>
        </p:txBody>
      </p:sp>
      <p:graphicFrame>
        <p:nvGraphicFramePr>
          <p:cNvPr id="7" name="Chart 6"/>
          <p:cNvGraphicFramePr/>
          <p:nvPr>
            <p:extLst>
              <p:ext uri="{D42A27DB-BD31-4B8C-83A1-F6EECF244321}">
                <p14:modId xmlns:p14="http://schemas.microsoft.com/office/powerpoint/2010/main" val="1825400945"/>
              </p:ext>
            </p:extLst>
          </p:nvPr>
        </p:nvGraphicFramePr>
        <p:xfrm>
          <a:off x="440112" y="2803393"/>
          <a:ext cx="3340730" cy="2828659"/>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2">
            <a:extLst>
              <a:ext uri="{FF2B5EF4-FFF2-40B4-BE49-F238E27FC236}">
                <a16:creationId xmlns:a16="http://schemas.microsoft.com/office/drawing/2014/main" xmlns="" id="{681B3C0C-2CA4-4269-83FD-82ACCCA96C29}"/>
              </a:ext>
            </a:extLst>
          </p:cNvPr>
          <p:cNvSpPr txBox="1">
            <a:spLocks/>
          </p:cNvSpPr>
          <p:nvPr/>
        </p:nvSpPr>
        <p:spPr>
          <a:xfrm>
            <a:off x="1845017" y="2044366"/>
            <a:ext cx="4011460" cy="289216"/>
          </a:xfrm>
          <a:prstGeom prst="rect">
            <a:avLst/>
          </a:prstGeom>
        </p:spPr>
        <p:txBody>
          <a:bodyPr vert="horz" lIns="91440" tIns="45720" rIns="91440" bIns="45720" rtlCol="0">
            <a:noAutofit/>
          </a:bodyPr>
          <a:lstStyle>
            <a:lvl1pPr marL="228610" indent="-228610" algn="l" defTabSz="914434"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25" indent="-228610" algn="l" defTabSz="91443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43" indent="-228610" algn="l" defTabSz="91443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61"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79"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9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912"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130"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34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marR="0" lvl="0" indent="0" algn="l" defTabSz="914434" rtl="0" eaLnBrk="1" fontAlgn="auto" latinLnBrk="0" hangingPunct="1">
              <a:lnSpc>
                <a:spcPct val="90000"/>
              </a:lnSpc>
              <a:spcBef>
                <a:spcPts val="1001"/>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1</a:t>
            </a:r>
            <a:r>
              <a:rPr kumimoji="0" lang="en-US" sz="16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 </a:t>
            </a:r>
            <a:r>
              <a:rPr kumimoji="0" lang="en-US" sz="1600" b="0" i="0" u="none" strike="noStrike" kern="1200" cap="none" spc="0" normalizeH="0" baseline="0" noProof="0" err="1">
                <a:ln>
                  <a:noFill/>
                </a:ln>
                <a:solidFill>
                  <a:prstClr val="black"/>
                </a:solidFill>
                <a:effectLst/>
                <a:uLnTx/>
                <a:uFillTx/>
                <a:latin typeface="TT Norms Regular" panose="02000503030000020003" pitchFamily="50" charset="0"/>
                <a:ea typeface="+mn-ea"/>
                <a:cs typeface="+mn-cs"/>
              </a:rPr>
              <a:t>vieta</a:t>
            </a:r>
            <a:r>
              <a:rPr kumimoji="0" lang="en-US" sz="16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 </a:t>
            </a:r>
            <a:r>
              <a:rPr kumimoji="0" lang="lt-LT" sz="14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Lietuvos savivaldybių indekse</a:t>
            </a:r>
            <a:r>
              <a:rPr kumimoji="0" lang="en-US" sz="1400" b="0" i="0" u="none" strike="noStrike" kern="1200" cap="none" spc="0" normalizeH="0" baseline="30000" noProof="0">
                <a:ln>
                  <a:noFill/>
                </a:ln>
                <a:solidFill>
                  <a:prstClr val="black"/>
                </a:solidFill>
                <a:effectLst/>
                <a:uLnTx/>
                <a:uFillTx/>
                <a:latin typeface="TT Norms Regular" panose="02000503030000020003" pitchFamily="50" charset="0"/>
                <a:ea typeface="+mn-ea"/>
                <a:cs typeface="+mn-cs"/>
              </a:rPr>
              <a:t>4</a:t>
            </a:r>
            <a:endParaRPr kumimoji="0" lang="en-US" sz="14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endParaRPr>
          </a:p>
        </p:txBody>
      </p:sp>
      <p:sp>
        <p:nvSpPr>
          <p:cNvPr id="15" name="Content Placeholder 2">
            <a:extLst>
              <a:ext uri="{FF2B5EF4-FFF2-40B4-BE49-F238E27FC236}">
                <a16:creationId xmlns:a16="http://schemas.microsoft.com/office/drawing/2014/main" xmlns="" id="{681B3C0C-2CA4-4269-83FD-82ACCCA96C29}"/>
              </a:ext>
            </a:extLst>
          </p:cNvPr>
          <p:cNvSpPr txBox="1">
            <a:spLocks/>
          </p:cNvSpPr>
          <p:nvPr/>
        </p:nvSpPr>
        <p:spPr>
          <a:xfrm>
            <a:off x="7890328" y="2882872"/>
            <a:ext cx="3438312" cy="1843507"/>
          </a:xfrm>
          <a:prstGeom prst="rect">
            <a:avLst/>
          </a:prstGeom>
        </p:spPr>
        <p:txBody>
          <a:bodyPr vert="horz" lIns="91440" tIns="45720" rIns="91440" bIns="45720" rtlCol="0">
            <a:noAutofit/>
          </a:bodyPr>
          <a:lstStyle>
            <a:lvl1pPr marL="228610" indent="-228610" algn="l" defTabSz="914434"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25" indent="-228610" algn="l" defTabSz="91443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43" indent="-228610" algn="l" defTabSz="91443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61"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79"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9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912"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130"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34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marR="0" lvl="0" indent="0" algn="l" defTabSz="914434" rtl="0" eaLnBrk="1" fontAlgn="auto" latinLnBrk="0" hangingPunct="1">
              <a:lnSpc>
                <a:spcPct val="168000"/>
              </a:lnSpc>
              <a:spcBef>
                <a:spcPts val="1001"/>
              </a:spcBef>
              <a:spcAft>
                <a:spcPts val="0"/>
              </a:spcAft>
              <a:buClrTx/>
              <a:buSzTx/>
              <a:buFont typeface="Arial"/>
              <a:buNone/>
              <a:tabLst/>
              <a:defRPr/>
            </a:pPr>
            <a:r>
              <a:rPr kumimoji="0" lang="lt-LT" sz="13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TU</a:t>
            </a:r>
            <a:r>
              <a:rPr kumimoji="0" lang="en-US" sz="13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I</a:t>
            </a:r>
            <a:r>
              <a:rPr kumimoji="0" lang="en-US" sz="1300" b="0" i="0" u="none" strike="noStrike" kern="1200" cap="none" spc="0" normalizeH="0" baseline="30000" noProof="0">
                <a:ln>
                  <a:noFill/>
                </a:ln>
                <a:solidFill>
                  <a:prstClr val="black"/>
                </a:solidFill>
                <a:effectLst/>
                <a:uLnTx/>
                <a:uFillTx/>
                <a:latin typeface="TT Norms Regular" panose="02000503030000020003" pitchFamily="50" charset="0"/>
                <a:ea typeface="+mn-ea"/>
                <a:cs typeface="+mn-cs"/>
              </a:rPr>
              <a:t>1</a:t>
            </a:r>
            <a:endParaRPr kumimoji="0" lang="en-US" sz="13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endParaRPr>
          </a:p>
          <a:p>
            <a:pPr marL="0" marR="0" lvl="0" indent="0" algn="l" defTabSz="914434" rtl="0" eaLnBrk="1" fontAlgn="auto" latinLnBrk="0" hangingPunct="1">
              <a:lnSpc>
                <a:spcPct val="168000"/>
              </a:lnSpc>
              <a:spcBef>
                <a:spcPts val="1001"/>
              </a:spcBef>
              <a:spcAft>
                <a:spcPts val="0"/>
              </a:spcAft>
              <a:buClrTx/>
              <a:buSzTx/>
              <a:buFont typeface="Arial"/>
              <a:buNone/>
              <a:tabLst/>
              <a:defRPr/>
            </a:pPr>
            <a:r>
              <a:rPr kumimoji="0" lang="lt-LT" sz="13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TUI vienam gyventojui</a:t>
            </a:r>
            <a:r>
              <a:rPr kumimoji="0" lang="en-US" sz="1300" b="0" i="0" u="none" strike="noStrike" kern="1200" cap="none" spc="0" normalizeH="0" baseline="30000" noProof="0">
                <a:ln>
                  <a:noFill/>
                </a:ln>
                <a:solidFill>
                  <a:prstClr val="black"/>
                </a:solidFill>
                <a:effectLst/>
                <a:uLnTx/>
                <a:uFillTx/>
                <a:latin typeface="TT Norms Regular" panose="02000503030000020003" pitchFamily="50" charset="0"/>
                <a:ea typeface="+mn-ea"/>
                <a:cs typeface="+mn-cs"/>
              </a:rPr>
              <a:t>1</a:t>
            </a:r>
          </a:p>
          <a:p>
            <a:pPr marL="0" marR="0" lvl="0" indent="0" algn="l" defTabSz="914434" rtl="0" eaLnBrk="1" fontAlgn="auto" latinLnBrk="0" hangingPunct="1">
              <a:lnSpc>
                <a:spcPct val="168000"/>
              </a:lnSpc>
              <a:spcBef>
                <a:spcPts val="1001"/>
              </a:spcBef>
              <a:spcAft>
                <a:spcPts val="0"/>
              </a:spcAft>
              <a:buClrTx/>
              <a:buSzTx/>
              <a:buFont typeface="Arial"/>
              <a:buNone/>
              <a:tabLst/>
              <a:defRPr/>
            </a:pPr>
            <a:r>
              <a:rPr kumimoji="0" lang="lt-LT" sz="13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Veikiančių vidutinio dydžio įmonių</a:t>
            </a:r>
            <a:r>
              <a:rPr kumimoji="0" lang="en-US" sz="1300" b="0" i="0" u="none" strike="noStrike" kern="1200" cap="none" spc="0" normalizeH="0" baseline="30000" noProof="0">
                <a:ln>
                  <a:noFill/>
                </a:ln>
                <a:solidFill>
                  <a:prstClr val="black"/>
                </a:solidFill>
                <a:effectLst/>
                <a:uLnTx/>
                <a:uFillTx/>
                <a:latin typeface="TT Norms Regular" panose="02000503030000020003" pitchFamily="50" charset="0"/>
                <a:ea typeface="+mn-ea"/>
                <a:cs typeface="+mn-cs"/>
              </a:rPr>
              <a:t>1</a:t>
            </a:r>
          </a:p>
          <a:p>
            <a:pPr marL="0" marR="0" lvl="0" indent="0" algn="l" defTabSz="914434" rtl="0" eaLnBrk="1" fontAlgn="auto" latinLnBrk="0" hangingPunct="1">
              <a:lnSpc>
                <a:spcPct val="100000"/>
              </a:lnSpc>
              <a:spcBef>
                <a:spcPts val="1001"/>
              </a:spcBef>
              <a:spcAft>
                <a:spcPts val="0"/>
              </a:spcAft>
              <a:buClrTx/>
              <a:buSzTx/>
              <a:buFont typeface="Arial"/>
              <a:buNone/>
              <a:tabLst/>
              <a:defRPr/>
            </a:pPr>
            <a:r>
              <a:rPr kumimoji="0" lang="lt-LT" sz="13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Darbuotojų, dirbančių informacijos ir ryšių sektoriuje</a:t>
            </a:r>
            <a:r>
              <a:rPr kumimoji="0" lang="en-US" sz="1300" b="0" i="0" u="none" strike="noStrike" kern="1200" cap="none" spc="0" normalizeH="0" baseline="30000" noProof="0">
                <a:ln>
                  <a:noFill/>
                </a:ln>
                <a:solidFill>
                  <a:prstClr val="black"/>
                </a:solidFill>
                <a:effectLst/>
                <a:uLnTx/>
                <a:uFillTx/>
                <a:latin typeface="TT Norms Regular" panose="02000503030000020003" pitchFamily="50" charset="0"/>
                <a:ea typeface="+mn-ea"/>
                <a:cs typeface="+mn-cs"/>
              </a:rPr>
              <a:t>1</a:t>
            </a:r>
            <a:endParaRPr kumimoji="0" lang="en-US" sz="13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endParaRPr>
          </a:p>
        </p:txBody>
      </p:sp>
      <p:graphicFrame>
        <p:nvGraphicFramePr>
          <p:cNvPr id="16" name="Chart 15"/>
          <p:cNvGraphicFramePr/>
          <p:nvPr>
            <p:extLst>
              <p:ext uri="{D42A27DB-BD31-4B8C-83A1-F6EECF244321}">
                <p14:modId xmlns:p14="http://schemas.microsoft.com/office/powerpoint/2010/main" val="1689278027"/>
              </p:ext>
            </p:extLst>
          </p:nvPr>
        </p:nvGraphicFramePr>
        <p:xfrm>
          <a:off x="6182206" y="2803393"/>
          <a:ext cx="3267915" cy="2828659"/>
        </p:xfrm>
        <a:graphic>
          <a:graphicData uri="http://schemas.openxmlformats.org/drawingml/2006/chart">
            <c:chart xmlns:c="http://schemas.openxmlformats.org/drawingml/2006/chart" xmlns:r="http://schemas.openxmlformats.org/officeDocument/2006/relationships" r:id="rId5"/>
          </a:graphicData>
        </a:graphic>
      </p:graphicFrame>
      <p:sp>
        <p:nvSpPr>
          <p:cNvPr id="18" name="Content Placeholder 2">
            <a:extLst>
              <a:ext uri="{FF2B5EF4-FFF2-40B4-BE49-F238E27FC236}">
                <a16:creationId xmlns:a16="http://schemas.microsoft.com/office/drawing/2014/main" xmlns="" id="{681B3C0C-2CA4-4269-83FD-82ACCCA96C29}"/>
              </a:ext>
            </a:extLst>
          </p:cNvPr>
          <p:cNvSpPr txBox="1">
            <a:spLocks/>
          </p:cNvSpPr>
          <p:nvPr/>
        </p:nvSpPr>
        <p:spPr>
          <a:xfrm>
            <a:off x="6495946" y="1954588"/>
            <a:ext cx="4987034" cy="333892"/>
          </a:xfrm>
          <a:prstGeom prst="rect">
            <a:avLst/>
          </a:prstGeom>
        </p:spPr>
        <p:txBody>
          <a:bodyPr vert="horz" lIns="91440" tIns="45720" rIns="91440" bIns="45720" rtlCol="0">
            <a:noAutofit/>
          </a:bodyPr>
          <a:lstStyle>
            <a:lvl1pPr marL="228610" indent="-228610" algn="l" defTabSz="914434"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25" indent="-228610" algn="l" defTabSz="91443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43" indent="-228610" algn="l" defTabSz="91443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61"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79"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9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912"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130"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34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marR="0" lvl="0" indent="0" algn="l" defTabSz="914434" rtl="0" eaLnBrk="1" fontAlgn="auto" latinLnBrk="0" hangingPunct="1">
              <a:lnSpc>
                <a:spcPct val="90000"/>
              </a:lnSpc>
              <a:spcBef>
                <a:spcPts val="1001"/>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1</a:t>
            </a:r>
            <a:r>
              <a:rPr kumimoji="0" lang="en-US" sz="16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 </a:t>
            </a:r>
            <a:r>
              <a:rPr kumimoji="0" lang="en-US" sz="1600" b="0" i="0" u="none" strike="noStrike" kern="1200" cap="none" spc="0" normalizeH="0" baseline="0" noProof="0" err="1">
                <a:ln>
                  <a:noFill/>
                </a:ln>
                <a:solidFill>
                  <a:prstClr val="black"/>
                </a:solidFill>
                <a:effectLst/>
                <a:uLnTx/>
                <a:uFillTx/>
                <a:latin typeface="TT Norms Regular" panose="02000503030000020003" pitchFamily="50" charset="0"/>
                <a:ea typeface="+mn-ea"/>
                <a:cs typeface="+mn-cs"/>
              </a:rPr>
              <a:t>vieta</a:t>
            </a:r>
            <a:r>
              <a:rPr kumimoji="0" lang="en-US" sz="16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 </a:t>
            </a:r>
            <a:r>
              <a:rPr kumimoji="0" lang="en-US" sz="1600" b="0" i="0" u="none" strike="noStrike" kern="1200" cap="none" spc="0" normalizeH="0" baseline="0" noProof="0" err="1">
                <a:ln>
                  <a:noFill/>
                </a:ln>
                <a:solidFill>
                  <a:prstClr val="black"/>
                </a:solidFill>
                <a:effectLst/>
                <a:uLnTx/>
                <a:uFillTx/>
                <a:latin typeface="TT Norms Regular" panose="02000503030000020003" pitchFamily="50" charset="0"/>
                <a:ea typeface="+mn-ea"/>
                <a:cs typeface="+mn-cs"/>
              </a:rPr>
              <a:t>pagal</a:t>
            </a:r>
            <a:r>
              <a:rPr kumimoji="0" lang="en-US" sz="16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 </a:t>
            </a:r>
            <a:r>
              <a:rPr kumimoji="0" lang="lt-LT" sz="16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biuro bei sandėlio nuomos </a:t>
            </a:r>
            <a:r>
              <a:rPr kumimoji="0" lang="lt-LT" sz="1600" b="0" i="0" u="none" strike="noStrike" kern="1200" cap="none" spc="0" normalizeH="0" baseline="0" noProof="0" err="1">
                <a:ln>
                  <a:noFill/>
                </a:ln>
                <a:solidFill>
                  <a:prstClr val="black"/>
                </a:solidFill>
                <a:effectLst/>
                <a:uLnTx/>
                <a:uFillTx/>
                <a:latin typeface="TT Norms Regular" panose="02000503030000020003" pitchFamily="50" charset="0"/>
                <a:ea typeface="+mn-ea"/>
                <a:cs typeface="+mn-cs"/>
              </a:rPr>
              <a:t>kašt</a:t>
            </a:r>
            <a:r>
              <a:rPr kumimoji="0" lang="en-US" sz="16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us</a:t>
            </a:r>
            <a:r>
              <a:rPr kumimoji="0" lang="lt-LT" sz="1600" b="0" i="0" u="none" strike="noStrike" kern="1200" cap="none" spc="0" normalizeH="0" baseline="0" noProof="0">
                <a:ln>
                  <a:noFill/>
                </a:ln>
                <a:solidFill>
                  <a:prstClr val="black"/>
                </a:solidFill>
                <a:effectLst/>
                <a:uLnTx/>
                <a:uFillTx/>
                <a:latin typeface="TT Norms Regular" panose="02000503030000020003" pitchFamily="50" charset="0"/>
                <a:ea typeface="+mn-ea"/>
                <a:cs typeface="+mn-cs"/>
              </a:rPr>
              <a:t> tarp didžiausių Lietuvos miestų</a:t>
            </a:r>
            <a:r>
              <a:rPr kumimoji="0" lang="en-US" sz="1400" b="0" i="0" u="none" strike="noStrike" kern="1200" cap="none" spc="0" normalizeH="0" baseline="30000" noProof="0">
                <a:ln>
                  <a:noFill/>
                </a:ln>
                <a:solidFill>
                  <a:prstClr val="black"/>
                </a:solidFill>
                <a:effectLst/>
                <a:uLnTx/>
                <a:uFillTx/>
                <a:latin typeface="TT Norms Regular" panose="02000503030000020003" pitchFamily="50" charset="0"/>
                <a:ea typeface="+mn-ea"/>
                <a:cs typeface="+mn-cs"/>
              </a:rPr>
              <a:t>2,3</a:t>
            </a:r>
          </a:p>
        </p:txBody>
      </p:sp>
      <p:cxnSp>
        <p:nvCxnSpPr>
          <p:cNvPr id="19" name="Straight Connector 18"/>
          <p:cNvCxnSpPr/>
          <p:nvPr/>
        </p:nvCxnSpPr>
        <p:spPr>
          <a:xfrm>
            <a:off x="1017268" y="5297157"/>
            <a:ext cx="10465712"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17268" y="1966024"/>
            <a:ext cx="10465712"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17268" y="2514664"/>
            <a:ext cx="10465712"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06371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4" name="TextBox 3"/>
          <p:cNvSpPr txBox="1"/>
          <p:nvPr/>
        </p:nvSpPr>
        <p:spPr>
          <a:xfrm>
            <a:off x="8999499" y="6337903"/>
            <a:ext cx="2248930" cy="230832"/>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5" name="TextBox 4"/>
          <p:cNvSpPr txBox="1"/>
          <p:nvPr/>
        </p:nvSpPr>
        <p:spPr>
          <a:xfrm>
            <a:off x="937058" y="325121"/>
            <a:ext cx="2928886" cy="230832"/>
          </a:xfrm>
          <a:prstGeom prst="rect">
            <a:avLst/>
          </a:prstGeom>
          <a:noFill/>
        </p:spPr>
        <p:txBody>
          <a:bodyPr wrap="square" rtlCol="0">
            <a:spAutoFit/>
          </a:bodyPr>
          <a:lstStyle/>
          <a:p>
            <a:pPr marL="0" marR="0" lvl="0" indent="0" algn="l" defTabSz="914434" rtl="0" eaLnBrk="1" fontAlgn="auto" latinLnBrk="0" hangingPunct="1">
              <a:lnSpc>
                <a:spcPct val="100000"/>
              </a:lnSpc>
              <a:spcBef>
                <a:spcPts val="0"/>
              </a:spcBef>
              <a:spcAft>
                <a:spcPts val="0"/>
              </a:spcAft>
              <a:buClrTx/>
              <a:buSzTx/>
              <a:buFontTx/>
              <a:buNone/>
              <a:tabLst/>
              <a:defRPr/>
            </a:pPr>
            <a:r>
              <a:rPr lang="lt-LT" sz="900" dirty="0">
                <a:solidFill>
                  <a:prstClr val="black"/>
                </a:solidFill>
                <a:latin typeface="TT Norms Regular" panose="02000503030000020003" pitchFamily="50" charset="0"/>
                <a:ea typeface="TT Norms Medium" charset="0"/>
                <a:cs typeface="TT Norms Medium" charset="0"/>
              </a:rPr>
              <a:t>15</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a:t>
            </a: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STRATEGIJA 2030</a:t>
            </a:r>
            <a:endPar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endParaRPr>
          </a:p>
        </p:txBody>
      </p:sp>
      <p:sp>
        <p:nvSpPr>
          <p:cNvPr id="6" name="Title 1">
            <a:extLst>
              <a:ext uri="{FF2B5EF4-FFF2-40B4-BE49-F238E27FC236}">
                <a16:creationId xmlns:a16="http://schemas.microsoft.com/office/drawing/2014/main" xmlns="" id="{861ED497-FED6-4B44-A855-B3B4C41FB23B}"/>
              </a:ext>
            </a:extLst>
          </p:cNvPr>
          <p:cNvSpPr txBox="1">
            <a:spLocks/>
          </p:cNvSpPr>
          <p:nvPr/>
        </p:nvSpPr>
        <p:spPr>
          <a:xfrm>
            <a:off x="868198" y="552216"/>
            <a:ext cx="7038674" cy="1286507"/>
          </a:xfrm>
          <a:prstGeom prst="rect">
            <a:avLst/>
          </a:prstGeom>
        </p:spPr>
        <p:txBody>
          <a:bodyPr vert="horz" lIns="91440" tIns="45721" rIns="91440" bIns="45721"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34" rtl="0" eaLnBrk="1" fontAlgn="base" latinLnBrk="0" hangingPunct="1">
              <a:lnSpc>
                <a:spcPct val="90000"/>
              </a:lnSpc>
              <a:spcBef>
                <a:spcPct val="0"/>
              </a:spcBef>
              <a:spcAft>
                <a:spcPts val="0"/>
              </a:spcAft>
              <a:buClrTx/>
              <a:buSzTx/>
              <a:buFontTx/>
              <a:buNone/>
              <a:tabLst/>
              <a:defRPr/>
            </a:pPr>
            <a:r>
              <a:rPr lang="lt-LT" sz="3801" b="1" dirty="0">
                <a:solidFill>
                  <a:prstClr val="black"/>
                </a:solidFill>
                <a:latin typeface="TT Norms" charset="0"/>
                <a:ea typeface="TT Norms" charset="0"/>
                <a:cs typeface="TT Norms" charset="0"/>
              </a:rPr>
              <a:t>Strategija 2030</a:t>
            </a:r>
            <a:endParaRPr kumimoji="0" lang="en-US" sz="3801" b="1" i="0" u="none" strike="noStrike" kern="1200" cap="none" spc="0" normalizeH="0" baseline="0" noProof="0" dirty="0">
              <a:ln>
                <a:noFill/>
              </a:ln>
              <a:solidFill>
                <a:prstClr val="black"/>
              </a:solidFill>
              <a:effectLst/>
              <a:uLnTx/>
              <a:uFillTx/>
              <a:latin typeface="TT Norms" charset="0"/>
              <a:ea typeface="TT Norms" charset="0"/>
              <a:cs typeface="TT Norms" charset="0"/>
            </a:endParaRPr>
          </a:p>
        </p:txBody>
      </p:sp>
      <p:sp>
        <p:nvSpPr>
          <p:cNvPr id="9" name="Title 1">
            <a:extLst>
              <a:ext uri="{FF2B5EF4-FFF2-40B4-BE49-F238E27FC236}">
                <a16:creationId xmlns:a16="http://schemas.microsoft.com/office/drawing/2014/main" xmlns="" id="{C260270C-18A9-4CC5-9244-AD7908C87825}"/>
              </a:ext>
            </a:extLst>
          </p:cNvPr>
          <p:cNvSpPr txBox="1">
            <a:spLocks/>
          </p:cNvSpPr>
          <p:nvPr/>
        </p:nvSpPr>
        <p:spPr>
          <a:xfrm>
            <a:off x="937061" y="2525194"/>
            <a:ext cx="11413643" cy="1286507"/>
          </a:xfrm>
          <a:prstGeom prst="rect">
            <a:avLst/>
          </a:prstGeom>
        </p:spPr>
        <p:txBody>
          <a:bodyPr vert="horz" lIns="91440" tIns="45721" rIns="91440" bIns="45721"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34" rtl="0" eaLnBrk="1" fontAlgn="base" latinLnBrk="0" hangingPunct="1">
              <a:lnSpc>
                <a:spcPct val="90000"/>
              </a:lnSpc>
              <a:spcBef>
                <a:spcPct val="0"/>
              </a:spcBef>
              <a:spcAft>
                <a:spcPts val="0"/>
              </a:spcAft>
              <a:buClrTx/>
              <a:buSzTx/>
              <a:buFontTx/>
              <a:buNone/>
              <a:tabLst/>
              <a:defRPr/>
            </a:pPr>
            <a:endParaRPr kumimoji="0" lang="en-US" sz="5700" b="1" i="0" u="none" strike="noStrike" kern="1200" cap="none" spc="0" normalizeH="0" baseline="0" noProof="0">
              <a:ln>
                <a:noFill/>
              </a:ln>
              <a:solidFill>
                <a:prstClr val="black"/>
              </a:solidFill>
              <a:effectLst/>
              <a:uLnTx/>
              <a:uFillTx/>
              <a:latin typeface="TT Norms Regular" panose="02000503030000020003" pitchFamily="50" charset="0"/>
              <a:ea typeface="TT Norms" charset="0"/>
              <a:cs typeface="TT Norms" charset="0"/>
            </a:endParaRPr>
          </a:p>
        </p:txBody>
      </p:sp>
      <p:sp>
        <p:nvSpPr>
          <p:cNvPr id="57" name="Content Placeholder 2">
            <a:extLst>
              <a:ext uri="{FF2B5EF4-FFF2-40B4-BE49-F238E27FC236}">
                <a16:creationId xmlns:a16="http://schemas.microsoft.com/office/drawing/2014/main" xmlns="" id="{681B3C0C-2CA4-4269-83FD-82ACCCA96C29}"/>
              </a:ext>
            </a:extLst>
          </p:cNvPr>
          <p:cNvSpPr txBox="1">
            <a:spLocks/>
          </p:cNvSpPr>
          <p:nvPr/>
        </p:nvSpPr>
        <p:spPr>
          <a:xfrm>
            <a:off x="943570" y="1607226"/>
            <a:ext cx="9961206" cy="1014073"/>
          </a:xfrm>
          <a:prstGeom prst="rect">
            <a:avLst/>
          </a:prstGeom>
        </p:spPr>
        <p:txBody>
          <a:bodyPr vert="horz" lIns="91440" tIns="45720" rIns="91440" bIns="45720" rtlCol="0">
            <a:noAutofit/>
          </a:bodyPr>
          <a:lstStyle>
            <a:lvl1pPr marL="228610" indent="-228610" algn="l" defTabSz="914434" rtl="0" eaLnBrk="1" latinLnBrk="0" hangingPunct="1">
              <a:lnSpc>
                <a:spcPct val="90000"/>
              </a:lnSpc>
              <a:spcBef>
                <a:spcPts val="1001"/>
              </a:spcBef>
              <a:buFont typeface="Arial"/>
              <a:buChar char="•"/>
              <a:defRPr sz="2800" kern="1200">
                <a:solidFill>
                  <a:schemeClr val="tx1"/>
                </a:solidFill>
                <a:latin typeface="+mn-lt"/>
                <a:ea typeface="+mn-ea"/>
                <a:cs typeface="+mn-cs"/>
              </a:defRPr>
            </a:lvl1pPr>
            <a:lvl2pPr marL="685825" indent="-228610" algn="l" defTabSz="91443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43" indent="-228610" algn="l" defTabSz="91443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61"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4pPr>
            <a:lvl5pPr marL="2057479"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5pPr>
            <a:lvl6pPr marL="251469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912"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130"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346" indent="-228610" algn="l" defTabSz="914434"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just">
              <a:lnSpc>
                <a:spcPct val="100000"/>
              </a:lnSpc>
              <a:buNone/>
              <a:defRPr/>
            </a:pPr>
            <a:r>
              <a:rPr lang="lt-LT" sz="2600" b="1" dirty="0">
                <a:solidFill>
                  <a:srgbClr val="BF956B"/>
                </a:solidFill>
                <a:latin typeface="TT Norms  "/>
                <a:ea typeface="TT Norms Medium" charset="0"/>
                <a:cs typeface="TT Norms Medium" charset="0"/>
              </a:rPr>
              <a:t>Klaipėdos </a:t>
            </a:r>
            <a:r>
              <a:rPr lang="lt-LT" sz="2600" b="1" dirty="0">
                <a:solidFill>
                  <a:srgbClr val="BF956B"/>
                </a:solidFill>
                <a:latin typeface="TT Norms  "/>
                <a:cs typeface="Calibri"/>
              </a:rPr>
              <a:t>s</a:t>
            </a:r>
            <a:r>
              <a:rPr lang="lt-LT" sz="2600" b="1" dirty="0">
                <a:solidFill>
                  <a:srgbClr val="BF956B"/>
                </a:solidFill>
                <a:latin typeface="TT Norms  "/>
                <a:ea typeface="TT Norms Medium" charset="0"/>
                <a:cs typeface="TT Norms Medium" charset="0"/>
              </a:rPr>
              <a:t>trategija 2030, </a:t>
            </a:r>
            <a:r>
              <a:rPr lang="lt-LT" sz="2600" dirty="0">
                <a:latin typeface="TT Norms  "/>
                <a:ea typeface="TT Norms Medium" charset="0"/>
                <a:cs typeface="TT Norms Medium" charset="0"/>
              </a:rPr>
              <a:t>kurioje numatyta </a:t>
            </a:r>
            <a:r>
              <a:rPr lang="lt-LT" sz="2600" dirty="0">
                <a:latin typeface="TT Norms  "/>
                <a:cs typeface="Calibri"/>
              </a:rPr>
              <a:t>viena iš </a:t>
            </a:r>
            <a:r>
              <a:rPr lang="lt-LT" sz="2600" dirty="0">
                <a:latin typeface="TT Norms  "/>
              </a:rPr>
              <a:t>priotetinių</a:t>
            </a:r>
            <a:r>
              <a:rPr lang="lt-LT" sz="2600" dirty="0">
                <a:latin typeface="TT Norms  "/>
                <a:cs typeface="Calibri"/>
              </a:rPr>
              <a:t> krypčių  - </a:t>
            </a:r>
            <a:r>
              <a:rPr lang="lt-LT" sz="2600" b="1" dirty="0">
                <a:solidFill>
                  <a:srgbClr val="BF956B"/>
                </a:solidFill>
                <a:latin typeface="TT Norms  "/>
                <a:cs typeface="Calibri"/>
              </a:rPr>
              <a:t>vystyti paslaugų sektorių</a:t>
            </a:r>
            <a:r>
              <a:rPr lang="en-US" sz="2600" dirty="0">
                <a:latin typeface="TT Norms  "/>
                <a:cs typeface="Calibri"/>
              </a:rPr>
              <a:t>:</a:t>
            </a:r>
          </a:p>
          <a:p>
            <a:pPr marL="0" marR="0" lvl="0" indent="0" algn="just" defTabSz="914434" rtl="0" eaLnBrk="1" fontAlgn="auto" latinLnBrk="0" hangingPunct="1">
              <a:lnSpc>
                <a:spcPct val="100000"/>
              </a:lnSpc>
              <a:spcBef>
                <a:spcPts val="1001"/>
              </a:spcBef>
              <a:spcAft>
                <a:spcPts val="0"/>
              </a:spcAft>
              <a:buClrTx/>
              <a:buSzTx/>
              <a:buFont typeface="Arial"/>
              <a:buNone/>
              <a:tabLst/>
              <a:defRPr/>
            </a:pPr>
            <a:endParaRPr kumimoji="0" lang="lt-LT" sz="2600" b="0" i="0" u="none" strike="noStrike" kern="1200" cap="none" spc="0" normalizeH="0" baseline="0" noProof="0" dirty="0">
              <a:ln>
                <a:noFill/>
              </a:ln>
              <a:solidFill>
                <a:prstClr val="black"/>
              </a:solidFill>
              <a:effectLst/>
              <a:uLnTx/>
              <a:uFillTx/>
              <a:latin typeface="TT Norms Regular" panose="02000503030000020003" pitchFamily="50" charset="0"/>
              <a:ea typeface="+mn-ea"/>
              <a:cs typeface="+mn-cs"/>
            </a:endParaRPr>
          </a:p>
        </p:txBody>
      </p:sp>
      <p:graphicFrame>
        <p:nvGraphicFramePr>
          <p:cNvPr id="17" name="Table 16">
            <a:extLst>
              <a:ext uri="{FF2B5EF4-FFF2-40B4-BE49-F238E27FC236}">
                <a16:creationId xmlns:a16="http://schemas.microsoft.com/office/drawing/2014/main" xmlns="" id="{0836B6B7-D8CC-4B79-8167-10890105597A}"/>
              </a:ext>
            </a:extLst>
          </p:cNvPr>
          <p:cNvGraphicFramePr>
            <a:graphicFrameLocks noGrp="1"/>
          </p:cNvGraphicFramePr>
          <p:nvPr>
            <p:extLst>
              <p:ext uri="{D42A27DB-BD31-4B8C-83A1-F6EECF244321}">
                <p14:modId xmlns:p14="http://schemas.microsoft.com/office/powerpoint/2010/main" val="4117540758"/>
              </p:ext>
            </p:extLst>
          </p:nvPr>
        </p:nvGraphicFramePr>
        <p:xfrm>
          <a:off x="943570" y="3013165"/>
          <a:ext cx="9961206" cy="1620899"/>
        </p:xfrm>
        <a:graphic>
          <a:graphicData uri="http://schemas.openxmlformats.org/drawingml/2006/table">
            <a:tbl>
              <a:tblPr/>
              <a:tblGrid>
                <a:gridCol w="975799">
                  <a:extLst>
                    <a:ext uri="{9D8B030D-6E8A-4147-A177-3AD203B41FA5}">
                      <a16:colId xmlns:a16="http://schemas.microsoft.com/office/drawing/2014/main" xmlns="" val="4001262596"/>
                    </a:ext>
                  </a:extLst>
                </a:gridCol>
                <a:gridCol w="2915115">
                  <a:extLst>
                    <a:ext uri="{9D8B030D-6E8A-4147-A177-3AD203B41FA5}">
                      <a16:colId xmlns:a16="http://schemas.microsoft.com/office/drawing/2014/main" xmlns="" val="4117502763"/>
                    </a:ext>
                  </a:extLst>
                </a:gridCol>
                <a:gridCol w="2447578">
                  <a:extLst>
                    <a:ext uri="{9D8B030D-6E8A-4147-A177-3AD203B41FA5}">
                      <a16:colId xmlns:a16="http://schemas.microsoft.com/office/drawing/2014/main" xmlns="" val="1332518347"/>
                    </a:ext>
                  </a:extLst>
                </a:gridCol>
                <a:gridCol w="851080">
                  <a:extLst>
                    <a:ext uri="{9D8B030D-6E8A-4147-A177-3AD203B41FA5}">
                      <a16:colId xmlns:a16="http://schemas.microsoft.com/office/drawing/2014/main" xmlns="" val="3975299212"/>
                    </a:ext>
                  </a:extLst>
                </a:gridCol>
                <a:gridCol w="531248">
                  <a:extLst>
                    <a:ext uri="{9D8B030D-6E8A-4147-A177-3AD203B41FA5}">
                      <a16:colId xmlns:a16="http://schemas.microsoft.com/office/drawing/2014/main" xmlns="" val="3816448315"/>
                    </a:ext>
                  </a:extLst>
                </a:gridCol>
                <a:gridCol w="567129">
                  <a:extLst>
                    <a:ext uri="{9D8B030D-6E8A-4147-A177-3AD203B41FA5}">
                      <a16:colId xmlns:a16="http://schemas.microsoft.com/office/drawing/2014/main" xmlns="" val="521456841"/>
                    </a:ext>
                  </a:extLst>
                </a:gridCol>
                <a:gridCol w="778988">
                  <a:extLst>
                    <a:ext uri="{9D8B030D-6E8A-4147-A177-3AD203B41FA5}">
                      <a16:colId xmlns:a16="http://schemas.microsoft.com/office/drawing/2014/main" xmlns="" val="3349430400"/>
                    </a:ext>
                  </a:extLst>
                </a:gridCol>
                <a:gridCol w="894269">
                  <a:extLst>
                    <a:ext uri="{9D8B030D-6E8A-4147-A177-3AD203B41FA5}">
                      <a16:colId xmlns:a16="http://schemas.microsoft.com/office/drawing/2014/main" xmlns="" val="3518360503"/>
                    </a:ext>
                  </a:extLst>
                </a:gridCol>
              </a:tblGrid>
              <a:tr h="462658">
                <a:tc>
                  <a:txBody>
                    <a:bodyPr/>
                    <a:lstStyle/>
                    <a:p>
                      <a:pPr rtl="0" fontAlgn="ctr"/>
                      <a:r>
                        <a:rPr lang="en-US" sz="900" b="0" dirty="0">
                          <a:effectLst/>
                          <a:latin typeface="TT Norms Regular" panose="02000503030000020003" pitchFamily="50" charset="0"/>
                        </a:rPr>
                        <a:t>7.1.</a:t>
                      </a:r>
                    </a:p>
                  </a:txBody>
                  <a:tcPr marL="25523" marR="25523" marT="0" marB="0" anchor="ctr">
                    <a:lnL w="9525" cap="flat" cmpd="sng" algn="ctr">
                      <a:solidFill>
                        <a:srgbClr val="FFFFFF"/>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rtl="0" fontAlgn="ctr"/>
                      <a:r>
                        <a:rPr lang="lt-LT" sz="900" b="0">
                          <a:effectLst/>
                          <a:latin typeface="TT Norms Regular" panose="02000503030000020003" pitchFamily="50" charset="0"/>
                        </a:rPr>
                        <a:t>Pritraukti paslaugų centrų</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rtl="0" fontAlgn="ctr"/>
                      <a:r>
                        <a:rPr lang="lt-LT" sz="900" b="0">
                          <a:effectLst/>
                          <a:latin typeface="TT Norms Regular" panose="02000503030000020003" pitchFamily="50" charset="0"/>
                        </a:rPr>
                        <a:t>– Profesinių paslaugų centrų, veikiančių Klaipėdos mieste, skaičius (vnt.)</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rtl="0" fontAlgn="ctr"/>
                      <a:endParaRPr lang="en-US" sz="1600">
                        <a:effectLst/>
                        <a:latin typeface="TT Norms Regular" panose="02000503030000020003" pitchFamily="50" charset="0"/>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algn="ctr" rtl="0" fontAlgn="ctr"/>
                      <a:r>
                        <a:rPr lang="en-US" sz="900" b="0">
                          <a:solidFill>
                            <a:srgbClr val="333333"/>
                          </a:solidFill>
                          <a:effectLst/>
                          <a:latin typeface="TT Norms Regular" panose="02000503030000020003" pitchFamily="50" charset="0"/>
                        </a:rPr>
                        <a:t>2018</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algn="ctr" rtl="0" fontAlgn="ctr"/>
                      <a:r>
                        <a:rPr lang="en-US" sz="900" b="0">
                          <a:solidFill>
                            <a:srgbClr val="333333"/>
                          </a:solidFill>
                          <a:effectLst/>
                          <a:latin typeface="TT Norms Regular" panose="02000503030000020003" pitchFamily="50" charset="0"/>
                        </a:rPr>
                        <a:t>2030 </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algn="ctr" rtl="0" fontAlgn="ctr"/>
                      <a:r>
                        <a:rPr lang="lt-LT" sz="900" b="0" dirty="0">
                          <a:effectLst/>
                          <a:latin typeface="TT Norms Regular" panose="02000503030000020003" pitchFamily="50" charset="0"/>
                        </a:rPr>
                        <a:t>Klaipėda ID</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algn="ctr" rtl="0" fontAlgn="ctr"/>
                      <a:r>
                        <a:rPr lang="en-US" sz="900" b="0" dirty="0">
                          <a:effectLst/>
                          <a:latin typeface="TT Norms Regular" panose="02000503030000020003" pitchFamily="50" charset="0"/>
                        </a:rPr>
                        <a:t>KMSA</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extLst>
                  <a:ext uri="{0D108BD9-81ED-4DB2-BD59-A6C34878D82A}">
                    <a16:rowId xmlns:a16="http://schemas.microsoft.com/office/drawing/2014/main" xmlns="" val="2888941802"/>
                  </a:ext>
                </a:extLst>
              </a:tr>
              <a:tr h="335281">
                <a:tc>
                  <a:txBody>
                    <a:bodyPr/>
                    <a:lstStyle/>
                    <a:p>
                      <a:pPr rtl="0" fontAlgn="ctr"/>
                      <a:r>
                        <a:rPr lang="en-US" sz="900" b="0">
                          <a:effectLst/>
                          <a:latin typeface="TT Norms Regular" panose="02000503030000020003" pitchFamily="50" charset="0"/>
                        </a:rPr>
                        <a:t>7.1.1.</a:t>
                      </a:r>
                    </a:p>
                  </a:txBody>
                  <a:tcPr marL="25523" marR="25523" marT="0" marB="0" anchor="ctr">
                    <a:lnL w="9525" cap="flat" cmpd="sng" algn="ctr">
                      <a:solidFill>
                        <a:srgbClr val="FFFFFF"/>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E4DA"/>
                    </a:solidFill>
                  </a:tcPr>
                </a:tc>
                <a:tc>
                  <a:txBody>
                    <a:bodyPr/>
                    <a:lstStyle/>
                    <a:p>
                      <a:pPr rtl="0" fontAlgn="ctr"/>
                      <a:r>
                        <a:rPr lang="lt-LT" sz="900" b="0" i="0" dirty="0">
                          <a:effectLst/>
                          <a:latin typeface="TT Norms Regular" panose="02000503030000020003" pitchFamily="50" charset="0"/>
                        </a:rPr>
                        <a:t>Sukurti patrauklių motyvacinių</a:t>
                      </a:r>
                      <a:r>
                        <a:rPr lang="lt-LT" sz="900" b="1" i="0" dirty="0">
                          <a:effectLst/>
                          <a:latin typeface="TT Norms Regular" panose="02000503030000020003" pitchFamily="50" charset="0"/>
                        </a:rPr>
                        <a:t> investicijų pritraukimo paketų</a:t>
                      </a:r>
                      <a:r>
                        <a:rPr lang="lt-LT" sz="900" b="0" i="0" dirty="0">
                          <a:effectLst/>
                          <a:latin typeface="TT Norms Regular" panose="02000503030000020003" pitchFamily="50" charset="0"/>
                        </a:rPr>
                        <a:t> pirmiesiems paslaugų centrams</a:t>
                      </a:r>
                      <a:endParaRPr lang="lt-LT" sz="900" b="0" dirty="0">
                        <a:effectLst/>
                        <a:latin typeface="TT Norms Regular" panose="02000503030000020003" pitchFamily="50" charset="0"/>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E4DA"/>
                    </a:solidFill>
                  </a:tcPr>
                </a:tc>
                <a:tc>
                  <a:txBody>
                    <a:bodyPr/>
                    <a:lstStyle/>
                    <a:p>
                      <a:pPr rtl="0" fontAlgn="ctr"/>
                      <a:r>
                        <a:rPr lang="lt-LT" sz="900" b="0">
                          <a:effectLst/>
                          <a:latin typeface="TT Norms Regular" panose="02000503030000020003" pitchFamily="50" charset="0"/>
                        </a:rPr>
                        <a:t>– Sukurtas paslaugų centrų pritraukimo motyvacinis paketas - 2019 m.</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E4DA"/>
                    </a:solidFill>
                  </a:tcPr>
                </a:tc>
                <a:tc>
                  <a:txBody>
                    <a:bodyPr/>
                    <a:lstStyle/>
                    <a:p>
                      <a:pPr algn="ctr" rtl="0" fontAlgn="ctr"/>
                      <a:r>
                        <a:rPr lang="en-US" sz="900" b="0">
                          <a:effectLst/>
                          <a:latin typeface="TT Norms Regular" panose="02000503030000020003" pitchFamily="50" charset="0"/>
                        </a:rPr>
                        <a:t>Trumpas</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E4DA"/>
                    </a:solidFill>
                  </a:tcPr>
                </a:tc>
                <a:tc>
                  <a:txBody>
                    <a:bodyPr/>
                    <a:lstStyle/>
                    <a:p>
                      <a:pPr algn="ctr" rtl="0" fontAlgn="ctr"/>
                      <a:r>
                        <a:rPr lang="en-US" sz="900" b="0">
                          <a:effectLst/>
                          <a:latin typeface="TT Norms Regular" panose="02000503030000020003" pitchFamily="50" charset="0"/>
                        </a:rPr>
                        <a:t>2019</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E4DA"/>
                    </a:solidFill>
                  </a:tcPr>
                </a:tc>
                <a:tc>
                  <a:txBody>
                    <a:bodyPr/>
                    <a:lstStyle/>
                    <a:p>
                      <a:pPr algn="ctr" rtl="0" fontAlgn="ctr"/>
                      <a:r>
                        <a:rPr lang="en-US" sz="900" b="0">
                          <a:effectLst/>
                          <a:latin typeface="TT Norms Regular" panose="02000503030000020003" pitchFamily="50" charset="0"/>
                        </a:rPr>
                        <a:t>2020 </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E4DA"/>
                    </a:solidFill>
                  </a:tcPr>
                </a:tc>
                <a:tc>
                  <a:txBody>
                    <a:bodyPr/>
                    <a:lstStyle/>
                    <a:p>
                      <a:pPr algn="ctr" rtl="0" fontAlgn="ctr"/>
                      <a:r>
                        <a:rPr lang="lt-LT" sz="900" b="0">
                          <a:effectLst/>
                          <a:latin typeface="TT Norms Regular" panose="02000503030000020003" pitchFamily="50" charset="0"/>
                        </a:rPr>
                        <a:t>Klaipėda ID</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E4DA"/>
                    </a:solidFill>
                  </a:tcPr>
                </a:tc>
                <a:tc>
                  <a:txBody>
                    <a:bodyPr/>
                    <a:lstStyle/>
                    <a:p>
                      <a:pPr algn="ctr" rtl="0" fontAlgn="ctr"/>
                      <a:r>
                        <a:rPr lang="en-US" sz="900" b="0" dirty="0">
                          <a:effectLst/>
                          <a:latin typeface="TT Norms Regular" panose="02000503030000020003" pitchFamily="50" charset="0"/>
                        </a:rPr>
                        <a:t>KMSA</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E4DA"/>
                    </a:solidFill>
                  </a:tcPr>
                </a:tc>
                <a:extLst>
                  <a:ext uri="{0D108BD9-81ED-4DB2-BD59-A6C34878D82A}">
                    <a16:rowId xmlns:a16="http://schemas.microsoft.com/office/drawing/2014/main" xmlns="" val="3425760755"/>
                  </a:ext>
                </a:extLst>
              </a:tr>
              <a:tr h="803132">
                <a:tc>
                  <a:txBody>
                    <a:bodyPr/>
                    <a:lstStyle/>
                    <a:p>
                      <a:pPr rtl="0" fontAlgn="ctr"/>
                      <a:r>
                        <a:rPr lang="en-US" sz="900" b="0">
                          <a:effectLst/>
                          <a:latin typeface="TT Norms Regular" panose="02000503030000020003" pitchFamily="50" charset="0"/>
                        </a:rPr>
                        <a:t>7.1.2.</a:t>
                      </a:r>
                    </a:p>
                  </a:txBody>
                  <a:tcPr marL="25523" marR="25523" marT="0" marB="0" anchor="ctr">
                    <a:lnL w="9525" cap="flat" cmpd="sng" algn="ctr">
                      <a:solidFill>
                        <a:srgbClr val="FFFFFF"/>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4DA"/>
                    </a:solidFill>
                  </a:tcPr>
                </a:tc>
                <a:tc>
                  <a:txBody>
                    <a:bodyPr/>
                    <a:lstStyle/>
                    <a:p>
                      <a:pPr rtl="0" fontAlgn="ctr"/>
                      <a:r>
                        <a:rPr lang="lt-LT" sz="900" b="0" i="0" dirty="0">
                          <a:effectLst/>
                          <a:latin typeface="TT Norms Regular" panose="02000503030000020003" pitchFamily="50" charset="0"/>
                        </a:rPr>
                        <a:t>Bendradarbiaujant su „Investuok Lietuvoje“, struktūrizuotai pozicionuoti Klaipėdą kaip patrauklų regioną mažiems ir vidutinio dydžio transporto, logistikos ir gamybos paslaugų centrams. Tikslinės rinkos: Skandinavijos šalys, Vokietija, JAV ir Jungtinė Karalystė</a:t>
                      </a:r>
                      <a:endParaRPr lang="lt-LT" sz="900" b="0" dirty="0">
                        <a:effectLst/>
                        <a:latin typeface="TT Norms Regular" panose="02000503030000020003" pitchFamily="50" charset="0"/>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4DA"/>
                    </a:solidFill>
                  </a:tcPr>
                </a:tc>
                <a:tc>
                  <a:txBody>
                    <a:bodyPr/>
                    <a:lstStyle/>
                    <a:p>
                      <a:pPr rtl="0" fontAlgn="ctr"/>
                      <a:r>
                        <a:rPr lang="lt-LT" sz="900" b="0">
                          <a:effectLst/>
                          <a:latin typeface="TT Norms Regular" panose="02000503030000020003" pitchFamily="50" charset="0"/>
                        </a:rPr>
                        <a:t>– Klaipėda pozicionuojama kaip profesinių paslaugų centrams patrauklus regionas nacionaliniu lygiu</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4DA"/>
                    </a:solidFill>
                  </a:tcPr>
                </a:tc>
                <a:tc>
                  <a:txBody>
                    <a:bodyPr/>
                    <a:lstStyle/>
                    <a:p>
                      <a:pPr algn="ctr" rtl="0" fontAlgn="ctr"/>
                      <a:r>
                        <a:rPr lang="en-US" sz="900" b="0" dirty="0" err="1">
                          <a:effectLst/>
                          <a:latin typeface="TT Norms Regular" panose="02000503030000020003" pitchFamily="50" charset="0"/>
                        </a:rPr>
                        <a:t>Trumpas</a:t>
                      </a:r>
                      <a:endParaRPr lang="en-US" sz="900" b="0" dirty="0">
                        <a:effectLst/>
                        <a:latin typeface="TT Norms Regular" panose="02000503030000020003" pitchFamily="50" charset="0"/>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4DA"/>
                    </a:solidFill>
                  </a:tcPr>
                </a:tc>
                <a:tc>
                  <a:txBody>
                    <a:bodyPr/>
                    <a:lstStyle/>
                    <a:p>
                      <a:pPr algn="ctr" rtl="0" fontAlgn="ctr"/>
                      <a:r>
                        <a:rPr lang="en-US" sz="900" b="0">
                          <a:effectLst/>
                          <a:latin typeface="TT Norms Regular" panose="02000503030000020003" pitchFamily="50" charset="0"/>
                        </a:rPr>
                        <a:t>2018</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4DA"/>
                    </a:solidFill>
                  </a:tcPr>
                </a:tc>
                <a:tc>
                  <a:txBody>
                    <a:bodyPr/>
                    <a:lstStyle/>
                    <a:p>
                      <a:pPr algn="ctr" rtl="0" fontAlgn="ctr"/>
                      <a:r>
                        <a:rPr lang="en-US" sz="900" b="0">
                          <a:effectLst/>
                          <a:latin typeface="TT Norms Regular" panose="02000503030000020003" pitchFamily="50" charset="0"/>
                        </a:rPr>
                        <a:t>2019</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4DA"/>
                    </a:solidFill>
                  </a:tcPr>
                </a:tc>
                <a:tc>
                  <a:txBody>
                    <a:bodyPr/>
                    <a:lstStyle/>
                    <a:p>
                      <a:pPr algn="ctr" rtl="0" fontAlgn="ctr"/>
                      <a:r>
                        <a:rPr lang="lt-LT" sz="900" b="0" dirty="0">
                          <a:effectLst/>
                          <a:latin typeface="TT Norms Regular" panose="02000503030000020003" pitchFamily="50" charset="0"/>
                        </a:rPr>
                        <a:t>Klaipėda ID</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4DA"/>
                    </a:solidFill>
                  </a:tcPr>
                </a:tc>
                <a:tc>
                  <a:txBody>
                    <a:bodyPr/>
                    <a:lstStyle/>
                    <a:p>
                      <a:pPr algn="ctr" rtl="0" fontAlgn="ctr"/>
                      <a:r>
                        <a:rPr lang="en-US" sz="900" b="0" dirty="0">
                          <a:effectLst/>
                          <a:latin typeface="TT Norms Regular" panose="02000503030000020003" pitchFamily="50" charset="0"/>
                        </a:rPr>
                        <a:t>KMSA, IL</a:t>
                      </a: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4DA"/>
                    </a:solidFill>
                  </a:tcPr>
                </a:tc>
                <a:extLst>
                  <a:ext uri="{0D108BD9-81ED-4DB2-BD59-A6C34878D82A}">
                    <a16:rowId xmlns:a16="http://schemas.microsoft.com/office/drawing/2014/main" xmlns="" val="2858496085"/>
                  </a:ext>
                </a:extLst>
              </a:tr>
            </a:tbl>
          </a:graphicData>
        </a:graphic>
      </p:graphicFrame>
      <p:graphicFrame>
        <p:nvGraphicFramePr>
          <p:cNvPr id="22" name="Table 21">
            <a:extLst>
              <a:ext uri="{FF2B5EF4-FFF2-40B4-BE49-F238E27FC236}">
                <a16:creationId xmlns:a16="http://schemas.microsoft.com/office/drawing/2014/main" xmlns="" id="{534A0928-3D17-4067-B1E9-EBCB67501F7C}"/>
              </a:ext>
            </a:extLst>
          </p:cNvPr>
          <p:cNvGraphicFramePr>
            <a:graphicFrameLocks noGrp="1"/>
          </p:cNvGraphicFramePr>
          <p:nvPr>
            <p:extLst>
              <p:ext uri="{D42A27DB-BD31-4B8C-83A1-F6EECF244321}">
                <p14:modId xmlns:p14="http://schemas.microsoft.com/office/powerpoint/2010/main" val="1717574964"/>
              </p:ext>
            </p:extLst>
          </p:nvPr>
        </p:nvGraphicFramePr>
        <p:xfrm>
          <a:off x="943570" y="2615324"/>
          <a:ext cx="9961205" cy="457200"/>
        </p:xfrm>
        <a:graphic>
          <a:graphicData uri="http://schemas.openxmlformats.org/drawingml/2006/table">
            <a:tbl>
              <a:tblPr/>
              <a:tblGrid>
                <a:gridCol w="972543">
                  <a:extLst>
                    <a:ext uri="{9D8B030D-6E8A-4147-A177-3AD203B41FA5}">
                      <a16:colId xmlns:a16="http://schemas.microsoft.com/office/drawing/2014/main" xmlns="" val="345337783"/>
                    </a:ext>
                  </a:extLst>
                </a:gridCol>
                <a:gridCol w="2940523">
                  <a:extLst>
                    <a:ext uri="{9D8B030D-6E8A-4147-A177-3AD203B41FA5}">
                      <a16:colId xmlns:a16="http://schemas.microsoft.com/office/drawing/2014/main" xmlns="" val="487532697"/>
                    </a:ext>
                  </a:extLst>
                </a:gridCol>
                <a:gridCol w="2448692">
                  <a:extLst>
                    <a:ext uri="{9D8B030D-6E8A-4147-A177-3AD203B41FA5}">
                      <a16:colId xmlns:a16="http://schemas.microsoft.com/office/drawing/2014/main" xmlns="" val="1613000285"/>
                    </a:ext>
                  </a:extLst>
                </a:gridCol>
                <a:gridCol w="816231">
                  <a:extLst>
                    <a:ext uri="{9D8B030D-6E8A-4147-A177-3AD203B41FA5}">
                      <a16:colId xmlns:a16="http://schemas.microsoft.com/office/drawing/2014/main" xmlns="" val="3969373097"/>
                    </a:ext>
                  </a:extLst>
                </a:gridCol>
                <a:gridCol w="565083">
                  <a:extLst>
                    <a:ext uri="{9D8B030D-6E8A-4147-A177-3AD203B41FA5}">
                      <a16:colId xmlns:a16="http://schemas.microsoft.com/office/drawing/2014/main" xmlns="" val="4220531224"/>
                    </a:ext>
                  </a:extLst>
                </a:gridCol>
                <a:gridCol w="544154">
                  <a:extLst>
                    <a:ext uri="{9D8B030D-6E8A-4147-A177-3AD203B41FA5}">
                      <a16:colId xmlns:a16="http://schemas.microsoft.com/office/drawing/2014/main" xmlns="" val="1241993844"/>
                    </a:ext>
                  </a:extLst>
                </a:gridCol>
                <a:gridCol w="784837">
                  <a:extLst>
                    <a:ext uri="{9D8B030D-6E8A-4147-A177-3AD203B41FA5}">
                      <a16:colId xmlns:a16="http://schemas.microsoft.com/office/drawing/2014/main" xmlns="" val="2031346690"/>
                    </a:ext>
                  </a:extLst>
                </a:gridCol>
                <a:gridCol w="889142">
                  <a:extLst>
                    <a:ext uri="{9D8B030D-6E8A-4147-A177-3AD203B41FA5}">
                      <a16:colId xmlns:a16="http://schemas.microsoft.com/office/drawing/2014/main" xmlns="" val="738086755"/>
                    </a:ext>
                  </a:extLst>
                </a:gridCol>
              </a:tblGrid>
              <a:tr h="443211">
                <a:tc>
                  <a:txBody>
                    <a:bodyPr/>
                    <a:lstStyle/>
                    <a:p>
                      <a:pPr algn="ctr" rtl="0" fontAlgn="ctr"/>
                      <a:r>
                        <a:rPr lang="en-US" sz="1200" b="1" dirty="0">
                          <a:solidFill>
                            <a:srgbClr val="FFFFFF"/>
                          </a:solidFill>
                          <a:effectLst/>
                          <a:latin typeface="TT Norms  "/>
                        </a:rPr>
                        <a:t>Nr.</a:t>
                      </a:r>
                    </a:p>
                  </a:txBody>
                  <a:tcPr marL="25523" marR="25523" marT="0" marB="0" anchor="ctr">
                    <a:lnL w="9525" cap="flat" cmpd="sng" algn="ctr">
                      <a:solidFill>
                        <a:srgbClr val="FFFFFF"/>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E685A"/>
                    </a:solidFill>
                  </a:tcPr>
                </a:tc>
                <a:tc>
                  <a:txBody>
                    <a:bodyPr/>
                    <a:lstStyle/>
                    <a:p>
                      <a:pPr algn="ctr" rtl="0" fontAlgn="ctr"/>
                      <a:r>
                        <a:rPr lang="en-US" sz="1200" b="1" dirty="0" err="1">
                          <a:solidFill>
                            <a:srgbClr val="FFFFFF"/>
                          </a:solidFill>
                          <a:effectLst/>
                          <a:latin typeface="TT Norms  "/>
                        </a:rPr>
                        <a:t>Uždaviniai</a:t>
                      </a:r>
                      <a:r>
                        <a:rPr lang="en-US" sz="1200" b="1" dirty="0">
                          <a:solidFill>
                            <a:srgbClr val="FFFFFF"/>
                          </a:solidFill>
                          <a:effectLst/>
                          <a:latin typeface="TT Norms  "/>
                        </a:rPr>
                        <a:t> </a:t>
                      </a:r>
                      <a:r>
                        <a:rPr lang="en-US" sz="1200" b="1" dirty="0" err="1">
                          <a:solidFill>
                            <a:srgbClr val="FFFFFF"/>
                          </a:solidFill>
                          <a:effectLst/>
                          <a:latin typeface="TT Norms  "/>
                        </a:rPr>
                        <a:t>ir</a:t>
                      </a:r>
                      <a:r>
                        <a:rPr lang="en-US" sz="1200" b="1" dirty="0">
                          <a:solidFill>
                            <a:srgbClr val="FFFFFF"/>
                          </a:solidFill>
                          <a:effectLst/>
                          <a:latin typeface="TT Norms  "/>
                        </a:rPr>
                        <a:t> </a:t>
                      </a:r>
                      <a:r>
                        <a:rPr lang="en-US" sz="1200" b="1" dirty="0" err="1">
                          <a:solidFill>
                            <a:srgbClr val="FFFFFF"/>
                          </a:solidFill>
                          <a:effectLst/>
                          <a:latin typeface="TT Norms  "/>
                        </a:rPr>
                        <a:t>veiksmai</a:t>
                      </a:r>
                      <a:endParaRPr lang="en-US" sz="1200" b="1" dirty="0">
                        <a:solidFill>
                          <a:srgbClr val="FFFFFF"/>
                        </a:solidFill>
                        <a:effectLst/>
                        <a:latin typeface="TT Norms  "/>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E685A"/>
                    </a:solidFill>
                  </a:tcPr>
                </a:tc>
                <a:tc>
                  <a:txBody>
                    <a:bodyPr/>
                    <a:lstStyle/>
                    <a:p>
                      <a:pPr algn="ctr" rtl="0" fontAlgn="ctr"/>
                      <a:r>
                        <a:rPr lang="en-US" sz="1200" b="1" dirty="0" err="1">
                          <a:solidFill>
                            <a:srgbClr val="FFFFFF"/>
                          </a:solidFill>
                          <a:effectLst/>
                          <a:latin typeface="TT Norms  "/>
                        </a:rPr>
                        <a:t>Rodikliai</a:t>
                      </a:r>
                      <a:endParaRPr lang="en-US" sz="1200" b="1" dirty="0">
                        <a:solidFill>
                          <a:srgbClr val="FFFFFF"/>
                        </a:solidFill>
                        <a:effectLst/>
                        <a:latin typeface="TT Norms  "/>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E685A"/>
                    </a:solidFill>
                  </a:tcPr>
                </a:tc>
                <a:tc>
                  <a:txBody>
                    <a:bodyPr/>
                    <a:lstStyle/>
                    <a:p>
                      <a:pPr algn="ctr" rtl="0" fontAlgn="ctr"/>
                      <a:r>
                        <a:rPr lang="en-US" sz="1000" b="0" dirty="0" err="1">
                          <a:solidFill>
                            <a:srgbClr val="FFFFFF"/>
                          </a:solidFill>
                          <a:effectLst/>
                          <a:latin typeface="TT Norms  "/>
                        </a:rPr>
                        <a:t>Laikotarpis</a:t>
                      </a:r>
                      <a:endParaRPr lang="en-US" sz="1000" b="0" dirty="0">
                        <a:solidFill>
                          <a:srgbClr val="FFFFFF"/>
                        </a:solidFill>
                        <a:effectLst/>
                        <a:latin typeface="TT Norms  "/>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E685A"/>
                    </a:solidFill>
                  </a:tcPr>
                </a:tc>
                <a:tc>
                  <a:txBody>
                    <a:bodyPr/>
                    <a:lstStyle/>
                    <a:p>
                      <a:pPr algn="ctr" rtl="0" fontAlgn="ctr"/>
                      <a:r>
                        <a:rPr lang="en-US" sz="1000" b="0" dirty="0" err="1">
                          <a:solidFill>
                            <a:srgbClr val="FFFFFF"/>
                          </a:solidFill>
                          <a:effectLst/>
                          <a:latin typeface="TT Norms  "/>
                        </a:rPr>
                        <a:t>Pradžia</a:t>
                      </a:r>
                      <a:endParaRPr lang="en-US" sz="1000" b="0" dirty="0">
                        <a:solidFill>
                          <a:srgbClr val="FFFFFF"/>
                        </a:solidFill>
                        <a:effectLst/>
                        <a:latin typeface="TT Norms  "/>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E685A"/>
                    </a:solidFill>
                  </a:tcPr>
                </a:tc>
                <a:tc>
                  <a:txBody>
                    <a:bodyPr/>
                    <a:lstStyle/>
                    <a:p>
                      <a:pPr algn="ctr" rtl="0" fontAlgn="ctr"/>
                      <a:r>
                        <a:rPr lang="en-US" sz="1000" b="0" dirty="0" err="1">
                          <a:solidFill>
                            <a:srgbClr val="FFFFFF"/>
                          </a:solidFill>
                          <a:effectLst/>
                          <a:latin typeface="TT Norms  "/>
                        </a:rPr>
                        <a:t>Pabaiga</a:t>
                      </a:r>
                      <a:endParaRPr lang="en-US" sz="1000" b="0" dirty="0">
                        <a:solidFill>
                          <a:srgbClr val="FFFFFF"/>
                        </a:solidFill>
                        <a:effectLst/>
                        <a:latin typeface="TT Norms  "/>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E685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dirty="0" err="1">
                          <a:solidFill>
                            <a:srgbClr val="FFFFFF"/>
                          </a:solidFill>
                          <a:effectLst/>
                          <a:latin typeface="TT Norms  "/>
                        </a:rPr>
                        <a:t>Atsakinga</a:t>
                      </a:r>
                      <a:r>
                        <a:rPr lang="en-US" sz="1000" b="0" dirty="0">
                          <a:solidFill>
                            <a:srgbClr val="FFFFFF"/>
                          </a:solidFill>
                          <a:effectLst/>
                          <a:latin typeface="TT Norms  "/>
                        </a:rPr>
                        <a:t> </a:t>
                      </a:r>
                      <a:r>
                        <a:rPr lang="en-US" sz="1000" b="0" dirty="0" err="1">
                          <a:solidFill>
                            <a:srgbClr val="FFFFFF"/>
                          </a:solidFill>
                          <a:effectLst/>
                          <a:latin typeface="TT Norms  "/>
                        </a:rPr>
                        <a:t>institucija</a:t>
                      </a:r>
                      <a:endParaRPr lang="en-US" sz="1000" b="0" dirty="0">
                        <a:solidFill>
                          <a:srgbClr val="FFFFFF"/>
                        </a:solidFill>
                        <a:effectLst/>
                        <a:latin typeface="TT Norms  "/>
                      </a:endParaRPr>
                    </a:p>
                    <a:p>
                      <a:pPr algn="ctr" rtl="0" fontAlgn="ctr"/>
                      <a:endParaRPr lang="en-US" sz="1000" b="0" dirty="0">
                        <a:solidFill>
                          <a:srgbClr val="FFFFFF"/>
                        </a:solidFill>
                        <a:effectLst/>
                        <a:latin typeface="TT Norms  "/>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E685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dirty="0" err="1">
                          <a:solidFill>
                            <a:srgbClr val="FFFFFF"/>
                          </a:solidFill>
                          <a:effectLst/>
                          <a:latin typeface="TT Norms  "/>
                        </a:rPr>
                        <a:t>Susijusios</a:t>
                      </a:r>
                      <a:r>
                        <a:rPr lang="en-US" sz="1000" b="0" dirty="0">
                          <a:solidFill>
                            <a:srgbClr val="FFFFFF"/>
                          </a:solidFill>
                          <a:effectLst/>
                          <a:latin typeface="TT Norms  "/>
                        </a:rPr>
                        <a:t> </a:t>
                      </a:r>
                      <a:r>
                        <a:rPr lang="en-US" sz="1000" b="0" dirty="0" err="1">
                          <a:solidFill>
                            <a:srgbClr val="FFFFFF"/>
                          </a:solidFill>
                          <a:effectLst/>
                          <a:latin typeface="TT Norms  "/>
                        </a:rPr>
                        <a:t>institucijos</a:t>
                      </a:r>
                      <a:endParaRPr lang="en-US" sz="1000" b="0" dirty="0">
                        <a:solidFill>
                          <a:srgbClr val="FFFFFF"/>
                        </a:solidFill>
                        <a:effectLst/>
                        <a:latin typeface="TT Norms  "/>
                      </a:endParaRPr>
                    </a:p>
                    <a:p>
                      <a:pPr algn="ctr" rtl="0" fontAlgn="ctr"/>
                      <a:endParaRPr lang="en-US" sz="1000" b="0" dirty="0">
                        <a:solidFill>
                          <a:srgbClr val="FFFFFF"/>
                        </a:solidFill>
                        <a:effectLst/>
                        <a:latin typeface="TT Norms  "/>
                      </a:endParaRPr>
                    </a:p>
                  </a:txBody>
                  <a:tcPr marL="25523" marR="25523" marT="0" marB="0" anchor="ctr">
                    <a:lnL w="9525" cap="flat" cmpd="sng" algn="ctr">
                      <a:solidFill>
                        <a:srgbClr val="CCCCCC"/>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E685A"/>
                    </a:solidFill>
                  </a:tcPr>
                </a:tc>
                <a:extLst>
                  <a:ext uri="{0D108BD9-81ED-4DB2-BD59-A6C34878D82A}">
                    <a16:rowId xmlns:a16="http://schemas.microsoft.com/office/drawing/2014/main" xmlns="" val="2518455821"/>
                  </a:ext>
                </a:extLst>
              </a:tr>
            </a:tbl>
          </a:graphicData>
        </a:graphic>
      </p:graphicFrame>
    </p:spTree>
    <p:extLst>
      <p:ext uri="{BB962C8B-B14F-4D97-AF65-F5344CB8AC3E}">
        <p14:creationId xmlns:p14="http://schemas.microsoft.com/office/powerpoint/2010/main" val="163317040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CDCBCC1E-9FF5-4681-B00D-0E3EE2A2A10D}"/>
              </a:ext>
            </a:extLst>
          </p:cNvPr>
          <p:cNvSpPr/>
          <p:nvPr/>
        </p:nvSpPr>
        <p:spPr>
          <a:xfrm>
            <a:off x="1003565" y="3493404"/>
            <a:ext cx="10094099" cy="478513"/>
          </a:xfrm>
          <a:prstGeom prst="rect">
            <a:avLst/>
          </a:prstGeom>
          <a:solidFill>
            <a:srgbClr val="5E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xmlns="" id="{C15B6DB4-44CD-42AB-A158-2870AF392926}"/>
              </a:ext>
            </a:extLst>
          </p:cNvPr>
          <p:cNvCxnSpPr/>
          <p:nvPr/>
        </p:nvCxnSpPr>
        <p:spPr>
          <a:xfrm>
            <a:off x="937056" y="1842459"/>
            <a:ext cx="10311372"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E4E96EEA-26DF-46B7-89B2-4BAC0CF59B65}"/>
              </a:ext>
            </a:extLst>
          </p:cNvPr>
          <p:cNvSpPr/>
          <p:nvPr/>
        </p:nvSpPr>
        <p:spPr>
          <a:xfrm>
            <a:off x="1192192" y="2313508"/>
            <a:ext cx="1420040" cy="477054"/>
          </a:xfrm>
          <a:prstGeom prst="rect">
            <a:avLst/>
          </a:prstGeom>
        </p:spPr>
        <p:txBody>
          <a:bodyPr wrap="square">
            <a:spAutoFit/>
          </a:bodyPr>
          <a:lstStyle/>
          <a:p>
            <a:r>
              <a:rPr lang="en-US" sz="2500" b="1">
                <a:solidFill>
                  <a:schemeClr val="tx1">
                    <a:lumMod val="85000"/>
                    <a:lumOff val="15000"/>
                  </a:schemeClr>
                </a:solidFill>
                <a:latin typeface="TTNorms-Medium" charset="0"/>
              </a:rPr>
              <a:t>SCC:</a:t>
            </a:r>
          </a:p>
        </p:txBody>
      </p:sp>
      <p:pic>
        <p:nvPicPr>
          <p:cNvPr id="17" name="Picture 16">
            <a:extLst>
              <a:ext uri="{FF2B5EF4-FFF2-40B4-BE49-F238E27FC236}">
                <a16:creationId xmlns:a16="http://schemas.microsoft.com/office/drawing/2014/main" xmlns="" id="{81DA8A76-CC9D-4A8F-B374-8EF369C7C0A8}"/>
              </a:ext>
            </a:extLst>
          </p:cNvPr>
          <p:cNvPicPr>
            <a:picLocks noChangeAspect="1"/>
          </p:cNvPicPr>
          <p:nvPr/>
        </p:nvPicPr>
        <p:blipFill>
          <a:blip r:embed="rId2"/>
          <a:stretch>
            <a:fillRect/>
          </a:stretch>
        </p:blipFill>
        <p:spPr>
          <a:xfrm>
            <a:off x="5387913" y="2168265"/>
            <a:ext cx="1456074" cy="717485"/>
          </a:xfrm>
          <a:prstGeom prst="rect">
            <a:avLst/>
          </a:prstGeom>
        </p:spPr>
      </p:pic>
      <p:pic>
        <p:nvPicPr>
          <p:cNvPr id="22" name="Picture 21">
            <a:extLst>
              <a:ext uri="{FF2B5EF4-FFF2-40B4-BE49-F238E27FC236}">
                <a16:creationId xmlns:a16="http://schemas.microsoft.com/office/drawing/2014/main" xmlns="" id="{7F7B41FC-1CBB-4C1C-AE90-4FDD7C57C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4521" y="2119363"/>
            <a:ext cx="1164927" cy="844948"/>
          </a:xfrm>
          <a:prstGeom prst="rect">
            <a:avLst/>
          </a:prstGeom>
        </p:spPr>
      </p:pic>
      <p:pic>
        <p:nvPicPr>
          <p:cNvPr id="23" name="Picture 22">
            <a:extLst>
              <a:ext uri="{FF2B5EF4-FFF2-40B4-BE49-F238E27FC236}">
                <a16:creationId xmlns:a16="http://schemas.microsoft.com/office/drawing/2014/main" xmlns="" id="{F5BCEDA5-CB96-46ED-99FA-6041881EA6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553" y="2192918"/>
            <a:ext cx="1302255" cy="731846"/>
          </a:xfrm>
          <a:prstGeom prst="rect">
            <a:avLst/>
          </a:prstGeom>
        </p:spPr>
      </p:pic>
      <p:cxnSp>
        <p:nvCxnSpPr>
          <p:cNvPr id="25" name="Straight Connector 24">
            <a:extLst>
              <a:ext uri="{FF2B5EF4-FFF2-40B4-BE49-F238E27FC236}">
                <a16:creationId xmlns:a16="http://schemas.microsoft.com/office/drawing/2014/main" xmlns="" id="{75965854-C7E1-4871-A521-112A66EC8E78}"/>
              </a:ext>
            </a:extLst>
          </p:cNvPr>
          <p:cNvCxnSpPr/>
          <p:nvPr/>
        </p:nvCxnSpPr>
        <p:spPr>
          <a:xfrm>
            <a:off x="937056" y="3261611"/>
            <a:ext cx="10311372"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xmlns="" id="{A2845488-CC82-4E7D-A7BD-64FD41211289}"/>
              </a:ext>
            </a:extLst>
          </p:cNvPr>
          <p:cNvSpPr txBox="1">
            <a:spLocks/>
          </p:cNvSpPr>
          <p:nvPr/>
        </p:nvSpPr>
        <p:spPr>
          <a:xfrm>
            <a:off x="937056" y="477520"/>
            <a:ext cx="10159789" cy="12865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20000"/>
              </a:lnSpc>
            </a:pPr>
            <a:r>
              <a:rPr lang="lt-LT" sz="3700" b="1" dirty="0">
                <a:solidFill>
                  <a:prstClr val="black"/>
                </a:solidFill>
              </a:rPr>
              <a:t>Paslaugų centrų įmonės </a:t>
            </a:r>
            <a:r>
              <a:rPr lang="lt-LT" sz="3700" b="1" dirty="0">
                <a:solidFill>
                  <a:srgbClr val="BF956B"/>
                </a:solidFill>
              </a:rPr>
              <a:t>Klaipėdoje</a:t>
            </a:r>
            <a:r>
              <a:rPr lang="en-US" sz="3700" dirty="0">
                <a:solidFill>
                  <a:prstClr val="black"/>
                </a:solidFill>
                <a:latin typeface="TT Norms" charset="0"/>
              </a:rPr>
              <a:t>:</a:t>
            </a:r>
          </a:p>
        </p:txBody>
      </p:sp>
      <p:sp>
        <p:nvSpPr>
          <p:cNvPr id="31" name="TextBox 30">
            <a:extLst>
              <a:ext uri="{FF2B5EF4-FFF2-40B4-BE49-F238E27FC236}">
                <a16:creationId xmlns:a16="http://schemas.microsoft.com/office/drawing/2014/main" xmlns="" id="{28D8F318-A90F-4E09-BF87-F051F66799E7}"/>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graphicFrame>
        <p:nvGraphicFramePr>
          <p:cNvPr id="2" name="Table 1">
            <a:extLst>
              <a:ext uri="{FF2B5EF4-FFF2-40B4-BE49-F238E27FC236}">
                <a16:creationId xmlns:a16="http://schemas.microsoft.com/office/drawing/2014/main" xmlns="" id="{CF26A332-34D5-474A-852F-EAB9A620FA75}"/>
              </a:ext>
            </a:extLst>
          </p:cNvPr>
          <p:cNvGraphicFramePr>
            <a:graphicFrameLocks noGrp="1"/>
          </p:cNvGraphicFramePr>
          <p:nvPr>
            <p:extLst>
              <p:ext uri="{D42A27DB-BD31-4B8C-83A1-F6EECF244321}">
                <p14:modId xmlns:p14="http://schemas.microsoft.com/office/powerpoint/2010/main" val="2264610960"/>
              </p:ext>
            </p:extLst>
          </p:nvPr>
        </p:nvGraphicFramePr>
        <p:xfrm>
          <a:off x="1003565" y="3565640"/>
          <a:ext cx="10026769" cy="2180041"/>
        </p:xfrm>
        <a:graphic>
          <a:graphicData uri="http://schemas.openxmlformats.org/drawingml/2006/table">
            <a:tbl>
              <a:tblPr>
                <a:tableStyleId>{5C22544A-7EE6-4342-B048-85BDC9FD1C3A}</a:tableStyleId>
              </a:tblPr>
              <a:tblGrid>
                <a:gridCol w="1573757">
                  <a:extLst>
                    <a:ext uri="{9D8B030D-6E8A-4147-A177-3AD203B41FA5}">
                      <a16:colId xmlns:a16="http://schemas.microsoft.com/office/drawing/2014/main" xmlns="" val="4000180926"/>
                    </a:ext>
                  </a:extLst>
                </a:gridCol>
                <a:gridCol w="1095804">
                  <a:extLst>
                    <a:ext uri="{9D8B030D-6E8A-4147-A177-3AD203B41FA5}">
                      <a16:colId xmlns:a16="http://schemas.microsoft.com/office/drawing/2014/main" xmlns="" val="1589082517"/>
                    </a:ext>
                  </a:extLst>
                </a:gridCol>
                <a:gridCol w="1931530">
                  <a:extLst>
                    <a:ext uri="{9D8B030D-6E8A-4147-A177-3AD203B41FA5}">
                      <a16:colId xmlns:a16="http://schemas.microsoft.com/office/drawing/2014/main" xmlns="" val="2754846228"/>
                    </a:ext>
                  </a:extLst>
                </a:gridCol>
                <a:gridCol w="2760918">
                  <a:extLst>
                    <a:ext uri="{9D8B030D-6E8A-4147-A177-3AD203B41FA5}">
                      <a16:colId xmlns:a16="http://schemas.microsoft.com/office/drawing/2014/main" xmlns="" val="3092078792"/>
                    </a:ext>
                  </a:extLst>
                </a:gridCol>
                <a:gridCol w="2664760">
                  <a:extLst>
                    <a:ext uri="{9D8B030D-6E8A-4147-A177-3AD203B41FA5}">
                      <a16:colId xmlns:a16="http://schemas.microsoft.com/office/drawing/2014/main" xmlns="" val="1368279659"/>
                    </a:ext>
                  </a:extLst>
                </a:gridCol>
              </a:tblGrid>
              <a:tr h="348437">
                <a:tc>
                  <a:txBody>
                    <a:bodyPr/>
                    <a:lstStyle/>
                    <a:p>
                      <a:pPr marL="0" marR="0" algn="ctr">
                        <a:lnSpc>
                          <a:spcPct val="107000"/>
                        </a:lnSpc>
                        <a:spcBef>
                          <a:spcPts val="0"/>
                        </a:spcBef>
                        <a:spcAft>
                          <a:spcPts val="0"/>
                        </a:spcAft>
                      </a:pPr>
                      <a:r>
                        <a:rPr lang="en-US" sz="1400" b="1" i="0" kern="1200" dirty="0" err="1">
                          <a:solidFill>
                            <a:srgbClr val="EAE4DA"/>
                          </a:solidFill>
                          <a:latin typeface="TT Norms Regular" panose="02000503030000020003" pitchFamily="50" charset="0"/>
                          <a:ea typeface="+mn-ea"/>
                          <a:cs typeface="+mn-cs"/>
                        </a:rPr>
                        <a:t>Įmon</a:t>
                      </a:r>
                      <a:r>
                        <a:rPr lang="lt-LT" sz="1400" b="1" i="0" kern="1200" dirty="0">
                          <a:solidFill>
                            <a:srgbClr val="EAE4DA"/>
                          </a:solidFill>
                          <a:latin typeface="TT Norms Regular" panose="02000503030000020003" pitchFamily="50" charset="0"/>
                          <a:ea typeface="+mn-ea"/>
                          <a:cs typeface="+mn-cs"/>
                        </a:rPr>
                        <a:t>ė</a:t>
                      </a:r>
                      <a:endParaRPr lang="en-US" sz="1400" b="1" i="0" kern="1200" dirty="0">
                        <a:solidFill>
                          <a:srgbClr val="EAE4DA"/>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i="0" kern="1200" dirty="0" err="1">
                          <a:solidFill>
                            <a:srgbClr val="EAE4DA"/>
                          </a:solidFill>
                          <a:latin typeface="TT Norms Regular" panose="02000503030000020003" pitchFamily="50" charset="0"/>
                          <a:ea typeface="+mn-ea"/>
                          <a:cs typeface="+mn-cs"/>
                        </a:rPr>
                        <a:t>Šalis</a:t>
                      </a:r>
                      <a:r>
                        <a:rPr lang="en-US" sz="1400" b="1" i="0" kern="1200" dirty="0">
                          <a:solidFill>
                            <a:srgbClr val="EAE4DA"/>
                          </a:solidFill>
                          <a:latin typeface="TT Norms Regular" panose="02000503030000020003" pitchFamily="50" charset="0"/>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i="0" kern="1200" dirty="0" err="1">
                          <a:solidFill>
                            <a:srgbClr val="EAE4DA"/>
                          </a:solidFill>
                          <a:latin typeface="TT Norms Regular" panose="02000503030000020003" pitchFamily="50" charset="0"/>
                          <a:ea typeface="+mn-ea"/>
                          <a:cs typeface="+mn-cs"/>
                        </a:rPr>
                        <a:t>Pagrindin</a:t>
                      </a:r>
                      <a:r>
                        <a:rPr lang="lt-LT" sz="1400" b="1" i="0" kern="1200" dirty="0">
                          <a:solidFill>
                            <a:srgbClr val="EAE4DA"/>
                          </a:solidFill>
                          <a:latin typeface="TT Norms Regular" panose="02000503030000020003" pitchFamily="50" charset="0"/>
                          <a:ea typeface="+mn-ea"/>
                          <a:cs typeface="+mn-cs"/>
                        </a:rPr>
                        <a:t>ė</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veikla</a:t>
                      </a:r>
                      <a:endParaRPr lang="en-US" sz="1400" b="1" i="0" kern="1200" dirty="0">
                        <a:solidFill>
                          <a:srgbClr val="EAE4DA"/>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i="0" kern="1200" dirty="0">
                          <a:solidFill>
                            <a:srgbClr val="EAE4DA"/>
                          </a:solidFill>
                          <a:latin typeface="TT Norms Regular" panose="02000503030000020003" pitchFamily="50" charset="0"/>
                          <a:ea typeface="+mn-ea"/>
                          <a:cs typeface="+mn-cs"/>
                        </a:rPr>
                        <a:t>Ne </a:t>
                      </a:r>
                      <a:r>
                        <a:rPr lang="en-US" sz="1400" b="1" i="0" kern="1200" dirty="0" err="1">
                          <a:solidFill>
                            <a:srgbClr val="EAE4DA"/>
                          </a:solidFill>
                          <a:latin typeface="TT Norms Regular" panose="02000503030000020003" pitchFamily="50" charset="0"/>
                          <a:ea typeface="+mn-ea"/>
                          <a:cs typeface="+mn-cs"/>
                        </a:rPr>
                        <a:t>pagrindin</a:t>
                      </a:r>
                      <a:r>
                        <a:rPr lang="lt-LT" sz="1400" b="1" i="0" kern="1200" dirty="0">
                          <a:solidFill>
                            <a:srgbClr val="EAE4DA"/>
                          </a:solidFill>
                          <a:latin typeface="TT Norms Regular" panose="02000503030000020003" pitchFamily="50" charset="0"/>
                          <a:ea typeface="+mn-ea"/>
                          <a:cs typeface="+mn-cs"/>
                        </a:rPr>
                        <a:t>ė</a:t>
                      </a:r>
                      <a:r>
                        <a:rPr lang="en-US" sz="1400" b="1" i="0" kern="1200" dirty="0">
                          <a:solidFill>
                            <a:srgbClr val="EAE4DA"/>
                          </a:solidFill>
                          <a:latin typeface="TT Norms Regular" panose="02000503030000020003" pitchFamily="50" charset="0"/>
                          <a:ea typeface="+mn-ea"/>
                          <a:cs typeface="+mn-cs"/>
                        </a:rPr>
                        <a:t>s </a:t>
                      </a:r>
                      <a:r>
                        <a:rPr lang="en-US" sz="1400" b="1" i="0" kern="1200" dirty="0" err="1">
                          <a:solidFill>
                            <a:srgbClr val="EAE4DA"/>
                          </a:solidFill>
                          <a:latin typeface="TT Norms Regular" panose="02000503030000020003" pitchFamily="50" charset="0"/>
                          <a:ea typeface="+mn-ea"/>
                          <a:cs typeface="+mn-cs"/>
                        </a:rPr>
                        <a:t>veiklos</a:t>
                      </a:r>
                      <a:endParaRPr lang="en-US" sz="1400" b="1" i="0" kern="1200" dirty="0">
                        <a:solidFill>
                          <a:srgbClr val="EAE4DA"/>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i="0" kern="1200" dirty="0" err="1">
                          <a:solidFill>
                            <a:srgbClr val="EAE4DA"/>
                          </a:solidFill>
                          <a:latin typeface="TT Norms Regular" panose="02000503030000020003" pitchFamily="50" charset="0"/>
                          <a:ea typeface="+mn-ea"/>
                          <a:cs typeface="+mn-cs"/>
                        </a:rPr>
                        <a:t>Darbuotoj</a:t>
                      </a:r>
                      <a:r>
                        <a:rPr lang="lt-LT" sz="1400" b="1" i="0" kern="1200" dirty="0">
                          <a:solidFill>
                            <a:srgbClr val="EAE4DA"/>
                          </a:solidFill>
                          <a:latin typeface="TT Norms Regular" panose="02000503030000020003" pitchFamily="50" charset="0"/>
                          <a:ea typeface="+mn-ea"/>
                          <a:cs typeface="+mn-cs"/>
                        </a:rPr>
                        <a:t>ų</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skaičius</a:t>
                      </a:r>
                      <a:r>
                        <a:rPr lang="en-US" sz="1400" b="1" i="0" kern="1200" dirty="0">
                          <a:solidFill>
                            <a:srgbClr val="EAE4DA"/>
                          </a:solidFill>
                          <a:latin typeface="TT Norms Regular" panose="02000503030000020003" pitchFamily="50" charset="0"/>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19408541"/>
                  </a:ext>
                </a:extLst>
              </a:tr>
              <a:tr h="447601">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lt-LT" sz="1400" b="0" i="0" kern="1200" dirty="0" err="1">
                          <a:solidFill>
                            <a:schemeClr val="tx1"/>
                          </a:solidFill>
                          <a:latin typeface="TT Norms Regular" panose="02000503030000020003" pitchFamily="50" charset="0"/>
                          <a:ea typeface="+mn-ea"/>
                          <a:cs typeface="+mn-cs"/>
                        </a:rPr>
                        <a:t>Greencarrier</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kern="1200" dirty="0" err="1">
                          <a:solidFill>
                            <a:schemeClr val="tx1"/>
                          </a:solidFill>
                          <a:latin typeface="TT Norms Regular" panose="02000503030000020003" pitchFamily="50" charset="0"/>
                          <a:ea typeface="+mn-ea"/>
                          <a:cs typeface="+mn-cs"/>
                        </a:rPr>
                        <a:t>Švedija</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t-LT" sz="1400" b="0" i="0" kern="1200" dirty="0" err="1">
                          <a:solidFill>
                            <a:schemeClr val="tx1"/>
                          </a:solidFill>
                          <a:latin typeface="TT Norms Regular" panose="02000503030000020003" pitchFamily="50" charset="0"/>
                          <a:ea typeface="+mn-ea"/>
                          <a:cs typeface="+mn-cs"/>
                        </a:rPr>
                        <a:t>Logisti</a:t>
                      </a:r>
                      <a:r>
                        <a:rPr lang="en-US" sz="1400" b="0" i="0" kern="1200" dirty="0">
                          <a:solidFill>
                            <a:schemeClr val="tx1"/>
                          </a:solidFill>
                          <a:latin typeface="TT Norms Regular" panose="02000503030000020003" pitchFamily="50" charset="0"/>
                          <a:ea typeface="+mn-ea"/>
                          <a:cs typeface="+mn-cs"/>
                        </a:rPr>
                        <a:t>ka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i="0" kern="1200" dirty="0" err="1">
                          <a:solidFill>
                            <a:schemeClr val="tx1"/>
                          </a:solidFill>
                          <a:latin typeface="TT Norms Regular" panose="02000503030000020003" pitchFamily="50" charset="0"/>
                          <a:ea typeface="+mn-ea"/>
                          <a:cs typeface="+mn-cs"/>
                        </a:rPr>
                        <a:t>Finansai</a:t>
                      </a:r>
                      <a:r>
                        <a:rPr lang="en-US" sz="1400" b="0" i="0" kern="1200" dirty="0">
                          <a:solidFill>
                            <a:schemeClr val="tx1"/>
                          </a:solidFill>
                          <a:latin typeface="TT Norms Regular" panose="02000503030000020003" pitchFamily="50" charset="0"/>
                          <a:ea typeface="+mn-ea"/>
                          <a:cs typeface="+mn-cs"/>
                        </a:rPr>
                        <a:t> </a:t>
                      </a:r>
                      <a:r>
                        <a:rPr lang="lt-LT" sz="1400" b="0" i="0" kern="1200" dirty="0">
                          <a:solidFill>
                            <a:schemeClr val="tx1"/>
                          </a:solidFill>
                          <a:latin typeface="TT Norms Regular" panose="02000503030000020003" pitchFamily="50" charset="0"/>
                          <a:ea typeface="+mn-ea"/>
                          <a:cs typeface="+mn-cs"/>
                        </a:rPr>
                        <a:t>, </a:t>
                      </a:r>
                      <a:r>
                        <a:rPr lang="en-US" sz="1400" b="0" i="0" kern="1200" dirty="0" err="1">
                          <a:solidFill>
                            <a:schemeClr val="tx1"/>
                          </a:solidFill>
                          <a:latin typeface="TT Norms Regular" panose="02000503030000020003" pitchFamily="50" charset="0"/>
                          <a:ea typeface="+mn-ea"/>
                          <a:cs typeface="+mn-cs"/>
                        </a:rPr>
                        <a:t>operacijos</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i="0" kern="1200">
                          <a:solidFill>
                            <a:schemeClr val="tx1"/>
                          </a:solidFill>
                          <a:latin typeface="TT Norms Regular" panose="02000503030000020003" pitchFamily="50" charset="0"/>
                          <a:ea typeface="+mn-ea"/>
                          <a:cs typeface="+mn-cs"/>
                        </a:rPr>
                        <a:t>61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23750909"/>
                  </a:ext>
                </a:extLst>
              </a:tr>
              <a:tr h="426603">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lt-LT" sz="1400" b="0" i="0" kern="1200" dirty="0">
                          <a:solidFill>
                            <a:schemeClr val="tx1"/>
                          </a:solidFill>
                          <a:latin typeface="TT Norms Regular" panose="02000503030000020003" pitchFamily="50" charset="0"/>
                          <a:ea typeface="+mn-ea"/>
                          <a:cs typeface="+mn-cs"/>
                        </a:rPr>
                        <a:t>Omega Technologies</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kern="1200" dirty="0" err="1">
                          <a:solidFill>
                            <a:schemeClr val="tx1"/>
                          </a:solidFill>
                          <a:latin typeface="TT Norms Regular" panose="02000503030000020003" pitchFamily="50" charset="0"/>
                          <a:ea typeface="+mn-ea"/>
                          <a:cs typeface="+mn-cs"/>
                        </a:rPr>
                        <a:t>Norvegija</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t-LT" sz="1400" b="0" i="0" kern="1200" dirty="0">
                          <a:solidFill>
                            <a:schemeClr val="tx1"/>
                          </a:solidFill>
                          <a:latin typeface="TT Norms Regular" panose="02000503030000020003" pitchFamily="50" charset="0"/>
                          <a:ea typeface="+mn-ea"/>
                          <a:cs typeface="+mn-cs"/>
                        </a:rPr>
                        <a:t>I</a:t>
                      </a:r>
                      <a:r>
                        <a:rPr lang="en-US" sz="1400" b="0" i="0" kern="1200" dirty="0">
                          <a:solidFill>
                            <a:schemeClr val="tx1"/>
                          </a:solidFill>
                          <a:latin typeface="TT Norms Regular" panose="02000503030000020003" pitchFamily="50" charset="0"/>
                          <a:ea typeface="+mn-ea"/>
                          <a:cs typeface="+mn-cs"/>
                        </a:rPr>
                        <a:t>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i="0" kern="1200" dirty="0" err="1">
                          <a:solidFill>
                            <a:schemeClr val="tx1"/>
                          </a:solidFill>
                          <a:latin typeface="TT Norms Regular" panose="02000503030000020003" pitchFamily="50" charset="0"/>
                          <a:ea typeface="+mn-ea"/>
                          <a:cs typeface="+mn-cs"/>
                        </a:rPr>
                        <a:t>Programin</a:t>
                      </a:r>
                      <a:r>
                        <a:rPr lang="lt-LT" sz="1400" b="0" i="0" kern="1200" dirty="0">
                          <a:solidFill>
                            <a:schemeClr val="tx1"/>
                          </a:solidFill>
                          <a:latin typeface="TT Norms Regular" panose="02000503030000020003" pitchFamily="50" charset="0"/>
                          <a:ea typeface="+mn-ea"/>
                          <a:cs typeface="+mn-cs"/>
                        </a:rPr>
                        <a:t>ė</a:t>
                      </a:r>
                      <a:r>
                        <a:rPr lang="en-US" sz="1400" b="0" i="0" kern="1200" dirty="0">
                          <a:solidFill>
                            <a:schemeClr val="tx1"/>
                          </a:solidFill>
                          <a:latin typeface="TT Norms Regular" panose="02000503030000020003" pitchFamily="50" charset="0"/>
                          <a:ea typeface="+mn-ea"/>
                          <a:cs typeface="+mn-cs"/>
                        </a:rPr>
                        <a:t>s </a:t>
                      </a:r>
                      <a:r>
                        <a:rPr lang="en-US" sz="1400" b="0" i="0" kern="1200" dirty="0" err="1">
                          <a:solidFill>
                            <a:schemeClr val="tx1"/>
                          </a:solidFill>
                          <a:latin typeface="TT Norms Regular" panose="02000503030000020003" pitchFamily="50" charset="0"/>
                          <a:ea typeface="+mn-ea"/>
                          <a:cs typeface="+mn-cs"/>
                        </a:rPr>
                        <a:t>įrangos</a:t>
                      </a:r>
                      <a:r>
                        <a:rPr lang="en-US" sz="1400" b="0" i="0" kern="1200" dirty="0">
                          <a:solidFill>
                            <a:schemeClr val="tx1"/>
                          </a:solidFill>
                          <a:latin typeface="TT Norms Regular" panose="02000503030000020003" pitchFamily="50" charset="0"/>
                          <a:ea typeface="+mn-ea"/>
                          <a:cs typeface="+mn-cs"/>
                        </a:rPr>
                        <a:t> </a:t>
                      </a:r>
                      <a:r>
                        <a:rPr lang="en-US" sz="1400" b="0" i="0" kern="1200" dirty="0" err="1">
                          <a:solidFill>
                            <a:schemeClr val="tx1"/>
                          </a:solidFill>
                          <a:latin typeface="TT Norms Regular" panose="02000503030000020003" pitchFamily="50" charset="0"/>
                          <a:ea typeface="+mn-ea"/>
                          <a:cs typeface="+mn-cs"/>
                        </a:rPr>
                        <a:t>kūrimas</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i="0" kern="1200">
                          <a:solidFill>
                            <a:schemeClr val="tx1"/>
                          </a:solidFill>
                          <a:latin typeface="TT Norms Regular" panose="02000503030000020003" pitchFamily="50" charset="0"/>
                          <a:ea typeface="+mn-ea"/>
                          <a:cs typeface="+mn-cs"/>
                        </a:rPr>
                        <a:t>27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71974482"/>
                  </a:ext>
                </a:extLst>
              </a:tr>
              <a:tr h="426603">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lt-LT" sz="1400" b="0" i="0" kern="1200" dirty="0" err="1">
                          <a:solidFill>
                            <a:schemeClr val="tx1"/>
                          </a:solidFill>
                          <a:latin typeface="TT Norms Regular" panose="02000503030000020003" pitchFamily="50" charset="0"/>
                          <a:ea typeface="+mn-ea"/>
                          <a:cs typeface="+mn-cs"/>
                        </a:rPr>
                        <a:t>Exadel</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t-LT" sz="1400" b="0" i="0" kern="1200">
                          <a:solidFill>
                            <a:schemeClr val="tx1"/>
                          </a:solidFill>
                          <a:latin typeface="TT Norms Regular" panose="02000503030000020003" pitchFamily="50" charset="0"/>
                          <a:ea typeface="+mn-ea"/>
                          <a:cs typeface="+mn-cs"/>
                        </a:rPr>
                        <a:t>USA</a:t>
                      </a:r>
                      <a:endParaRPr lang="en-US" sz="1400" b="0" i="0" kern="120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t-LT" sz="1400" b="0" i="0" kern="1200">
                          <a:solidFill>
                            <a:schemeClr val="tx1"/>
                          </a:solidFill>
                          <a:latin typeface="TT Norms Regular" panose="02000503030000020003" pitchFamily="50" charset="0"/>
                          <a:ea typeface="+mn-ea"/>
                          <a:cs typeface="+mn-cs"/>
                        </a:rPr>
                        <a:t>IT</a:t>
                      </a:r>
                      <a:endParaRPr lang="en-US" sz="1400" b="0" i="0" kern="120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i="0" kern="1200" dirty="0" err="1">
                          <a:solidFill>
                            <a:schemeClr val="tx1"/>
                          </a:solidFill>
                          <a:latin typeface="TT Norms Regular" panose="02000503030000020003" pitchFamily="50" charset="0"/>
                          <a:ea typeface="+mn-ea"/>
                          <a:cs typeface="+mn-cs"/>
                        </a:rPr>
                        <a:t>Programin</a:t>
                      </a:r>
                      <a:r>
                        <a:rPr lang="lt-LT" sz="1400" b="0" i="0" kern="1200" dirty="0">
                          <a:solidFill>
                            <a:schemeClr val="tx1"/>
                          </a:solidFill>
                          <a:latin typeface="TT Norms Regular" panose="02000503030000020003" pitchFamily="50" charset="0"/>
                          <a:ea typeface="+mn-ea"/>
                          <a:cs typeface="+mn-cs"/>
                        </a:rPr>
                        <a:t>ė</a:t>
                      </a:r>
                      <a:r>
                        <a:rPr lang="en-US" sz="1400" b="0" i="0" kern="1200" dirty="0">
                          <a:solidFill>
                            <a:schemeClr val="tx1"/>
                          </a:solidFill>
                          <a:latin typeface="TT Norms Regular" panose="02000503030000020003" pitchFamily="50" charset="0"/>
                          <a:ea typeface="+mn-ea"/>
                          <a:cs typeface="+mn-cs"/>
                        </a:rPr>
                        <a:t>s </a:t>
                      </a:r>
                      <a:r>
                        <a:rPr lang="en-US" sz="1400" b="0" i="0" kern="1200" dirty="0" err="1">
                          <a:solidFill>
                            <a:schemeClr val="tx1"/>
                          </a:solidFill>
                          <a:latin typeface="TT Norms Regular" panose="02000503030000020003" pitchFamily="50" charset="0"/>
                          <a:ea typeface="+mn-ea"/>
                          <a:cs typeface="+mn-cs"/>
                        </a:rPr>
                        <a:t>įrangos</a:t>
                      </a:r>
                      <a:r>
                        <a:rPr lang="en-US" sz="1400" b="0" i="0" kern="1200" dirty="0">
                          <a:solidFill>
                            <a:schemeClr val="tx1"/>
                          </a:solidFill>
                          <a:latin typeface="TT Norms Regular" panose="02000503030000020003" pitchFamily="50" charset="0"/>
                          <a:ea typeface="+mn-ea"/>
                          <a:cs typeface="+mn-cs"/>
                        </a:rPr>
                        <a:t> </a:t>
                      </a:r>
                      <a:r>
                        <a:rPr lang="en-US" sz="1400" b="0" i="0" kern="1200" dirty="0" err="1">
                          <a:solidFill>
                            <a:schemeClr val="tx1"/>
                          </a:solidFill>
                          <a:latin typeface="TT Norms Regular" panose="02000503030000020003" pitchFamily="50" charset="0"/>
                          <a:ea typeface="+mn-ea"/>
                          <a:cs typeface="+mn-cs"/>
                        </a:rPr>
                        <a:t>kūrimas</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i="0" kern="1200" dirty="0">
                          <a:solidFill>
                            <a:schemeClr val="tx1"/>
                          </a:solidFill>
                          <a:latin typeface="TT Norms Regular" panose="02000503030000020003" pitchFamily="50" charset="0"/>
                          <a:ea typeface="+mn-ea"/>
                          <a:cs typeface="+mn-cs"/>
                        </a:rPr>
                        <a:t>10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42976720"/>
                  </a:ext>
                </a:extLst>
              </a:tr>
              <a:tr h="426603">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lt-LT" sz="1400" b="0" i="0" kern="1200">
                          <a:solidFill>
                            <a:schemeClr val="tx1"/>
                          </a:solidFill>
                          <a:latin typeface="TT Norms Regular" panose="02000503030000020003" pitchFamily="50" charset="0"/>
                          <a:ea typeface="+mn-ea"/>
                          <a:cs typeface="+mn-cs"/>
                        </a:rPr>
                        <a:t>Telia</a:t>
                      </a:r>
                      <a:endParaRPr lang="en-US" sz="1400" b="0" i="0" kern="120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kern="1200" err="1">
                          <a:solidFill>
                            <a:schemeClr val="tx1"/>
                          </a:solidFill>
                          <a:latin typeface="TT Norms Regular" panose="02000503030000020003" pitchFamily="50" charset="0"/>
                          <a:ea typeface="+mn-ea"/>
                          <a:cs typeface="+mn-cs"/>
                        </a:rPr>
                        <a:t>Lietuva</a:t>
                      </a:r>
                      <a:endParaRPr lang="en-US" sz="1400" b="0" i="0" kern="120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t-LT" sz="1400" b="0" i="0" kern="1200">
                          <a:solidFill>
                            <a:schemeClr val="tx1"/>
                          </a:solidFill>
                          <a:latin typeface="TT Norms Regular" panose="02000503030000020003" pitchFamily="50" charset="0"/>
                          <a:ea typeface="+mn-ea"/>
                          <a:cs typeface="+mn-cs"/>
                        </a:rPr>
                        <a:t>IT</a:t>
                      </a:r>
                      <a:endParaRPr lang="en-US" sz="1400" b="0" i="0" kern="120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i="0" kern="1200" dirty="0" err="1">
                          <a:solidFill>
                            <a:schemeClr val="tx1"/>
                          </a:solidFill>
                          <a:latin typeface="TT Norms Regular" panose="02000503030000020003" pitchFamily="50" charset="0"/>
                          <a:ea typeface="+mn-ea"/>
                          <a:cs typeface="+mn-cs"/>
                        </a:rPr>
                        <a:t>Pagalba</a:t>
                      </a:r>
                      <a:r>
                        <a:rPr lang="en-US" sz="1400" b="0" i="0" kern="1200" dirty="0">
                          <a:solidFill>
                            <a:schemeClr val="tx1"/>
                          </a:solidFill>
                          <a:latin typeface="TT Norms Regular" panose="02000503030000020003" pitchFamily="50" charset="0"/>
                          <a:ea typeface="+mn-ea"/>
                          <a:cs typeface="+mn-cs"/>
                        </a:rPr>
                        <a:t> </a:t>
                      </a:r>
                      <a:r>
                        <a:rPr lang="en-US" sz="1400" b="0" i="0" kern="1200" dirty="0" err="1">
                          <a:solidFill>
                            <a:schemeClr val="tx1"/>
                          </a:solidFill>
                          <a:latin typeface="TT Norms Regular" panose="02000503030000020003" pitchFamily="50" charset="0"/>
                          <a:ea typeface="+mn-ea"/>
                          <a:cs typeface="+mn-cs"/>
                        </a:rPr>
                        <a:t>klientams</a:t>
                      </a:r>
                      <a:endParaRPr lang="en-US" sz="1400" b="0" i="0" kern="1200" dirty="0">
                        <a:solidFill>
                          <a:schemeClr val="tx1"/>
                        </a:solidFill>
                        <a:latin typeface="TT Norms Regular" panose="02000503030000020003" pitchFamily="50" charset="0"/>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i="0" kern="1200" dirty="0">
                          <a:solidFill>
                            <a:schemeClr val="tx1"/>
                          </a:solidFill>
                          <a:latin typeface="TT Norms Regular" panose="02000503030000020003" pitchFamily="50" charset="0"/>
                          <a:ea typeface="+mn-ea"/>
                          <a:cs typeface="+mn-cs"/>
                        </a:rPr>
                        <a:t>80 (47FTE)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71400829"/>
                  </a:ext>
                </a:extLst>
              </a:tr>
            </a:tbl>
          </a:graphicData>
        </a:graphic>
      </p:graphicFrame>
      <p:sp>
        <p:nvSpPr>
          <p:cNvPr id="13" name="TextBox 12">
            <a:extLst>
              <a:ext uri="{FF2B5EF4-FFF2-40B4-BE49-F238E27FC236}">
                <a16:creationId xmlns:a16="http://schemas.microsoft.com/office/drawing/2014/main" xmlns="" id="{5039592F-59D0-4C37-95C5-137E41D5CCC6}"/>
              </a:ext>
            </a:extLst>
          </p:cNvPr>
          <p:cNvSpPr txBox="1"/>
          <p:nvPr/>
        </p:nvSpPr>
        <p:spPr>
          <a:xfrm>
            <a:off x="937058" y="325121"/>
            <a:ext cx="2928886" cy="230832"/>
          </a:xfrm>
          <a:prstGeom prst="rect">
            <a:avLst/>
          </a:prstGeom>
          <a:noFill/>
        </p:spPr>
        <p:txBody>
          <a:bodyPr wrap="square" rtlCol="0">
            <a:spAutoFit/>
          </a:bodyPr>
          <a:lstStyle/>
          <a:p>
            <a:pPr marL="0" marR="0" lvl="0" indent="0" algn="l" defTabSz="914434" rtl="0" eaLnBrk="1" fontAlgn="auto" latinLnBrk="0" hangingPunct="1">
              <a:lnSpc>
                <a:spcPct val="100000"/>
              </a:lnSpc>
              <a:spcBef>
                <a:spcPts val="0"/>
              </a:spcBef>
              <a:spcAft>
                <a:spcPts val="0"/>
              </a:spcAft>
              <a:buClrTx/>
              <a:buSzTx/>
              <a:buFontTx/>
              <a:buNone/>
              <a:tabLst/>
              <a:defRPr/>
            </a:pPr>
            <a:r>
              <a:rPr lang="lt-LT" sz="900" dirty="0">
                <a:solidFill>
                  <a:prstClr val="black"/>
                </a:solidFill>
                <a:latin typeface="TT Norms Regular" panose="02000503030000020003" pitchFamily="50" charset="0"/>
                <a:ea typeface="TT Norms Medium" charset="0"/>
                <a:cs typeface="TT Norms Medium" charset="0"/>
              </a:rPr>
              <a:t>16</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a:t>
            </a:r>
            <a:r>
              <a:rPr lang="lt-LT" sz="900" dirty="0">
                <a:solidFill>
                  <a:prstClr val="black"/>
                </a:solidFill>
                <a:latin typeface="TT Norms Regular" panose="02000503030000020003" pitchFamily="50" charset="0"/>
                <a:ea typeface="TT Norms Medium" charset="0"/>
                <a:cs typeface="TT Norms Medium" charset="0"/>
              </a:rPr>
              <a:t>PASLAUGŲ CENTRAI KLAIPĖDOJE</a:t>
            </a:r>
            <a:endPar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endParaRPr>
          </a:p>
        </p:txBody>
      </p:sp>
    </p:spTree>
    <p:extLst>
      <p:ext uri="{BB962C8B-B14F-4D97-AF65-F5344CB8AC3E}">
        <p14:creationId xmlns:p14="http://schemas.microsoft.com/office/powerpoint/2010/main" val="2085650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E366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36834" y="2138894"/>
            <a:ext cx="10518332" cy="2580212"/>
          </a:xfrm>
          <a:prstGeom prst="rect">
            <a:avLst/>
          </a:prstGeom>
        </p:spPr>
        <p:txBody>
          <a:bodyPr vert="horz" lIns="91440" tIns="45720" rIns="91440" bIns="45720" rtlCol="0" anchor="ctr">
            <a:noAutofit/>
          </a:bodyPr>
          <a:lstStyle>
            <a:lvl1pPr>
              <a:lnSpc>
                <a:spcPct val="100000"/>
              </a:lnSpc>
              <a:spcBef>
                <a:spcPts val="0"/>
              </a:spcBef>
              <a:buNone/>
              <a:defRPr sz="7200" b="1">
                <a:solidFill>
                  <a:srgbClr val="EAE4DA"/>
                </a:solidFill>
                <a:latin typeface="TT Norms" charset="0"/>
                <a:ea typeface="TT Norms" charset="0"/>
                <a:cs typeface="TT Norms"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7200" b="1" i="0" u="none" strike="noStrike" kern="1200" cap="none" spc="0" normalizeH="0" baseline="0" noProof="0" dirty="0">
                <a:ln>
                  <a:noFill/>
                </a:ln>
                <a:solidFill>
                  <a:prstClr val="white"/>
                </a:solidFill>
                <a:effectLst/>
                <a:uLnTx/>
                <a:uFillTx/>
                <a:latin typeface="TT Norms  "/>
              </a:rPr>
              <a:t>GALIMYBĖS</a:t>
            </a:r>
            <a:endParaRPr kumimoji="0" lang="en-US" sz="7200" b="1" i="0" u="none" strike="noStrike" kern="1200" cap="none" spc="0" normalizeH="0" baseline="0" noProof="0" dirty="0">
              <a:ln>
                <a:noFill/>
              </a:ln>
              <a:solidFill>
                <a:prstClr val="white"/>
              </a:solidFill>
              <a:effectLst/>
              <a:uLnTx/>
              <a:uFillTx/>
              <a:latin typeface="TT Norms  "/>
            </a:endParaRPr>
          </a:p>
        </p:txBody>
      </p:sp>
      <p:sp>
        <p:nvSpPr>
          <p:cNvPr id="5" name="TextBox 4">
            <a:extLst>
              <a:ext uri="{FF2B5EF4-FFF2-40B4-BE49-F238E27FC236}">
                <a16:creationId xmlns:a16="http://schemas.microsoft.com/office/drawing/2014/main" xmlns="" id="{DC18FA2E-2635-4F72-B257-40DBF00FBA17}"/>
              </a:ext>
            </a:extLst>
          </p:cNvPr>
          <p:cNvSpPr txBox="1"/>
          <p:nvPr/>
        </p:nvSpPr>
        <p:spPr>
          <a:xfrm>
            <a:off x="9049690" y="6387504"/>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EAE4DA"/>
                </a:solidFill>
                <a:effectLst/>
                <a:uLnTx/>
                <a:uFillTx/>
                <a:latin typeface="TT Norms Regular" panose="02000503030000020003" pitchFamily="50" charset="0"/>
                <a:ea typeface="TT Norms Medium" charset="0"/>
                <a:cs typeface="TT Norms Medium" charset="0"/>
              </a:rPr>
              <a:t>KLAIPĖDA ID</a:t>
            </a:r>
          </a:p>
        </p:txBody>
      </p:sp>
      <p:sp>
        <p:nvSpPr>
          <p:cNvPr id="15" name="TextBox 14">
            <a:extLst>
              <a:ext uri="{FF2B5EF4-FFF2-40B4-BE49-F238E27FC236}">
                <a16:creationId xmlns:a16="http://schemas.microsoft.com/office/drawing/2014/main" xmlns="" id="{A6573967-BA1B-4AF6-BFFE-2B21AE42F54E}"/>
              </a:ext>
            </a:extLst>
          </p:cNvPr>
          <p:cNvSpPr txBox="1"/>
          <p:nvPr/>
        </p:nvSpPr>
        <p:spPr>
          <a:xfrm>
            <a:off x="937057" y="325120"/>
            <a:ext cx="2763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17</a:t>
            </a:r>
            <a:r>
              <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 /  </a:t>
            </a:r>
            <a:r>
              <a:rPr lang="lt-LT" sz="900" dirty="0">
                <a:solidFill>
                  <a:srgbClr val="EAE4DA"/>
                </a:solidFill>
                <a:latin typeface="TT Norms Regular" panose="02000503030000020003" pitchFamily="50" charset="0"/>
                <a:ea typeface="TT Norms Medium" charset="0"/>
                <a:cs typeface="TT Norms Medium" charset="0"/>
              </a:rPr>
              <a:t>GALIMYBĖS</a:t>
            </a:r>
            <a:endPar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endParaRPr>
          </a:p>
        </p:txBody>
      </p:sp>
      <p:sp>
        <p:nvSpPr>
          <p:cNvPr id="2" name="Rectangle 1">
            <a:extLst>
              <a:ext uri="{FF2B5EF4-FFF2-40B4-BE49-F238E27FC236}">
                <a16:creationId xmlns:a16="http://schemas.microsoft.com/office/drawing/2014/main" xmlns="" id="{680DD38F-6B33-44AA-AB3C-97F17C85E3DE}"/>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5E685AF0-7A54-43EE-A927-3555232A6ED5}"/>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8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A196E53-A5DC-4008-9144-3900709B6414}"/>
              </a:ext>
            </a:extLst>
          </p:cNvPr>
          <p:cNvSpPr/>
          <p:nvPr/>
        </p:nvSpPr>
        <p:spPr>
          <a:xfrm>
            <a:off x="1010653" y="1561259"/>
            <a:ext cx="10046354" cy="668594"/>
          </a:xfrm>
          <a:prstGeom prst="rect">
            <a:avLst/>
          </a:prstGeom>
          <a:solidFill>
            <a:srgbClr val="5E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xmlns="" id="{093F5EE0-8483-44AB-B20F-2C12C710CA36}"/>
              </a:ext>
            </a:extLst>
          </p:cNvPr>
          <p:cNvGraphicFramePr>
            <a:graphicFrameLocks noGrp="1"/>
          </p:cNvGraphicFramePr>
          <p:nvPr>
            <p:extLst>
              <p:ext uri="{D42A27DB-BD31-4B8C-83A1-F6EECF244321}">
                <p14:modId xmlns:p14="http://schemas.microsoft.com/office/powerpoint/2010/main" val="1557394322"/>
              </p:ext>
            </p:extLst>
          </p:nvPr>
        </p:nvGraphicFramePr>
        <p:xfrm>
          <a:off x="1010653" y="1561259"/>
          <a:ext cx="10046354" cy="3761911"/>
        </p:xfrm>
        <a:graphic>
          <a:graphicData uri="http://schemas.openxmlformats.org/drawingml/2006/table">
            <a:tbl>
              <a:tblPr>
                <a:tableStyleId>{5C22544A-7EE6-4342-B048-85BDC9FD1C3A}</a:tableStyleId>
              </a:tblPr>
              <a:tblGrid>
                <a:gridCol w="769231">
                  <a:extLst>
                    <a:ext uri="{9D8B030D-6E8A-4147-A177-3AD203B41FA5}">
                      <a16:colId xmlns:a16="http://schemas.microsoft.com/office/drawing/2014/main" xmlns="" val="3011508544"/>
                    </a:ext>
                  </a:extLst>
                </a:gridCol>
                <a:gridCol w="1569812">
                  <a:extLst>
                    <a:ext uri="{9D8B030D-6E8A-4147-A177-3AD203B41FA5}">
                      <a16:colId xmlns:a16="http://schemas.microsoft.com/office/drawing/2014/main" xmlns="" val="441653454"/>
                    </a:ext>
                  </a:extLst>
                </a:gridCol>
                <a:gridCol w="1642542">
                  <a:extLst>
                    <a:ext uri="{9D8B030D-6E8A-4147-A177-3AD203B41FA5}">
                      <a16:colId xmlns:a16="http://schemas.microsoft.com/office/drawing/2014/main" xmlns="" val="1150276925"/>
                    </a:ext>
                  </a:extLst>
                </a:gridCol>
                <a:gridCol w="2147940">
                  <a:extLst>
                    <a:ext uri="{9D8B030D-6E8A-4147-A177-3AD203B41FA5}">
                      <a16:colId xmlns:a16="http://schemas.microsoft.com/office/drawing/2014/main" xmlns="" val="3761973131"/>
                    </a:ext>
                  </a:extLst>
                </a:gridCol>
                <a:gridCol w="3032384">
                  <a:extLst>
                    <a:ext uri="{9D8B030D-6E8A-4147-A177-3AD203B41FA5}">
                      <a16:colId xmlns:a16="http://schemas.microsoft.com/office/drawing/2014/main" xmlns="" val="3395518804"/>
                    </a:ext>
                  </a:extLst>
                </a:gridCol>
                <a:gridCol w="884445">
                  <a:extLst>
                    <a:ext uri="{9D8B030D-6E8A-4147-A177-3AD203B41FA5}">
                      <a16:colId xmlns:a16="http://schemas.microsoft.com/office/drawing/2014/main" xmlns="" val="2850793712"/>
                    </a:ext>
                  </a:extLst>
                </a:gridCol>
              </a:tblGrid>
              <a:tr h="660573">
                <a:tc>
                  <a:txBody>
                    <a:bodyPr/>
                    <a:lstStyle/>
                    <a:p>
                      <a:pPr marL="0" algn="ctr" defTabSz="914400" rtl="0" eaLnBrk="1" fontAlgn="ctr" latinLnBrk="0" hangingPunct="1"/>
                      <a:r>
                        <a:rPr lang="en-US" sz="1600" b="1" i="0" kern="1200" dirty="0">
                          <a:solidFill>
                            <a:srgbClr val="EAE4DA"/>
                          </a:solidFill>
                          <a:latin typeface="TT Norms Regular" panose="02000503030000020003" pitchFamily="50" charset="0"/>
                          <a:ea typeface="+mn-ea"/>
                          <a:cs typeface="+mn-cs"/>
                        </a:rPr>
                        <a:t>Nr.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l" defTabSz="914400">
                        <a:buNone/>
                      </a:pPr>
                      <a:r>
                        <a:rPr lang="en-US" sz="1600" b="1" i="0" kern="1200" dirty="0" err="1">
                          <a:solidFill>
                            <a:srgbClr val="EAE4DA"/>
                          </a:solidFill>
                          <a:latin typeface="TT Norms Regular" panose="02000503030000020003" pitchFamily="50" charset="0"/>
                          <a:ea typeface="+mn-ea"/>
                          <a:cs typeface="+mn-cs"/>
                        </a:rPr>
                        <a:t>Įmonė</a:t>
                      </a:r>
                      <a:endParaRPr lang="en-US" sz="1600" b="1" i="0" kern="1200" dirty="0">
                        <a:solidFill>
                          <a:srgbClr val="EAE4DA"/>
                        </a:solidFill>
                        <a:latin typeface="TT Norms Regular" panose="02000503030000020003"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600" b="1" i="0" kern="1200" dirty="0" err="1">
                          <a:solidFill>
                            <a:srgbClr val="EAE4DA"/>
                          </a:solidFill>
                          <a:latin typeface="TT Norms Regular" panose="02000503030000020003" pitchFamily="50" charset="0"/>
                          <a:ea typeface="+mn-ea"/>
                          <a:cs typeface="+mn-cs"/>
                        </a:rPr>
                        <a:t>Darbuotojai</a:t>
                      </a:r>
                      <a:endParaRPr lang="en-US" sz="1600" b="1" i="0" kern="1200" dirty="0">
                        <a:solidFill>
                          <a:srgbClr val="EAE4DA"/>
                        </a:solidFill>
                        <a:latin typeface="TT Norms Regular" panose="02000503030000020003"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ctr">
                        <a:buNone/>
                      </a:pPr>
                      <a:r>
                        <a:rPr lang="en-US" sz="1600" b="1" i="0" kern="1200" dirty="0" err="1">
                          <a:solidFill>
                            <a:srgbClr val="EAE4DA"/>
                          </a:solidFill>
                          <a:latin typeface="TT Norms Regular" panose="02000503030000020003" pitchFamily="50" charset="0"/>
                          <a:ea typeface="+mn-ea"/>
                          <a:cs typeface="+mn-cs"/>
                        </a:rPr>
                        <a:t>Atlyginimų</a:t>
                      </a:r>
                      <a:r>
                        <a:rPr lang="en-US" sz="1600" b="1" i="0" kern="1200" dirty="0">
                          <a:solidFill>
                            <a:srgbClr val="EAE4DA"/>
                          </a:solidFill>
                          <a:latin typeface="TT Norms Regular" panose="02000503030000020003" pitchFamily="50" charset="0"/>
                          <a:ea typeface="+mn-ea"/>
                          <a:cs typeface="+mn-cs"/>
                        </a:rPr>
                        <a:t> </a:t>
                      </a:r>
                      <a:r>
                        <a:rPr lang="en-US" sz="1600" b="1" i="0" kern="1200" dirty="0" err="1">
                          <a:solidFill>
                            <a:srgbClr val="EAE4DA"/>
                          </a:solidFill>
                          <a:latin typeface="TT Norms Regular" panose="02000503030000020003" pitchFamily="50" charset="0"/>
                          <a:ea typeface="+mn-ea"/>
                          <a:cs typeface="+mn-cs"/>
                        </a:rPr>
                        <a:t>vidurkis</a:t>
                      </a:r>
                      <a:endParaRPr lang="en-US" sz="1600" b="1" i="0" kern="1200" dirty="0">
                        <a:solidFill>
                          <a:srgbClr val="EAE4DA"/>
                        </a:solidFill>
                        <a:latin typeface="TT Norms Regular" panose="02000503030000020003"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ctr">
                        <a:buNone/>
                      </a:pPr>
                      <a:r>
                        <a:rPr lang="en-US" sz="1600" b="1" i="0" kern="1200" dirty="0">
                          <a:solidFill>
                            <a:srgbClr val="EAE4DA"/>
                          </a:solidFill>
                          <a:latin typeface="TT Norms Regular" panose="02000503030000020003" pitchFamily="50" charset="0"/>
                          <a:ea typeface="+mn-ea"/>
                          <a:cs typeface="+mn-cs"/>
                        </a:rPr>
                        <a:t>GPM per </a:t>
                      </a:r>
                      <a:r>
                        <a:rPr lang="en-US" sz="1600" b="1" i="0" kern="1200" dirty="0" err="1">
                          <a:solidFill>
                            <a:srgbClr val="EAE4DA"/>
                          </a:solidFill>
                          <a:latin typeface="TT Norms Regular" panose="02000503030000020003" pitchFamily="50" charset="0"/>
                          <a:ea typeface="+mn-ea"/>
                          <a:cs typeface="+mn-cs"/>
                        </a:rPr>
                        <a:t>metus</a:t>
                      </a:r>
                      <a:r>
                        <a:rPr lang="en-US" sz="1600" b="1" i="0" kern="1200" dirty="0">
                          <a:solidFill>
                            <a:srgbClr val="EAE4DA"/>
                          </a:solidFill>
                          <a:latin typeface="TT Norms Regular" panose="02000503030000020003" pitchFamily="50" charset="0"/>
                          <a:ea typeface="+mn-ea"/>
                          <a:cs typeface="+mn-cs"/>
                        </a:rPr>
                        <a:t> </a:t>
                      </a:r>
                      <a:r>
                        <a:rPr lang="en-US" sz="1600" b="1" i="0" kern="1200" dirty="0" err="1">
                          <a:solidFill>
                            <a:srgbClr val="EAE4DA"/>
                          </a:solidFill>
                          <a:latin typeface="TT Norms Regular" panose="02000503030000020003" pitchFamily="50" charset="0"/>
                          <a:ea typeface="+mn-ea"/>
                          <a:cs typeface="+mn-cs"/>
                        </a:rPr>
                        <a:t>miestui</a:t>
                      </a:r>
                      <a:endParaRPr lang="en-US" sz="1600" b="1" i="0" kern="1200" dirty="0">
                        <a:solidFill>
                          <a:srgbClr val="EAE4DA"/>
                        </a:solidFill>
                        <a:latin typeface="TT Norms Regular" panose="02000503030000020003"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algn="l" defTabSz="914400">
                        <a:buNone/>
                      </a:pPr>
                      <a:r>
                        <a:rPr lang="en-US" sz="1600" b="1" i="0" kern="1200" dirty="0" err="1">
                          <a:solidFill>
                            <a:srgbClr val="EAE4DA"/>
                          </a:solidFill>
                          <a:latin typeface="TT Norms Regular" panose="02000503030000020003" pitchFamily="50" charset="0"/>
                          <a:ea typeface="+mn-ea"/>
                          <a:cs typeface="+mn-cs"/>
                        </a:rPr>
                        <a:t>Miestas</a:t>
                      </a:r>
                      <a:endParaRPr lang="en-US" sz="1600" b="1" i="0" kern="1200" dirty="0">
                        <a:solidFill>
                          <a:srgbClr val="EAE4DA"/>
                        </a:solidFill>
                        <a:latin typeface="TT Norms Regular" panose="02000503030000020003"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139730"/>
                  </a:ext>
                </a:extLst>
              </a:tr>
              <a:tr h="3417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1</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1" i="0" kern="1200" dirty="0">
                          <a:solidFill>
                            <a:schemeClr val="tx1"/>
                          </a:solidFill>
                          <a:latin typeface="TT Norms Regular" panose="02000503030000020003" pitchFamily="50" charset="0"/>
                          <a:ea typeface="+mn-ea"/>
                          <a:cs typeface="+mn-cs"/>
                        </a:rPr>
                        <a:t>Western Union</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1927</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1,551 </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2,893,256 </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Vilnius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64488054"/>
                  </a:ext>
                </a:extLst>
              </a:tr>
              <a:tr h="3417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Festo</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439</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1,167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709,051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Kaunas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357626"/>
                  </a:ext>
                </a:extLst>
              </a:tr>
              <a:tr h="3417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3</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1" i="0" kern="1200" dirty="0">
                          <a:solidFill>
                            <a:schemeClr val="tx1"/>
                          </a:solidFill>
                          <a:latin typeface="TT Norms Regular" panose="02000503030000020003" pitchFamily="50" charset="0"/>
                          <a:ea typeface="+mn-ea"/>
                          <a:cs typeface="+mn-cs"/>
                        </a:rPr>
                        <a:t>Uber</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39</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5,284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218,706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Vilnius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80839390"/>
                  </a:ext>
                </a:extLst>
              </a:tr>
              <a:tr h="367282">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4</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Nasdaq</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268</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2,352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610,190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Vilnius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2908484"/>
                  </a:ext>
                </a:extLst>
              </a:tr>
              <a:tr h="3417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5</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Cognizant</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671</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1,541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1,000,964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Vilnius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12775357"/>
                  </a:ext>
                </a:extLst>
              </a:tr>
              <a:tr h="3417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6</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1" i="0" kern="1200">
                          <a:solidFill>
                            <a:schemeClr val="tx1"/>
                          </a:solidFill>
                          <a:latin typeface="TT Norms Regular" panose="02000503030000020003" pitchFamily="50" charset="0"/>
                          <a:ea typeface="+mn-ea"/>
                          <a:cs typeface="+mn-cs"/>
                        </a:rPr>
                        <a:t>Danske Bank</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3086</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1,887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5,637,170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Vilnius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4869391"/>
                  </a:ext>
                </a:extLst>
              </a:tr>
              <a:tr h="3417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7</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err="1">
                          <a:solidFill>
                            <a:schemeClr val="tx1"/>
                          </a:solidFill>
                          <a:latin typeface="TT Norms Regular" panose="02000503030000020003" pitchFamily="50" charset="0"/>
                          <a:ea typeface="+mn-ea"/>
                          <a:cs typeface="+mn-cs"/>
                        </a:rPr>
                        <a:t>Paroc</a:t>
                      </a:r>
                      <a:endParaRPr lang="en-US" sz="1400" b="0" i="0" kern="1200">
                        <a:solidFill>
                          <a:schemeClr val="tx1"/>
                        </a:solidFill>
                        <a:latin typeface="TT Norms Regular" panose="02000503030000020003" pitchFamily="50" charset="0"/>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296</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1,935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554,455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Vilnius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17673570"/>
                  </a:ext>
                </a:extLst>
              </a:tr>
              <a:tr h="3417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8</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DXC</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345</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2,092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698,673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Vilnius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75119405"/>
                  </a:ext>
                </a:extLst>
              </a:tr>
              <a:tr h="3417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Skandia</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54</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 €                         1,480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 €                             77,366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Vilnius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415775"/>
                  </a:ext>
                </a:extLst>
              </a:tr>
            </a:tbl>
          </a:graphicData>
        </a:graphic>
      </p:graphicFrame>
      <p:sp>
        <p:nvSpPr>
          <p:cNvPr id="4" name="TextBox 3"/>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9" name="Title 1">
            <a:extLst>
              <a:ext uri="{FF2B5EF4-FFF2-40B4-BE49-F238E27FC236}">
                <a16:creationId xmlns:a16="http://schemas.microsoft.com/office/drawing/2014/main" xmlns="" id="{3F990D95-17BF-474C-8081-82F7293A92C4}"/>
              </a:ext>
            </a:extLst>
          </p:cNvPr>
          <p:cNvSpPr txBox="1">
            <a:spLocks/>
          </p:cNvSpPr>
          <p:nvPr/>
        </p:nvSpPr>
        <p:spPr>
          <a:xfrm>
            <a:off x="937059" y="603013"/>
            <a:ext cx="11344778" cy="12865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r>
              <a:rPr lang="en-US" sz="3600" b="1" dirty="0" err="1">
                <a:solidFill>
                  <a:prstClr val="black"/>
                </a:solidFill>
              </a:rPr>
              <a:t>Paslaugų</a:t>
            </a:r>
            <a:r>
              <a:rPr lang="en-US" sz="3600" b="1" dirty="0">
                <a:solidFill>
                  <a:prstClr val="black"/>
                </a:solidFill>
              </a:rPr>
              <a:t> </a:t>
            </a:r>
            <a:r>
              <a:rPr lang="en-US" sz="3600" b="1" dirty="0" err="1">
                <a:solidFill>
                  <a:prstClr val="black"/>
                </a:solidFill>
              </a:rPr>
              <a:t>centrų</a:t>
            </a:r>
            <a:r>
              <a:rPr lang="en-US" sz="3600" b="1" dirty="0">
                <a:solidFill>
                  <a:prstClr val="black"/>
                </a:solidFill>
              </a:rPr>
              <a:t> </a:t>
            </a:r>
            <a:r>
              <a:rPr lang="en-US" sz="3600" b="1" dirty="0" err="1">
                <a:solidFill>
                  <a:prstClr val="black"/>
                </a:solidFill>
              </a:rPr>
              <a:t>kuriama</a:t>
            </a:r>
            <a:r>
              <a:rPr lang="en-US" sz="3600" b="1" dirty="0">
                <a:solidFill>
                  <a:prstClr val="black"/>
                </a:solidFill>
              </a:rPr>
              <a:t> vert</a:t>
            </a:r>
            <a:r>
              <a:rPr lang="lt-LT" sz="3600" b="1" dirty="0">
                <a:solidFill>
                  <a:prstClr val="black"/>
                </a:solidFill>
              </a:rPr>
              <a:t>ė</a:t>
            </a:r>
            <a:r>
              <a:rPr lang="en-US" sz="3600" b="1" dirty="0">
                <a:solidFill>
                  <a:prstClr val="black"/>
                </a:solidFill>
              </a:rPr>
              <a:t> </a:t>
            </a:r>
            <a:r>
              <a:rPr lang="en-US" sz="3600" b="1" dirty="0" err="1">
                <a:solidFill>
                  <a:prstClr val="black"/>
                </a:solidFill>
              </a:rPr>
              <a:t>Lietuvoje</a:t>
            </a:r>
            <a:endParaRPr lang="en-US" sz="3600" b="1" dirty="0">
              <a:solidFill>
                <a:prstClr val="black"/>
              </a:solidFill>
            </a:endParaRPr>
          </a:p>
        </p:txBody>
      </p:sp>
      <p:sp>
        <p:nvSpPr>
          <p:cNvPr id="8" name="TextBox 7">
            <a:extLst>
              <a:ext uri="{FF2B5EF4-FFF2-40B4-BE49-F238E27FC236}">
                <a16:creationId xmlns:a16="http://schemas.microsoft.com/office/drawing/2014/main" xmlns="" id="{CA8C0614-7519-4EBB-A833-DE1D55EA1F8C}"/>
              </a:ext>
            </a:extLst>
          </p:cNvPr>
          <p:cNvSpPr txBox="1"/>
          <p:nvPr/>
        </p:nvSpPr>
        <p:spPr>
          <a:xfrm>
            <a:off x="937058" y="325121"/>
            <a:ext cx="2928886" cy="230832"/>
          </a:xfrm>
          <a:prstGeom prst="rect">
            <a:avLst/>
          </a:prstGeom>
          <a:noFill/>
        </p:spPr>
        <p:txBody>
          <a:bodyPr wrap="square" rtlCol="0">
            <a:spAutoFit/>
          </a:bodyPr>
          <a:lstStyle/>
          <a:p>
            <a:pPr lvl="0">
              <a:defRPr/>
            </a:pPr>
            <a:r>
              <a:rPr lang="lt-LT" sz="900" dirty="0">
                <a:solidFill>
                  <a:prstClr val="black"/>
                </a:solidFill>
                <a:latin typeface="TT Norms Regular" panose="02000503030000020003" pitchFamily="50" charset="0"/>
                <a:ea typeface="TT Norms Medium" charset="0"/>
                <a:cs typeface="TT Norms Medium" charset="0"/>
              </a:rPr>
              <a:t>18</a:t>
            </a:r>
            <a:r>
              <a:rPr lang="en-US" sz="900" dirty="0">
                <a:solidFill>
                  <a:prstClr val="black"/>
                </a:solidFill>
                <a:latin typeface="TT Norms Regular" panose="02000503030000020003" pitchFamily="50" charset="0"/>
                <a:ea typeface="TT Norms Medium" charset="0"/>
                <a:cs typeface="TT Norms Medium" charset="0"/>
              </a:rPr>
              <a:t>/  PASLAUGŲ CENTRŲ VERTĖ</a:t>
            </a:r>
          </a:p>
        </p:txBody>
      </p:sp>
    </p:spTree>
    <p:extLst>
      <p:ext uri="{BB962C8B-B14F-4D97-AF65-F5344CB8AC3E}">
        <p14:creationId xmlns:p14="http://schemas.microsoft.com/office/powerpoint/2010/main" val="25438550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366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36834" y="2138894"/>
            <a:ext cx="10518332" cy="2580212"/>
          </a:xfrm>
          <a:prstGeom prst="rect">
            <a:avLst/>
          </a:prstGeom>
        </p:spPr>
        <p:txBody>
          <a:bodyPr vert="horz" lIns="91440" tIns="45720" rIns="91440" bIns="45720" rtlCol="0" anchor="ctr">
            <a:noAutofit/>
          </a:bodyPr>
          <a:lstStyle>
            <a:lvl1pPr>
              <a:lnSpc>
                <a:spcPct val="100000"/>
              </a:lnSpc>
              <a:spcBef>
                <a:spcPts val="0"/>
              </a:spcBef>
              <a:buNone/>
              <a:defRPr sz="7200" b="1">
                <a:solidFill>
                  <a:srgbClr val="EAE4DA"/>
                </a:solidFill>
                <a:latin typeface="TT Norms" charset="0"/>
                <a:ea typeface="TT Norms" charset="0"/>
                <a:cs typeface="TT Norms" charset="0"/>
              </a:defRPr>
            </a:lvl1pPr>
          </a:lstStyle>
          <a:p>
            <a:pPr algn="ctr"/>
            <a:r>
              <a:rPr lang="en-US" dirty="0">
                <a:solidFill>
                  <a:schemeClr val="bg1"/>
                </a:solidFill>
                <a:latin typeface="TT Norms  "/>
              </a:rPr>
              <a:t>PASLAUGŲ CENTRŲ </a:t>
            </a:r>
          </a:p>
          <a:p>
            <a:pPr algn="ctr"/>
            <a:r>
              <a:rPr lang="en-US" sz="4800" dirty="0">
                <a:solidFill>
                  <a:schemeClr val="bg1"/>
                </a:solidFill>
                <a:latin typeface="TT Norms  "/>
              </a:rPr>
              <a:t>APŽVALGA</a:t>
            </a:r>
          </a:p>
        </p:txBody>
      </p:sp>
      <p:sp>
        <p:nvSpPr>
          <p:cNvPr id="5" name="TextBox 4">
            <a:extLst>
              <a:ext uri="{FF2B5EF4-FFF2-40B4-BE49-F238E27FC236}">
                <a16:creationId xmlns:a16="http://schemas.microsoft.com/office/drawing/2014/main" xmlns="" id="{DC18FA2E-2635-4F72-B257-40DBF00FBA17}"/>
              </a:ext>
            </a:extLst>
          </p:cNvPr>
          <p:cNvSpPr txBox="1"/>
          <p:nvPr/>
        </p:nvSpPr>
        <p:spPr>
          <a:xfrm>
            <a:off x="9049690" y="6387504"/>
            <a:ext cx="2248930" cy="230832"/>
          </a:xfrm>
          <a:prstGeom prst="rect">
            <a:avLst/>
          </a:prstGeom>
          <a:noFill/>
        </p:spPr>
        <p:txBody>
          <a:bodyPr wrap="square" rtlCol="0">
            <a:spAutoFit/>
          </a:bodyPr>
          <a:lstStyle/>
          <a:p>
            <a:pPr algn="r"/>
            <a:r>
              <a:rPr lang="en-US" sz="900">
                <a:solidFill>
                  <a:srgbClr val="EAE4DA"/>
                </a:solidFill>
                <a:latin typeface="TT Norms Regular" panose="02000503030000020003" pitchFamily="50" charset="0"/>
                <a:ea typeface="TT Norms Medium" charset="0"/>
                <a:cs typeface="TT Norms Medium" charset="0"/>
              </a:rPr>
              <a:t>KLAIPĖDA ID</a:t>
            </a:r>
          </a:p>
        </p:txBody>
      </p:sp>
      <p:sp>
        <p:nvSpPr>
          <p:cNvPr id="15" name="TextBox 14">
            <a:extLst>
              <a:ext uri="{FF2B5EF4-FFF2-40B4-BE49-F238E27FC236}">
                <a16:creationId xmlns:a16="http://schemas.microsoft.com/office/drawing/2014/main" xmlns="" id="{A6573967-BA1B-4AF6-BFFE-2B21AE42F54E}"/>
              </a:ext>
            </a:extLst>
          </p:cNvPr>
          <p:cNvSpPr txBox="1"/>
          <p:nvPr/>
        </p:nvSpPr>
        <p:spPr>
          <a:xfrm>
            <a:off x="937057" y="325120"/>
            <a:ext cx="2763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noProof="0" dirty="0">
                <a:ln>
                  <a:noFill/>
                </a:ln>
                <a:solidFill>
                  <a:srgbClr val="EAE4DA"/>
                </a:solidFill>
                <a:effectLst/>
                <a:uLnTx/>
                <a:uFillTx/>
                <a:latin typeface="TT Norms Regular" panose="02000503030000020003" pitchFamily="50" charset="0"/>
                <a:ea typeface="TT Norms Medium" charset="0"/>
                <a:cs typeface="TT Norms Medium" charset="0"/>
              </a:rPr>
              <a:t>01 /  PASLAUGŲ CENTRŲ SEKTORIUS</a:t>
            </a:r>
          </a:p>
        </p:txBody>
      </p:sp>
    </p:spTree>
    <p:extLst>
      <p:ext uri="{BB962C8B-B14F-4D97-AF65-F5344CB8AC3E}">
        <p14:creationId xmlns:p14="http://schemas.microsoft.com/office/powerpoint/2010/main" val="300532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EF8680BE-45EB-4094-BBCF-AE769DE58BE5}"/>
              </a:ext>
            </a:extLst>
          </p:cNvPr>
          <p:cNvSpPr txBox="1">
            <a:spLocks/>
          </p:cNvSpPr>
          <p:nvPr/>
        </p:nvSpPr>
        <p:spPr>
          <a:xfrm>
            <a:off x="947738" y="636161"/>
            <a:ext cx="9379833" cy="10618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lt-LT" sz="5700" b="1" i="0" u="none" strike="noStrike" kern="1200" cap="none" spc="0" normalizeH="0" baseline="0" noProof="0">
                <a:ln>
                  <a:noFill/>
                </a:ln>
                <a:solidFill>
                  <a:srgbClr val="000000"/>
                </a:solidFill>
                <a:effectLst/>
                <a:uLnTx/>
                <a:uFillTx/>
                <a:latin typeface="TT Norms" charset="0"/>
                <a:ea typeface="TT Norms" charset="0"/>
                <a:cs typeface="TT Norms" charset="0"/>
              </a:rPr>
              <a:t> </a:t>
            </a:r>
            <a:endParaRPr kumimoji="0" lang="en-US" sz="5600" b="1" i="0" u="none" strike="noStrike" kern="1200" cap="none" spc="0" normalizeH="0" baseline="0" noProof="0">
              <a:ln>
                <a:noFill/>
              </a:ln>
              <a:solidFill>
                <a:srgbClr val="BF956B"/>
              </a:solidFill>
              <a:effectLst/>
              <a:uLnTx/>
              <a:uFillTx/>
              <a:latin typeface="TT Norms"/>
              <a:ea typeface="TT Norms" charset="0"/>
              <a:cs typeface="TT Norms" charset="0"/>
            </a:endParaRPr>
          </a:p>
        </p:txBody>
      </p:sp>
      <p:sp>
        <p:nvSpPr>
          <p:cNvPr id="8" name="Rectangle 7">
            <a:extLst>
              <a:ext uri="{FF2B5EF4-FFF2-40B4-BE49-F238E27FC236}">
                <a16:creationId xmlns:a16="http://schemas.microsoft.com/office/drawing/2014/main" xmlns="" id="{91484696-A22F-4A40-BE90-DFAAA399005F}"/>
              </a:ext>
            </a:extLst>
          </p:cNvPr>
          <p:cNvSpPr/>
          <p:nvPr/>
        </p:nvSpPr>
        <p:spPr>
          <a:xfrm>
            <a:off x="1056485" y="1548710"/>
            <a:ext cx="10079030" cy="960902"/>
          </a:xfrm>
          <a:prstGeom prst="rect">
            <a:avLst/>
          </a:prstGeom>
          <a:solidFill>
            <a:srgbClr val="5E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xmlns="" id="{3AAF2350-681E-40B0-B954-04C50AD9427C}"/>
              </a:ext>
            </a:extLst>
          </p:cNvPr>
          <p:cNvGraphicFramePr>
            <a:graphicFrameLocks noGrp="1"/>
          </p:cNvGraphicFramePr>
          <p:nvPr>
            <p:extLst>
              <p:ext uri="{D42A27DB-BD31-4B8C-83A1-F6EECF244321}">
                <p14:modId xmlns:p14="http://schemas.microsoft.com/office/powerpoint/2010/main" val="3779969540"/>
              </p:ext>
            </p:extLst>
          </p:nvPr>
        </p:nvGraphicFramePr>
        <p:xfrm>
          <a:off x="1056485" y="1548710"/>
          <a:ext cx="9999480" cy="2621382"/>
        </p:xfrm>
        <a:graphic>
          <a:graphicData uri="http://schemas.openxmlformats.org/drawingml/2006/table">
            <a:tbl>
              <a:tblPr>
                <a:tableStyleId>{5C22544A-7EE6-4342-B048-85BDC9FD1C3A}</a:tableStyleId>
              </a:tblPr>
              <a:tblGrid>
                <a:gridCol w="1105585">
                  <a:extLst>
                    <a:ext uri="{9D8B030D-6E8A-4147-A177-3AD203B41FA5}">
                      <a16:colId xmlns:a16="http://schemas.microsoft.com/office/drawing/2014/main" xmlns="" val="3011508544"/>
                    </a:ext>
                  </a:extLst>
                </a:gridCol>
                <a:gridCol w="859699">
                  <a:extLst>
                    <a:ext uri="{9D8B030D-6E8A-4147-A177-3AD203B41FA5}">
                      <a16:colId xmlns:a16="http://schemas.microsoft.com/office/drawing/2014/main" xmlns="" val="441653454"/>
                    </a:ext>
                  </a:extLst>
                </a:gridCol>
                <a:gridCol w="1194183">
                  <a:extLst>
                    <a:ext uri="{9D8B030D-6E8A-4147-A177-3AD203B41FA5}">
                      <a16:colId xmlns:a16="http://schemas.microsoft.com/office/drawing/2014/main" xmlns="" val="1150276925"/>
                    </a:ext>
                  </a:extLst>
                </a:gridCol>
                <a:gridCol w="2288851">
                  <a:extLst>
                    <a:ext uri="{9D8B030D-6E8A-4147-A177-3AD203B41FA5}">
                      <a16:colId xmlns:a16="http://schemas.microsoft.com/office/drawing/2014/main" xmlns="" val="3761973131"/>
                    </a:ext>
                  </a:extLst>
                </a:gridCol>
                <a:gridCol w="2786426">
                  <a:extLst>
                    <a:ext uri="{9D8B030D-6E8A-4147-A177-3AD203B41FA5}">
                      <a16:colId xmlns:a16="http://schemas.microsoft.com/office/drawing/2014/main" xmlns="" val="3395518804"/>
                    </a:ext>
                  </a:extLst>
                </a:gridCol>
                <a:gridCol w="1764736">
                  <a:extLst>
                    <a:ext uri="{9D8B030D-6E8A-4147-A177-3AD203B41FA5}">
                      <a16:colId xmlns:a16="http://schemas.microsoft.com/office/drawing/2014/main" xmlns="" val="2850793712"/>
                    </a:ext>
                  </a:extLst>
                </a:gridCol>
              </a:tblGrid>
              <a:tr h="893972">
                <a:tc>
                  <a:txBody>
                    <a:bodyPr/>
                    <a:lstStyle/>
                    <a:p>
                      <a:pPr marL="0" marR="0" algn="ctr">
                        <a:lnSpc>
                          <a:spcPct val="107000"/>
                        </a:lnSpc>
                        <a:spcBef>
                          <a:spcPts val="0"/>
                        </a:spcBef>
                        <a:spcAft>
                          <a:spcPts val="0"/>
                        </a:spcAft>
                      </a:pPr>
                      <a:r>
                        <a:rPr lang="en-US" sz="1400" b="1" i="0" kern="1200" dirty="0">
                          <a:solidFill>
                            <a:srgbClr val="EAE4DA"/>
                          </a:solidFill>
                          <a:latin typeface="TT Norms Regular" panose="02000503030000020003" pitchFamily="50" charset="0"/>
                          <a:ea typeface="+mn-ea"/>
                          <a:cs typeface="+mn-cs"/>
                        </a:rPr>
                        <a:t>SSC </a:t>
                      </a:r>
                      <a:r>
                        <a:rPr lang="en-US" sz="1400" b="1" i="0" kern="1200" dirty="0" err="1">
                          <a:solidFill>
                            <a:srgbClr val="EAE4DA"/>
                          </a:solidFill>
                          <a:latin typeface="TT Norms Regular" panose="02000503030000020003" pitchFamily="50" charset="0"/>
                          <a:ea typeface="+mn-ea"/>
                          <a:cs typeface="+mn-cs"/>
                        </a:rPr>
                        <a:t>projektas</a:t>
                      </a:r>
                      <a:endParaRPr lang="en-US" sz="1400" b="1" i="0" kern="1200" dirty="0">
                        <a:solidFill>
                          <a:srgbClr val="EAE4DA"/>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i="0" kern="1200" dirty="0">
                          <a:solidFill>
                            <a:srgbClr val="EAE4DA"/>
                          </a:solidFill>
                          <a:latin typeface="TT Norms Regular" panose="02000503030000020003" pitchFamily="50" charset="0"/>
                          <a:ea typeface="+mn-ea"/>
                          <a:cs typeface="+mn-cs"/>
                        </a:rPr>
                        <a:t> </a:t>
                      </a:r>
                      <a:r>
                        <a:rPr lang="lt-LT" sz="1400" b="1" i="0" kern="1200" dirty="0">
                          <a:solidFill>
                            <a:srgbClr val="EAE4DA"/>
                          </a:solidFill>
                          <a:latin typeface="TT Norms Regular" panose="02000503030000020003" pitchFamily="50" charset="0"/>
                          <a:ea typeface="+mn-ea"/>
                          <a:cs typeface="+mn-cs"/>
                        </a:rPr>
                        <a:t>D</a:t>
                      </a:r>
                      <a:r>
                        <a:rPr lang="en-US" sz="1400" b="1" i="0" kern="1200" dirty="0" err="1">
                          <a:solidFill>
                            <a:srgbClr val="EAE4DA"/>
                          </a:solidFill>
                          <a:latin typeface="TT Norms Regular" panose="02000503030000020003" pitchFamily="50" charset="0"/>
                          <a:ea typeface="+mn-ea"/>
                          <a:cs typeface="+mn-cs"/>
                        </a:rPr>
                        <a:t>arbo</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viet</a:t>
                      </a:r>
                      <a:r>
                        <a:rPr lang="lt-LT" sz="1400" b="1" i="0" kern="1200" dirty="0">
                          <a:solidFill>
                            <a:srgbClr val="EAE4DA"/>
                          </a:solidFill>
                          <a:latin typeface="TT Norms Regular" panose="02000503030000020003" pitchFamily="50" charset="0"/>
                          <a:ea typeface="+mn-ea"/>
                          <a:cs typeface="+mn-cs"/>
                        </a:rPr>
                        <a:t>os</a:t>
                      </a:r>
                      <a:endParaRPr lang="en-US" sz="1400" b="1" i="0" kern="1200" dirty="0">
                        <a:solidFill>
                          <a:srgbClr val="EAE4DA"/>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i="0" kern="1200" dirty="0" err="1">
                          <a:solidFill>
                            <a:srgbClr val="EAE4DA"/>
                          </a:solidFill>
                          <a:latin typeface="TT Norms Regular" panose="02000503030000020003" pitchFamily="50" charset="0"/>
                          <a:ea typeface="+mn-ea"/>
                          <a:cs typeface="+mn-cs"/>
                        </a:rPr>
                        <a:t>Atlyginimas</a:t>
                      </a:r>
                      <a:endParaRPr lang="en-US" sz="1400" b="1" i="0" kern="1200" dirty="0">
                        <a:solidFill>
                          <a:srgbClr val="EAE4DA"/>
                        </a:solidFill>
                        <a:latin typeface="TT Norms Regular" panose="02000503030000020003" pitchFamily="50" charset="0"/>
                        <a:ea typeface="+mn-ea"/>
                        <a:cs typeface="+mn-cs"/>
                      </a:endParaRPr>
                    </a:p>
                    <a:p>
                      <a:pPr marL="0" marR="0" lvl="0" algn="ctr">
                        <a:lnSpc>
                          <a:spcPct val="107000"/>
                        </a:lnSpc>
                        <a:spcBef>
                          <a:spcPts val="0"/>
                        </a:spcBef>
                        <a:spcAft>
                          <a:spcPts val="0"/>
                        </a:spcAft>
                        <a:buNone/>
                      </a:pPr>
                      <a:r>
                        <a:rPr lang="en-US" sz="1400" b="1" i="0" kern="1200" dirty="0">
                          <a:solidFill>
                            <a:srgbClr val="EAE4DA"/>
                          </a:solidFill>
                          <a:latin typeface="TT Norms Regular" panose="02000503030000020003" pitchFamily="50" charset="0"/>
                          <a:ea typeface="+mn-ea"/>
                          <a:cs typeface="+mn-cs"/>
                        </a:rPr>
                        <a:t>(</a:t>
                      </a:r>
                      <a:r>
                        <a:rPr lang="en-US" sz="1400" b="1" i="0" kern="1200" dirty="0" err="1">
                          <a:solidFill>
                            <a:srgbClr val="EAE4DA"/>
                          </a:solidFill>
                          <a:latin typeface="TT Norms Regular" panose="02000503030000020003" pitchFamily="50" charset="0"/>
                          <a:ea typeface="+mn-ea"/>
                          <a:cs typeface="+mn-cs"/>
                        </a:rPr>
                        <a:t>Brutto</a:t>
                      </a:r>
                      <a:r>
                        <a:rPr lang="en-US" sz="1400" b="1" i="0" kern="1200" dirty="0">
                          <a:solidFill>
                            <a:srgbClr val="EAE4DA"/>
                          </a:solidFill>
                          <a:latin typeface="TT Norms Regular" panose="02000503030000020003" pitchFamily="50" charset="0"/>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algn="ctr">
                        <a:lnSpc>
                          <a:spcPct val="107000"/>
                        </a:lnSpc>
                        <a:spcBef>
                          <a:spcPts val="0"/>
                        </a:spcBef>
                        <a:spcAft>
                          <a:spcPts val="0"/>
                        </a:spcAft>
                        <a:buNone/>
                      </a:pPr>
                      <a:r>
                        <a:rPr lang="en-US" sz="1400" b="1" i="0" kern="1200" dirty="0" err="1">
                          <a:solidFill>
                            <a:srgbClr val="EAE4DA"/>
                          </a:solidFill>
                          <a:latin typeface="TT Norms Regular" panose="02000503030000020003" pitchFamily="50" charset="0"/>
                          <a:ea typeface="+mn-ea"/>
                          <a:cs typeface="+mn-cs"/>
                        </a:rPr>
                        <a:t>Sumokami</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mokesčiai</a:t>
                      </a:r>
                      <a:r>
                        <a:rPr lang="en-US" sz="1400" b="1" i="0" kern="1200" dirty="0">
                          <a:solidFill>
                            <a:srgbClr val="EAE4DA"/>
                          </a:solidFill>
                          <a:latin typeface="TT Norms Regular" panose="02000503030000020003" pitchFamily="50" charset="0"/>
                          <a:ea typeface="+mn-ea"/>
                          <a:cs typeface="+mn-cs"/>
                        </a:rPr>
                        <a:t> </a:t>
                      </a:r>
                      <a:r>
                        <a:rPr lang="lt-LT" sz="1400" b="1" i="0" kern="1200" dirty="0">
                          <a:solidFill>
                            <a:srgbClr val="EAE4DA"/>
                          </a:solidFill>
                          <a:latin typeface="TT Norms Regular" panose="02000503030000020003" pitchFamily="50" charset="0"/>
                          <a:ea typeface="+mn-ea"/>
                          <a:cs typeface="+mn-cs"/>
                        </a:rPr>
                        <a:t>/</a:t>
                      </a:r>
                    </a:p>
                    <a:p>
                      <a:pPr marL="0" marR="0" lvl="0" algn="ctr">
                        <a:lnSpc>
                          <a:spcPct val="107000"/>
                        </a:lnSpc>
                        <a:spcBef>
                          <a:spcPts val="0"/>
                        </a:spcBef>
                        <a:spcAft>
                          <a:spcPts val="0"/>
                        </a:spcAft>
                        <a:buNone/>
                      </a:pPr>
                      <a:r>
                        <a:rPr lang="en-US" sz="1400" b="1" i="0" kern="1200" dirty="0">
                          <a:solidFill>
                            <a:srgbClr val="EAE4DA"/>
                          </a:solidFill>
                          <a:latin typeface="TT Norms Regular" panose="02000503030000020003" pitchFamily="50" charset="0"/>
                          <a:ea typeface="+mn-ea"/>
                          <a:cs typeface="+mn-cs"/>
                        </a:rPr>
                        <a:t>1 </a:t>
                      </a:r>
                      <a:r>
                        <a:rPr lang="en-US" sz="1400" b="1" i="0" kern="1200" dirty="0" err="1">
                          <a:solidFill>
                            <a:srgbClr val="EAE4DA"/>
                          </a:solidFill>
                          <a:latin typeface="TT Norms Regular" panose="02000503030000020003" pitchFamily="50" charset="0"/>
                          <a:ea typeface="+mn-ea"/>
                          <a:cs typeface="+mn-cs"/>
                        </a:rPr>
                        <a:t>metus</a:t>
                      </a:r>
                      <a:endParaRPr lang="en-US" sz="1400" b="1" i="0" kern="1200" dirty="0">
                        <a:solidFill>
                          <a:srgbClr val="EAE4DA"/>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lt-LT" sz="1400" b="1" i="0" kern="1200" dirty="0">
                          <a:solidFill>
                            <a:srgbClr val="EAE4DA"/>
                          </a:solidFill>
                          <a:latin typeface="TT Norms Regular" panose="02000503030000020003" pitchFamily="50" charset="0"/>
                          <a:ea typeface="+mn-ea"/>
                          <a:cs typeface="+mn-cs"/>
                        </a:rPr>
                        <a:t>Papildomi m</a:t>
                      </a:r>
                      <a:r>
                        <a:rPr lang="en-US" sz="1400" b="1" i="0" kern="1200" dirty="0" err="1">
                          <a:solidFill>
                            <a:srgbClr val="EAE4DA"/>
                          </a:solidFill>
                          <a:latin typeface="TT Norms Regular" panose="02000503030000020003" pitchFamily="50" charset="0"/>
                          <a:ea typeface="+mn-ea"/>
                          <a:cs typeface="+mn-cs"/>
                        </a:rPr>
                        <a:t>okesčiai</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miestui</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multiplikatoriaus</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efektas</a:t>
                      </a:r>
                      <a:r>
                        <a:rPr lang="en-US" sz="1400" b="1" i="0" kern="1200" dirty="0">
                          <a:solidFill>
                            <a:srgbClr val="EAE4DA"/>
                          </a:solidFill>
                          <a:latin typeface="TT Norms Regular" panose="02000503030000020003" pitchFamily="50" charset="0"/>
                          <a:ea typeface="+mn-ea"/>
                          <a:cs typeface="+mn-cs"/>
                        </a:rPr>
                        <a:t>)</a:t>
                      </a:r>
                      <a:r>
                        <a:rPr lang="lt-LT" sz="1400" b="1" i="0" kern="1200" dirty="0">
                          <a:solidFill>
                            <a:srgbClr val="EAE4DA"/>
                          </a:solidFill>
                          <a:latin typeface="TT Norms Regular" panose="02000503030000020003" pitchFamily="50" charset="0"/>
                          <a:ea typeface="+mn-ea"/>
                          <a:cs typeface="+mn-cs"/>
                        </a:rPr>
                        <a:t>/</a:t>
                      </a:r>
                      <a:r>
                        <a:rPr lang="en-US" sz="1400" b="1" i="0" kern="1200" dirty="0">
                          <a:solidFill>
                            <a:srgbClr val="EAE4DA"/>
                          </a:solidFill>
                          <a:latin typeface="TT Norms Regular" panose="02000503030000020003" pitchFamily="50" charset="0"/>
                          <a:ea typeface="+mn-ea"/>
                          <a:cs typeface="+mn-cs"/>
                        </a:rPr>
                        <a:t>             1 </a:t>
                      </a:r>
                      <a:r>
                        <a:rPr lang="en-US" sz="1400" b="1" i="0" kern="1200" dirty="0" err="1">
                          <a:solidFill>
                            <a:srgbClr val="EAE4DA"/>
                          </a:solidFill>
                          <a:latin typeface="TT Norms Regular" panose="02000503030000020003" pitchFamily="50" charset="0"/>
                          <a:ea typeface="+mn-ea"/>
                          <a:cs typeface="+mn-cs"/>
                        </a:rPr>
                        <a:t>metus</a:t>
                      </a:r>
                      <a:endParaRPr lang="en-US" sz="1400" b="1" i="0" kern="1200" dirty="0">
                        <a:solidFill>
                          <a:srgbClr val="EAE4DA"/>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algn="ctr">
                        <a:lnSpc>
                          <a:spcPct val="107000"/>
                        </a:lnSpc>
                        <a:spcBef>
                          <a:spcPts val="0"/>
                        </a:spcBef>
                        <a:spcAft>
                          <a:spcPts val="0"/>
                        </a:spcAft>
                        <a:buNone/>
                      </a:pPr>
                      <a:r>
                        <a:rPr lang="en-US" sz="1400" b="1" i="0" kern="1200" dirty="0" err="1">
                          <a:solidFill>
                            <a:srgbClr val="EAE4DA"/>
                          </a:solidFill>
                          <a:latin typeface="TT Norms Regular" panose="02000503030000020003" pitchFamily="50" charset="0"/>
                          <a:ea typeface="+mn-ea"/>
                          <a:cs typeface="+mn-cs"/>
                        </a:rPr>
                        <a:t>Bendrai</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sumokami</a:t>
                      </a:r>
                      <a:r>
                        <a:rPr lang="en-US" sz="1400" b="1" i="0" kern="1200" dirty="0">
                          <a:solidFill>
                            <a:srgbClr val="EAE4DA"/>
                          </a:solidFill>
                          <a:latin typeface="TT Norms Regular" panose="02000503030000020003" pitchFamily="50" charset="0"/>
                          <a:ea typeface="+mn-ea"/>
                          <a:cs typeface="+mn-cs"/>
                        </a:rPr>
                        <a:t> </a:t>
                      </a:r>
                      <a:r>
                        <a:rPr lang="en-US" sz="1400" b="1" i="0" kern="1200" dirty="0" err="1">
                          <a:solidFill>
                            <a:srgbClr val="EAE4DA"/>
                          </a:solidFill>
                          <a:latin typeface="TT Norms Regular" panose="02000503030000020003" pitchFamily="50" charset="0"/>
                          <a:ea typeface="+mn-ea"/>
                          <a:cs typeface="+mn-cs"/>
                        </a:rPr>
                        <a:t>mokesčiai</a:t>
                      </a:r>
                      <a:r>
                        <a:rPr lang="lt-LT" sz="1400" b="1" i="0" kern="1200" dirty="0">
                          <a:solidFill>
                            <a:srgbClr val="EAE4DA"/>
                          </a:solidFill>
                          <a:latin typeface="TT Norms Regular" panose="02000503030000020003" pitchFamily="50" charset="0"/>
                          <a:ea typeface="+mn-ea"/>
                          <a:cs typeface="+mn-cs"/>
                        </a:rPr>
                        <a:t>/</a:t>
                      </a:r>
                    </a:p>
                    <a:p>
                      <a:pPr marL="0" marR="0" lvl="0" algn="ctr">
                        <a:lnSpc>
                          <a:spcPct val="107000"/>
                        </a:lnSpc>
                        <a:spcBef>
                          <a:spcPts val="0"/>
                        </a:spcBef>
                        <a:spcAft>
                          <a:spcPts val="0"/>
                        </a:spcAft>
                        <a:buNone/>
                      </a:pPr>
                      <a:r>
                        <a:rPr lang="en-US" sz="1400" b="1" i="0" kern="1200" dirty="0">
                          <a:solidFill>
                            <a:srgbClr val="EAE4DA"/>
                          </a:solidFill>
                          <a:latin typeface="TT Norms Regular" panose="02000503030000020003" pitchFamily="50" charset="0"/>
                          <a:ea typeface="+mn-ea"/>
                          <a:cs typeface="+mn-cs"/>
                        </a:rPr>
                        <a:t>1 </a:t>
                      </a:r>
                      <a:r>
                        <a:rPr lang="en-US" sz="1400" b="1" i="0" kern="1200" dirty="0" err="1">
                          <a:solidFill>
                            <a:srgbClr val="EAE4DA"/>
                          </a:solidFill>
                          <a:latin typeface="TT Norms Regular" panose="02000503030000020003" pitchFamily="50" charset="0"/>
                          <a:ea typeface="+mn-ea"/>
                          <a:cs typeface="+mn-cs"/>
                        </a:rPr>
                        <a:t>metus</a:t>
                      </a:r>
                      <a:endParaRPr lang="en-US" sz="1400" b="1" i="0" kern="1200" dirty="0">
                        <a:solidFill>
                          <a:srgbClr val="EAE4DA"/>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139730"/>
                  </a:ext>
                </a:extLst>
              </a:tr>
              <a:tr h="447601">
                <a:tc>
                  <a:txBody>
                    <a:bodyPr/>
                    <a:lstStyle/>
                    <a:p>
                      <a:pPr marL="0" marR="0" lvl="0" indent="0" algn="just">
                        <a:lnSpc>
                          <a:spcPct val="107000"/>
                        </a:lnSpc>
                        <a:spcBef>
                          <a:spcPts val="0"/>
                        </a:spcBef>
                        <a:spcAft>
                          <a:spcPts val="0"/>
                        </a:spcAft>
                        <a:buNone/>
                      </a:pPr>
                      <a:r>
                        <a:rPr lang="en-US" sz="1400" b="0" i="0" u="none" strike="noStrike" kern="1200" noProof="0" dirty="0" err="1">
                          <a:solidFill>
                            <a:schemeClr val="tx1"/>
                          </a:solidFill>
                          <a:latin typeface="TT Norms Regular" panose="02000503030000020003" pitchFamily="50" charset="0"/>
                        </a:rPr>
                        <a:t>Projektas</a:t>
                      </a:r>
                      <a:r>
                        <a:rPr lang="en-US" sz="1400" b="0" i="0" u="none" strike="noStrike" kern="1200" noProof="0" dirty="0">
                          <a:solidFill>
                            <a:schemeClr val="tx1"/>
                          </a:solidFill>
                          <a:latin typeface="TT Norms Regular" panose="02000503030000020003" pitchFamily="50" charset="0"/>
                        </a:rPr>
                        <a:t> 1</a:t>
                      </a:r>
                      <a:endParaRPr lang="en-US" sz="1400" dirty="0">
                        <a:latin typeface="TT Norms Regular" panose="02000503030000020003" pitchFamily="50"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30</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970 EUR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52 680 EUR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58 467 EUR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111 147 EUR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64488054"/>
                  </a:ext>
                </a:extLst>
              </a:tr>
              <a:tr h="426603">
                <a:tc>
                  <a:txBody>
                    <a:bodyPr/>
                    <a:lstStyle/>
                    <a:p>
                      <a:pPr marL="0" marR="0" lvl="0" indent="0" algn="just">
                        <a:lnSpc>
                          <a:spcPct val="107000"/>
                        </a:lnSpc>
                        <a:spcBef>
                          <a:spcPts val="0"/>
                        </a:spcBef>
                        <a:spcAft>
                          <a:spcPts val="0"/>
                        </a:spcAft>
                        <a:buNone/>
                      </a:pPr>
                      <a:r>
                        <a:rPr lang="en-US" sz="1400" b="0" i="0" u="none" strike="noStrike" kern="1200" noProof="0" dirty="0" err="1">
                          <a:solidFill>
                            <a:schemeClr val="tx1"/>
                          </a:solidFill>
                          <a:latin typeface="TT Norms Regular" panose="02000503030000020003" pitchFamily="50" charset="0"/>
                        </a:rPr>
                        <a:t>Projektas</a:t>
                      </a:r>
                      <a:r>
                        <a:rPr lang="en-US" sz="1400" b="0" i="0" u="none" strike="noStrike" kern="1200" noProof="0" dirty="0">
                          <a:solidFill>
                            <a:schemeClr val="tx1"/>
                          </a:solidFill>
                          <a:latin typeface="TT Norms Regular" panose="02000503030000020003" pitchFamily="50" charset="0"/>
                        </a:rPr>
                        <a:t> 2</a:t>
                      </a:r>
                      <a:endParaRPr lang="en-US" sz="1400" dirty="0">
                        <a:latin typeface="TT Norms Regular" panose="02000503030000020003" pitchFamily="50"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50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970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87 800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97 446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185 246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8295133"/>
                  </a:ext>
                </a:extLst>
              </a:tr>
              <a:tr h="426603">
                <a:tc>
                  <a:txBody>
                    <a:bodyPr/>
                    <a:lstStyle/>
                    <a:p>
                      <a:pPr marL="0" marR="0" lvl="0" indent="0" algn="just">
                        <a:lnSpc>
                          <a:spcPct val="107000"/>
                        </a:lnSpc>
                        <a:spcBef>
                          <a:spcPts val="0"/>
                        </a:spcBef>
                        <a:spcAft>
                          <a:spcPts val="0"/>
                        </a:spcAft>
                        <a:buNone/>
                      </a:pPr>
                      <a:r>
                        <a:rPr lang="en-US" sz="1400" b="0" i="0" u="none" strike="noStrike" kern="1200" noProof="0">
                          <a:solidFill>
                            <a:schemeClr val="tx1"/>
                          </a:solidFill>
                          <a:latin typeface="TT Norms Regular" panose="02000503030000020003" pitchFamily="50" charset="0"/>
                        </a:rPr>
                        <a:t>Projektas 3</a:t>
                      </a:r>
                      <a:endParaRPr lang="en-US" sz="1400">
                        <a:latin typeface="TT Norms Regular" panose="02000503030000020003" pitchFamily="50"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100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970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175 599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196 038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371 637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357626"/>
                  </a:ext>
                </a:extLst>
              </a:tr>
              <a:tr h="426603">
                <a:tc>
                  <a:txBody>
                    <a:bodyPr/>
                    <a:lstStyle/>
                    <a:p>
                      <a:pPr marL="0" marR="0" lvl="0" indent="0" algn="just">
                        <a:lnSpc>
                          <a:spcPct val="107000"/>
                        </a:lnSpc>
                        <a:spcBef>
                          <a:spcPts val="0"/>
                        </a:spcBef>
                        <a:spcAft>
                          <a:spcPts val="0"/>
                        </a:spcAft>
                        <a:buNone/>
                      </a:pPr>
                      <a:r>
                        <a:rPr lang="en-US" sz="1400" b="0" i="0" u="none" strike="noStrike" kern="1200" noProof="0" dirty="0" err="1">
                          <a:solidFill>
                            <a:schemeClr val="tx1"/>
                          </a:solidFill>
                          <a:latin typeface="TT Norms Regular" panose="02000503030000020003" pitchFamily="50" charset="0"/>
                        </a:rPr>
                        <a:t>Projektas</a:t>
                      </a:r>
                      <a:r>
                        <a:rPr lang="en-US" sz="1400" b="0" i="0" u="none" strike="noStrike" kern="1200" noProof="0" dirty="0">
                          <a:solidFill>
                            <a:schemeClr val="tx1"/>
                          </a:solidFill>
                          <a:latin typeface="TT Norms Regular" panose="02000503030000020003" pitchFamily="50" charset="0"/>
                        </a:rPr>
                        <a:t> 4</a:t>
                      </a:r>
                      <a:endParaRPr lang="en-US" sz="1400" dirty="0">
                        <a:latin typeface="TT Norms Regular" panose="02000503030000020003" pitchFamily="50"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200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970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351 199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392 076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743 2758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80839390"/>
                  </a:ext>
                </a:extLst>
              </a:tr>
            </a:tbl>
          </a:graphicData>
        </a:graphic>
      </p:graphicFrame>
      <p:sp>
        <p:nvSpPr>
          <p:cNvPr id="11" name="TextBox 10">
            <a:extLst>
              <a:ext uri="{FF2B5EF4-FFF2-40B4-BE49-F238E27FC236}">
                <a16:creationId xmlns:a16="http://schemas.microsoft.com/office/drawing/2014/main" xmlns="" id="{C34E7C29-77EB-451D-BC17-3D278EA3708C}"/>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14" name="Title 1">
            <a:extLst>
              <a:ext uri="{FF2B5EF4-FFF2-40B4-BE49-F238E27FC236}">
                <a16:creationId xmlns:a16="http://schemas.microsoft.com/office/drawing/2014/main" xmlns="" id="{456924CD-FAE6-438A-BCB8-3337F2D36880}"/>
              </a:ext>
            </a:extLst>
          </p:cNvPr>
          <p:cNvSpPr txBox="1">
            <a:spLocks/>
          </p:cNvSpPr>
          <p:nvPr/>
        </p:nvSpPr>
        <p:spPr>
          <a:xfrm>
            <a:off x="937055" y="555952"/>
            <a:ext cx="11413643" cy="12865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defRPr/>
            </a:pPr>
            <a:endParaRPr lang="en-US" sz="4800" b="1">
              <a:solidFill>
                <a:srgbClr val="BF956B"/>
              </a:solidFill>
              <a:latin typeface="TT Norms Regular" panose="02000503030000020003" pitchFamily="50" charset="0"/>
            </a:endParaRPr>
          </a:p>
        </p:txBody>
      </p:sp>
      <p:sp>
        <p:nvSpPr>
          <p:cNvPr id="18" name="Title 1">
            <a:extLst>
              <a:ext uri="{FF2B5EF4-FFF2-40B4-BE49-F238E27FC236}">
                <a16:creationId xmlns:a16="http://schemas.microsoft.com/office/drawing/2014/main" xmlns="" id="{D0FC419B-228B-4DA5-A920-2BE60361684A}"/>
              </a:ext>
            </a:extLst>
          </p:cNvPr>
          <p:cNvSpPr txBox="1">
            <a:spLocks/>
          </p:cNvSpPr>
          <p:nvPr/>
        </p:nvSpPr>
        <p:spPr>
          <a:xfrm>
            <a:off x="947739" y="603013"/>
            <a:ext cx="11334098" cy="128650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r>
              <a:rPr lang="en-US" sz="3500" b="1" dirty="0" err="1">
                <a:solidFill>
                  <a:prstClr val="black"/>
                </a:solidFill>
              </a:rPr>
              <a:t>Paslaugų</a:t>
            </a:r>
            <a:r>
              <a:rPr lang="en-US" sz="3500" b="1" dirty="0">
                <a:solidFill>
                  <a:prstClr val="black"/>
                </a:solidFill>
              </a:rPr>
              <a:t> </a:t>
            </a:r>
            <a:r>
              <a:rPr lang="en-US" sz="3500" b="1" dirty="0" err="1">
                <a:solidFill>
                  <a:prstClr val="black"/>
                </a:solidFill>
              </a:rPr>
              <a:t>centrų</a:t>
            </a:r>
            <a:r>
              <a:rPr lang="en-US" sz="3500" b="1" dirty="0">
                <a:solidFill>
                  <a:prstClr val="black"/>
                </a:solidFill>
              </a:rPr>
              <a:t> </a:t>
            </a:r>
            <a:r>
              <a:rPr lang="en-US" sz="3500" b="1" dirty="0" err="1">
                <a:solidFill>
                  <a:prstClr val="black"/>
                </a:solidFill>
              </a:rPr>
              <a:t>galima</a:t>
            </a:r>
            <a:r>
              <a:rPr lang="en-US" sz="3500" b="1" dirty="0">
                <a:solidFill>
                  <a:prstClr val="black"/>
                </a:solidFill>
              </a:rPr>
              <a:t> vert</a:t>
            </a:r>
            <a:r>
              <a:rPr lang="lt-LT" sz="3500" b="1" dirty="0">
                <a:solidFill>
                  <a:prstClr val="black"/>
                </a:solidFill>
              </a:rPr>
              <a:t>ė</a:t>
            </a:r>
            <a:r>
              <a:rPr lang="en-US" sz="3500" b="1" dirty="0">
                <a:solidFill>
                  <a:prstClr val="black"/>
                </a:solidFill>
              </a:rPr>
              <a:t> </a:t>
            </a:r>
          </a:p>
        </p:txBody>
      </p:sp>
      <p:sp>
        <p:nvSpPr>
          <p:cNvPr id="13" name="TextBox 12">
            <a:extLst>
              <a:ext uri="{FF2B5EF4-FFF2-40B4-BE49-F238E27FC236}">
                <a16:creationId xmlns:a16="http://schemas.microsoft.com/office/drawing/2014/main" xmlns="" id="{45ED8B22-E02A-46FF-B117-DA83864D8036}"/>
              </a:ext>
            </a:extLst>
          </p:cNvPr>
          <p:cNvSpPr txBox="1"/>
          <p:nvPr/>
        </p:nvSpPr>
        <p:spPr>
          <a:xfrm>
            <a:off x="937058" y="325121"/>
            <a:ext cx="2928886" cy="230832"/>
          </a:xfrm>
          <a:prstGeom prst="rect">
            <a:avLst/>
          </a:prstGeom>
          <a:noFill/>
        </p:spPr>
        <p:txBody>
          <a:bodyPr wrap="square" rtlCol="0">
            <a:spAutoFit/>
          </a:bodyPr>
          <a:lstStyle/>
          <a:p>
            <a:pPr lvl="0">
              <a:defRPr/>
            </a:pPr>
            <a:r>
              <a:rPr lang="lt-LT" sz="900" dirty="0">
                <a:solidFill>
                  <a:prstClr val="black"/>
                </a:solidFill>
                <a:latin typeface="TT Norms Regular" panose="02000503030000020003" pitchFamily="50" charset="0"/>
                <a:ea typeface="TT Norms Medium" charset="0"/>
                <a:cs typeface="TT Norms Medium" charset="0"/>
              </a:rPr>
              <a:t>19</a:t>
            </a:r>
            <a:r>
              <a:rPr lang="en-US" sz="900" dirty="0">
                <a:solidFill>
                  <a:prstClr val="black"/>
                </a:solidFill>
                <a:latin typeface="TT Norms Regular" panose="02000503030000020003" pitchFamily="50" charset="0"/>
                <a:ea typeface="TT Norms Medium" charset="0"/>
                <a:cs typeface="TT Norms Medium" charset="0"/>
              </a:rPr>
              <a:t>/  PASLAUGŲ CENTRŲ </a:t>
            </a:r>
            <a:r>
              <a:rPr lang="lt-LT" sz="900" dirty="0">
                <a:solidFill>
                  <a:prstClr val="black"/>
                </a:solidFill>
                <a:latin typeface="TT Norms Regular" panose="02000503030000020003" pitchFamily="50" charset="0"/>
                <a:ea typeface="TT Norms Medium" charset="0"/>
                <a:cs typeface="TT Norms Medium" charset="0"/>
              </a:rPr>
              <a:t>GALIMA </a:t>
            </a:r>
            <a:r>
              <a:rPr lang="en-US" sz="900" dirty="0">
                <a:solidFill>
                  <a:prstClr val="black"/>
                </a:solidFill>
                <a:latin typeface="TT Norms Regular" panose="02000503030000020003" pitchFamily="50" charset="0"/>
                <a:ea typeface="TT Norms Medium" charset="0"/>
                <a:cs typeface="TT Norms Medium" charset="0"/>
              </a:rPr>
              <a:t>VERTĖ</a:t>
            </a:r>
          </a:p>
        </p:txBody>
      </p:sp>
    </p:spTree>
    <p:extLst>
      <p:ext uri="{BB962C8B-B14F-4D97-AF65-F5344CB8AC3E}">
        <p14:creationId xmlns:p14="http://schemas.microsoft.com/office/powerpoint/2010/main" val="158183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E5A2E004-4D46-4049-AAE6-EF93CFC43FEB}"/>
              </a:ext>
            </a:extLst>
          </p:cNvPr>
          <p:cNvSpPr txBox="1">
            <a:spLocks/>
          </p:cNvSpPr>
          <p:nvPr/>
        </p:nvSpPr>
        <p:spPr>
          <a:xfrm>
            <a:off x="1297175" y="1628079"/>
            <a:ext cx="10670904" cy="7536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a:latin typeface="TT Norms"/>
            </a:endParaRPr>
          </a:p>
        </p:txBody>
      </p:sp>
      <p:sp>
        <p:nvSpPr>
          <p:cNvPr id="8" name="TextBox 7">
            <a:extLst>
              <a:ext uri="{FF2B5EF4-FFF2-40B4-BE49-F238E27FC236}">
                <a16:creationId xmlns:a16="http://schemas.microsoft.com/office/drawing/2014/main" xmlns="" id="{9FD498E2-A5EC-425E-8A7D-1EFF3914F560}"/>
              </a:ext>
            </a:extLst>
          </p:cNvPr>
          <p:cNvSpPr txBox="1"/>
          <p:nvPr/>
        </p:nvSpPr>
        <p:spPr>
          <a:xfrm>
            <a:off x="937058" y="2066842"/>
            <a:ext cx="10123231" cy="488082"/>
          </a:xfrm>
          <a:prstGeom prst="rect">
            <a:avLst/>
          </a:prstGeom>
          <a:noFill/>
        </p:spPr>
        <p:txBody>
          <a:bodyPr wrap="square" numCol="1" spcCol="360000" rtlCol="0" anchor="t">
            <a:spAutoFit/>
          </a:bodyPr>
          <a:lstStyle/>
          <a:p>
            <a:pPr>
              <a:lnSpc>
                <a:spcPts val="3180"/>
              </a:lnSpc>
            </a:pPr>
            <a:r>
              <a:rPr lang="lt-LT" sz="2600" dirty="0">
                <a:latin typeface="TT Norms  "/>
                <a:ea typeface="TT Norms Medium" charset="0"/>
                <a:cs typeface="TT Norms Medium" charset="0"/>
              </a:rPr>
              <a:t>Naujos kvalifikuotos </a:t>
            </a:r>
            <a:r>
              <a:rPr lang="lt-LT" sz="2600" b="1" dirty="0">
                <a:solidFill>
                  <a:srgbClr val="BF956B"/>
                </a:solidFill>
                <a:latin typeface="TT Norms  "/>
                <a:ea typeface="TT Norms Medium" charset="0"/>
                <a:cs typeface="TT Norms Medium" charset="0"/>
              </a:rPr>
              <a:t>darbo vietos</a:t>
            </a:r>
            <a:r>
              <a:rPr lang="en-US" sz="2600" dirty="0">
                <a:latin typeface="TT Norms  "/>
                <a:ea typeface="TT Norms Medium" charset="0"/>
                <a:cs typeface="TT Norms Medium" charset="0"/>
              </a:rPr>
              <a:t>;</a:t>
            </a:r>
          </a:p>
        </p:txBody>
      </p:sp>
      <p:cxnSp>
        <p:nvCxnSpPr>
          <p:cNvPr id="12" name="Straight Connector 11">
            <a:extLst>
              <a:ext uri="{FF2B5EF4-FFF2-40B4-BE49-F238E27FC236}">
                <a16:creationId xmlns:a16="http://schemas.microsoft.com/office/drawing/2014/main" xmlns="" id="{7475FCB9-7D99-41F2-AB34-EB012649B46F}"/>
              </a:ext>
            </a:extLst>
          </p:cNvPr>
          <p:cNvCxnSpPr/>
          <p:nvPr/>
        </p:nvCxnSpPr>
        <p:spPr>
          <a:xfrm>
            <a:off x="0" y="2355701"/>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488CF3D0-298C-4E4A-9088-4ACEC83EFD34}"/>
              </a:ext>
            </a:extLst>
          </p:cNvPr>
          <p:cNvSpPr txBox="1"/>
          <p:nvPr/>
        </p:nvSpPr>
        <p:spPr>
          <a:xfrm>
            <a:off x="937058" y="2560673"/>
            <a:ext cx="11031021" cy="488082"/>
          </a:xfrm>
          <a:prstGeom prst="rect">
            <a:avLst/>
          </a:prstGeom>
          <a:noFill/>
        </p:spPr>
        <p:txBody>
          <a:bodyPr wrap="square" numCol="1" spcCol="360000" rtlCol="0" anchor="t">
            <a:spAutoFit/>
          </a:bodyPr>
          <a:lstStyle/>
          <a:p>
            <a:pPr>
              <a:lnSpc>
                <a:spcPts val="3180"/>
              </a:lnSpc>
            </a:pPr>
            <a:r>
              <a:rPr lang="lt-LT" sz="2600" dirty="0">
                <a:latin typeface="TT Norms  "/>
              </a:rPr>
              <a:t>Paslaugų centrų sukuriama didelė </a:t>
            </a:r>
            <a:r>
              <a:rPr lang="lt-LT" sz="2600" b="1" dirty="0">
                <a:solidFill>
                  <a:srgbClr val="BF956B"/>
                </a:solidFill>
                <a:latin typeface="TT Norms  "/>
              </a:rPr>
              <a:t>ekonominė vertė</a:t>
            </a:r>
            <a:r>
              <a:rPr lang="lt-LT" sz="2600" b="1" dirty="0">
                <a:latin typeface="TT Norms  "/>
              </a:rPr>
              <a:t> </a:t>
            </a:r>
            <a:r>
              <a:rPr lang="lt-LT" sz="2600" dirty="0">
                <a:latin typeface="TT Norms  "/>
              </a:rPr>
              <a:t>miestui</a:t>
            </a:r>
            <a:r>
              <a:rPr lang="en-US" sz="2600" dirty="0">
                <a:latin typeface="TT Norms  "/>
              </a:rPr>
              <a:t>;</a:t>
            </a:r>
          </a:p>
        </p:txBody>
      </p:sp>
      <p:sp>
        <p:nvSpPr>
          <p:cNvPr id="15" name="TextBox 14">
            <a:extLst>
              <a:ext uri="{FF2B5EF4-FFF2-40B4-BE49-F238E27FC236}">
                <a16:creationId xmlns:a16="http://schemas.microsoft.com/office/drawing/2014/main" xmlns="" id="{937B6936-61D9-4BE6-A2FF-A1BD647388E6}"/>
              </a:ext>
            </a:extLst>
          </p:cNvPr>
          <p:cNvSpPr txBox="1"/>
          <p:nvPr/>
        </p:nvSpPr>
        <p:spPr>
          <a:xfrm>
            <a:off x="947620" y="3952717"/>
            <a:ext cx="10219163" cy="898451"/>
          </a:xfrm>
          <a:prstGeom prst="rect">
            <a:avLst/>
          </a:prstGeom>
          <a:noFill/>
        </p:spPr>
        <p:txBody>
          <a:bodyPr wrap="square" numCol="1" spcCol="360000" rtlCol="0" anchor="t">
            <a:spAutoFit/>
          </a:bodyPr>
          <a:lstStyle/>
          <a:p>
            <a:pPr>
              <a:lnSpc>
                <a:spcPts val="3180"/>
              </a:lnSpc>
            </a:pPr>
            <a:r>
              <a:rPr lang="lt-LT" sz="2600" dirty="0">
                <a:latin typeface="TT Norms  "/>
              </a:rPr>
              <a:t>Nekilnojamojo turto </a:t>
            </a:r>
            <a:r>
              <a:rPr lang="lt-LT" sz="2600" b="1" dirty="0">
                <a:solidFill>
                  <a:srgbClr val="BF956B"/>
                </a:solidFill>
                <a:latin typeface="TT Norms  "/>
              </a:rPr>
              <a:t>biurų pasiūlos atsigavimas </a:t>
            </a:r>
            <a:r>
              <a:rPr lang="lt-LT" sz="2600" dirty="0">
                <a:latin typeface="TT Norms  "/>
              </a:rPr>
              <a:t>vystant naujus administracinių patalpų statybos projektus;</a:t>
            </a:r>
            <a:endParaRPr lang="en-US" sz="2600" dirty="0">
              <a:latin typeface="TT Norms  "/>
            </a:endParaRPr>
          </a:p>
        </p:txBody>
      </p:sp>
      <p:cxnSp>
        <p:nvCxnSpPr>
          <p:cNvPr id="16" name="Straight Connector 15">
            <a:extLst>
              <a:ext uri="{FF2B5EF4-FFF2-40B4-BE49-F238E27FC236}">
                <a16:creationId xmlns:a16="http://schemas.microsoft.com/office/drawing/2014/main" xmlns="" id="{5AA8C076-EB79-4679-B5AF-D7FC52E7CA32}"/>
              </a:ext>
            </a:extLst>
          </p:cNvPr>
          <p:cNvCxnSpPr/>
          <p:nvPr/>
        </p:nvCxnSpPr>
        <p:spPr>
          <a:xfrm>
            <a:off x="0" y="2815760"/>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9F9E91A-9B32-4C37-AC98-CB57F34CE85B}"/>
              </a:ext>
            </a:extLst>
          </p:cNvPr>
          <p:cNvCxnSpPr/>
          <p:nvPr/>
        </p:nvCxnSpPr>
        <p:spPr>
          <a:xfrm>
            <a:off x="0" y="4184596"/>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0397114-E898-4D50-B374-DC782B5F9710}"/>
              </a:ext>
            </a:extLst>
          </p:cNvPr>
          <p:cNvCxnSpPr/>
          <p:nvPr/>
        </p:nvCxnSpPr>
        <p:spPr>
          <a:xfrm>
            <a:off x="0" y="3282503"/>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7E25487C-76B2-469F-B855-F7EB2E773389}"/>
              </a:ext>
            </a:extLst>
          </p:cNvPr>
          <p:cNvSpPr txBox="1"/>
          <p:nvPr/>
        </p:nvSpPr>
        <p:spPr>
          <a:xfrm>
            <a:off x="937058" y="3060998"/>
            <a:ext cx="10229725" cy="891719"/>
          </a:xfrm>
          <a:prstGeom prst="rect">
            <a:avLst/>
          </a:prstGeom>
          <a:noFill/>
        </p:spPr>
        <p:txBody>
          <a:bodyPr wrap="square" numCol="1" spcCol="360000" rtlCol="0" anchor="t">
            <a:spAutoFit/>
          </a:bodyPr>
          <a:lstStyle/>
          <a:p>
            <a:pPr>
              <a:lnSpc>
                <a:spcPts val="3180"/>
              </a:lnSpc>
            </a:pPr>
            <a:r>
              <a:rPr lang="lt-LT" sz="2600" dirty="0">
                <a:latin typeface="TT Norms  "/>
              </a:rPr>
              <a:t>Rinkoje esančių </a:t>
            </a:r>
            <a:r>
              <a:rPr lang="lt-LT" sz="2600" b="1" dirty="0">
                <a:solidFill>
                  <a:srgbClr val="BF956B"/>
                </a:solidFill>
                <a:latin typeface="TT Norms  "/>
              </a:rPr>
              <a:t>darbuotojų</a:t>
            </a:r>
            <a:r>
              <a:rPr lang="lt-LT" sz="2600" dirty="0">
                <a:latin typeface="TT Norms  "/>
              </a:rPr>
              <a:t> </a:t>
            </a:r>
            <a:r>
              <a:rPr lang="lt-LT" sz="2600" b="1" dirty="0">
                <a:solidFill>
                  <a:srgbClr val="BF956B"/>
                </a:solidFill>
                <a:latin typeface="TT Norms  "/>
              </a:rPr>
              <a:t>kompetencijų augimas</a:t>
            </a:r>
            <a:r>
              <a:rPr lang="lt-LT" sz="2600" dirty="0">
                <a:latin typeface="TT Norms  "/>
              </a:rPr>
              <a:t>, kas lemia naujų investuotojų atsiradimą</a:t>
            </a:r>
            <a:r>
              <a:rPr lang="en-US" sz="2600" dirty="0">
                <a:latin typeface="TT Norms  "/>
              </a:rPr>
              <a:t>;</a:t>
            </a:r>
          </a:p>
        </p:txBody>
      </p:sp>
      <p:cxnSp>
        <p:nvCxnSpPr>
          <p:cNvPr id="24" name="Straight Connector 23">
            <a:extLst>
              <a:ext uri="{FF2B5EF4-FFF2-40B4-BE49-F238E27FC236}">
                <a16:creationId xmlns:a16="http://schemas.microsoft.com/office/drawing/2014/main" xmlns="" id="{2DC2BD78-6932-41AE-929D-AF78AD60E8DF}"/>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xmlns="" id="{8BE39542-6252-4D4B-B071-8D2CB34C64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27" name="TextBox 26">
            <a:extLst>
              <a:ext uri="{FF2B5EF4-FFF2-40B4-BE49-F238E27FC236}">
                <a16:creationId xmlns:a16="http://schemas.microsoft.com/office/drawing/2014/main" xmlns="" id="{D75AE66A-A80A-440E-913E-C9D03F5B3AE8}"/>
              </a:ext>
            </a:extLst>
          </p:cNvPr>
          <p:cNvSpPr txBox="1"/>
          <p:nvPr/>
        </p:nvSpPr>
        <p:spPr>
          <a:xfrm>
            <a:off x="8961078" y="6261062"/>
            <a:ext cx="2248930" cy="230832"/>
          </a:xfrm>
          <a:prstGeom prst="rect">
            <a:avLst/>
          </a:prstGeom>
          <a:noFill/>
        </p:spPr>
        <p:txBody>
          <a:bodyPr wrap="square" rtlCol="0">
            <a:spAutoFit/>
          </a:bodyPr>
          <a:lstStyle/>
          <a:p>
            <a:pPr algn="r"/>
            <a:r>
              <a:rPr lang="en-US" sz="900">
                <a:latin typeface="TT Norms Regular" panose="02000503030000020003" pitchFamily="50" charset="0"/>
                <a:ea typeface="TT Norms Medium" charset="0"/>
                <a:cs typeface="TT Norms Medium" charset="0"/>
              </a:rPr>
              <a:t>KLAIPĖDA ID</a:t>
            </a:r>
          </a:p>
        </p:txBody>
      </p:sp>
      <p:sp>
        <p:nvSpPr>
          <p:cNvPr id="22" name="Title 1">
            <a:extLst>
              <a:ext uri="{FF2B5EF4-FFF2-40B4-BE49-F238E27FC236}">
                <a16:creationId xmlns:a16="http://schemas.microsoft.com/office/drawing/2014/main" xmlns="" id="{0E38F2B6-73B5-4B83-A132-C7A61D016670}"/>
              </a:ext>
            </a:extLst>
          </p:cNvPr>
          <p:cNvSpPr txBox="1">
            <a:spLocks/>
          </p:cNvSpPr>
          <p:nvPr/>
        </p:nvSpPr>
        <p:spPr>
          <a:xfrm>
            <a:off x="1089457" y="775034"/>
            <a:ext cx="8196639"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TT Norms"/>
              <a:ea typeface="TT Norms" charset="0"/>
              <a:cs typeface="TT Norms" charset="0"/>
            </a:endParaRPr>
          </a:p>
        </p:txBody>
      </p:sp>
      <p:cxnSp>
        <p:nvCxnSpPr>
          <p:cNvPr id="23" name="Straight Connector 22">
            <a:extLst>
              <a:ext uri="{FF2B5EF4-FFF2-40B4-BE49-F238E27FC236}">
                <a16:creationId xmlns:a16="http://schemas.microsoft.com/office/drawing/2014/main" xmlns="" id="{8E8011A5-82B2-4C77-B5D6-848A41AF8477}"/>
              </a:ext>
            </a:extLst>
          </p:cNvPr>
          <p:cNvCxnSpPr/>
          <p:nvPr/>
        </p:nvCxnSpPr>
        <p:spPr>
          <a:xfrm>
            <a:off x="0" y="5086193"/>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5DB1EDEF-32A4-4D76-A8A5-4E40402692FB}"/>
              </a:ext>
            </a:extLst>
          </p:cNvPr>
          <p:cNvSpPr txBox="1"/>
          <p:nvPr/>
        </p:nvSpPr>
        <p:spPr>
          <a:xfrm>
            <a:off x="983090" y="4842152"/>
            <a:ext cx="10137660" cy="1308820"/>
          </a:xfrm>
          <a:prstGeom prst="rect">
            <a:avLst/>
          </a:prstGeom>
          <a:noFill/>
        </p:spPr>
        <p:txBody>
          <a:bodyPr wrap="square" numCol="1" spcCol="360000" rtlCol="0" anchor="t">
            <a:spAutoFit/>
          </a:bodyPr>
          <a:lstStyle/>
          <a:p>
            <a:pPr>
              <a:lnSpc>
                <a:spcPts val="3180"/>
              </a:lnSpc>
            </a:pPr>
            <a:r>
              <a:rPr lang="lt-LT" sz="2600" b="1" dirty="0">
                <a:solidFill>
                  <a:srgbClr val="BF956B"/>
                </a:solidFill>
                <a:latin typeface="TT Norms  "/>
                <a:ea typeface="TT Norms Medium" charset="0"/>
                <a:cs typeface="TT Norms Medium" charset="0"/>
              </a:rPr>
              <a:t>Talentų pritraukimas</a:t>
            </a:r>
            <a:r>
              <a:rPr lang="en-US" sz="2600" b="1" dirty="0">
                <a:solidFill>
                  <a:srgbClr val="BF956B"/>
                </a:solidFill>
                <a:latin typeface="TT Norms  "/>
                <a:ea typeface="TT Norms Medium" charset="0"/>
                <a:cs typeface="TT Norms Medium" charset="0"/>
              </a:rPr>
              <a:t>. </a:t>
            </a:r>
            <a:r>
              <a:rPr lang="en-US" sz="2600" dirty="0" err="1">
                <a:latin typeface="TT Norms  "/>
                <a:ea typeface="TT Norms Medium" charset="0"/>
                <a:cs typeface="TT Norms Medium" charset="0"/>
              </a:rPr>
              <a:t>Paslaug</a:t>
            </a:r>
            <a:r>
              <a:rPr lang="lt-LT" sz="2600" dirty="0">
                <a:latin typeface="TT Norms  "/>
                <a:ea typeface="TT Norms Medium" charset="0"/>
                <a:cs typeface="TT Norms Medium" charset="0"/>
              </a:rPr>
              <a:t>ų</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centrai</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vienas</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geidžiamiausi</a:t>
            </a:r>
            <a:r>
              <a:rPr lang="lt-LT" sz="2600" dirty="0">
                <a:latin typeface="TT Norms  "/>
                <a:ea typeface="TT Norms Medium" charset="0"/>
                <a:cs typeface="TT Norms Medium" charset="0"/>
              </a:rPr>
              <a:t>ų</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darbdavi</a:t>
            </a:r>
            <a:r>
              <a:rPr lang="lt-LT" sz="2600" dirty="0">
                <a:latin typeface="TT Norms  "/>
                <a:ea typeface="TT Norms Medium" charset="0"/>
                <a:cs typeface="TT Norms Medium" charset="0"/>
              </a:rPr>
              <a:t>ų</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Paslaugų</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centrai</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dažnai</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bendradarbiauja</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su</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Aukštosiomis</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mokyklomis</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gerinant</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studijos</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programas</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ir</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siunčiant</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žinutę</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koki</a:t>
            </a:r>
            <a:r>
              <a:rPr lang="lt-LT" sz="2600" dirty="0">
                <a:latin typeface="TT Norms  "/>
                <a:ea typeface="TT Norms Medium" charset="0"/>
                <a:cs typeface="TT Norms Medium" charset="0"/>
              </a:rPr>
              <a:t>ų</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specialistų</a:t>
            </a:r>
            <a:r>
              <a:rPr lang="en-US" sz="2600" dirty="0">
                <a:latin typeface="TT Norms  "/>
                <a:ea typeface="TT Norms Medium" charset="0"/>
                <a:cs typeface="TT Norms Medium" charset="0"/>
              </a:rPr>
              <a:t> </a:t>
            </a:r>
            <a:r>
              <a:rPr lang="en-US" sz="2600" dirty="0" err="1">
                <a:latin typeface="TT Norms  "/>
                <a:ea typeface="TT Norms Medium" charset="0"/>
                <a:cs typeface="TT Norms Medium" charset="0"/>
              </a:rPr>
              <a:t>reikia</a:t>
            </a:r>
            <a:r>
              <a:rPr lang="en-US" sz="2600" dirty="0">
                <a:latin typeface="TT Norms  "/>
                <a:ea typeface="TT Norms Medium" charset="0"/>
                <a:cs typeface="TT Norms Medium" charset="0"/>
              </a:rPr>
              <a:t>.</a:t>
            </a:r>
          </a:p>
        </p:txBody>
      </p:sp>
      <p:sp>
        <p:nvSpPr>
          <p:cNvPr id="29" name="Title 1">
            <a:extLst>
              <a:ext uri="{FF2B5EF4-FFF2-40B4-BE49-F238E27FC236}">
                <a16:creationId xmlns:a16="http://schemas.microsoft.com/office/drawing/2014/main" xmlns="" id="{1ED458DA-D921-4644-BF6E-DEF8FFF4F659}"/>
              </a:ext>
            </a:extLst>
          </p:cNvPr>
          <p:cNvSpPr txBox="1">
            <a:spLocks/>
          </p:cNvSpPr>
          <p:nvPr/>
        </p:nvSpPr>
        <p:spPr>
          <a:xfrm>
            <a:off x="937059" y="1196301"/>
            <a:ext cx="8372482"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700" b="1" dirty="0">
                <a:solidFill>
                  <a:prstClr val="black"/>
                </a:solidFill>
                <a:latin typeface="TT Norms" panose="02000503030000020003"/>
              </a:rPr>
              <a:t>NAUDA</a:t>
            </a:r>
            <a:endParaRPr lang="en-US" sz="3700" b="1" dirty="0">
              <a:solidFill>
                <a:prstClr val="black"/>
              </a:solidFill>
              <a:latin typeface="TT Norms" panose="02000503030000020003"/>
            </a:endParaRPr>
          </a:p>
          <a:p>
            <a:endParaRPr lang="en-US" b="1" dirty="0">
              <a:latin typeface="TT Norms"/>
              <a:ea typeface="TT Norms" charset="0"/>
              <a:cs typeface="TT Norms" charset="0"/>
            </a:endParaRPr>
          </a:p>
        </p:txBody>
      </p:sp>
      <p:sp>
        <p:nvSpPr>
          <p:cNvPr id="30" name="TextBox 29">
            <a:extLst>
              <a:ext uri="{FF2B5EF4-FFF2-40B4-BE49-F238E27FC236}">
                <a16:creationId xmlns:a16="http://schemas.microsoft.com/office/drawing/2014/main" xmlns="" id="{1113BA1F-F9C1-4CBB-9C24-2D55B76FFE3A}"/>
              </a:ext>
            </a:extLst>
          </p:cNvPr>
          <p:cNvSpPr txBox="1"/>
          <p:nvPr/>
        </p:nvSpPr>
        <p:spPr>
          <a:xfrm>
            <a:off x="937058" y="325121"/>
            <a:ext cx="2928886" cy="230832"/>
          </a:xfrm>
          <a:prstGeom prst="rect">
            <a:avLst/>
          </a:prstGeom>
          <a:noFill/>
        </p:spPr>
        <p:txBody>
          <a:bodyPr wrap="square" rtlCol="0">
            <a:spAutoFit/>
          </a:bodyPr>
          <a:lstStyle/>
          <a:p>
            <a:pPr lvl="0">
              <a:defRPr/>
            </a:pPr>
            <a:r>
              <a:rPr lang="lt-LT" sz="900" dirty="0">
                <a:solidFill>
                  <a:prstClr val="black"/>
                </a:solidFill>
                <a:latin typeface="TT Norms Regular" panose="02000503030000020003" pitchFamily="50" charset="0"/>
                <a:ea typeface="TT Norms Medium" charset="0"/>
                <a:cs typeface="TT Norms Medium" charset="0"/>
              </a:rPr>
              <a:t>20</a:t>
            </a:r>
            <a:r>
              <a:rPr lang="en-US" sz="900" dirty="0">
                <a:solidFill>
                  <a:prstClr val="black"/>
                </a:solidFill>
                <a:latin typeface="TT Norms Regular" panose="02000503030000020003" pitchFamily="50" charset="0"/>
                <a:ea typeface="TT Norms Medium" charset="0"/>
                <a:cs typeface="TT Norms Medium" charset="0"/>
              </a:rPr>
              <a:t>/ NAUDA</a:t>
            </a:r>
          </a:p>
        </p:txBody>
      </p:sp>
    </p:spTree>
    <p:extLst>
      <p:ext uri="{BB962C8B-B14F-4D97-AF65-F5344CB8AC3E}">
        <p14:creationId xmlns:p14="http://schemas.microsoft.com/office/powerpoint/2010/main" val="296801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E366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36834" y="2138894"/>
            <a:ext cx="10518332" cy="2580212"/>
          </a:xfrm>
          <a:prstGeom prst="rect">
            <a:avLst/>
          </a:prstGeom>
        </p:spPr>
        <p:txBody>
          <a:bodyPr vert="horz" lIns="91440" tIns="45720" rIns="91440" bIns="45720" rtlCol="0" anchor="ctr">
            <a:noAutofit/>
          </a:bodyPr>
          <a:lstStyle>
            <a:lvl1pPr>
              <a:lnSpc>
                <a:spcPct val="100000"/>
              </a:lnSpc>
              <a:spcBef>
                <a:spcPts val="0"/>
              </a:spcBef>
              <a:buNone/>
              <a:defRPr sz="7200" b="1">
                <a:solidFill>
                  <a:srgbClr val="EAE4DA"/>
                </a:solidFill>
                <a:latin typeface="TT Norms" charset="0"/>
                <a:ea typeface="TT Norms" charset="0"/>
                <a:cs typeface="TT Norms"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7200" b="1" i="0" u="none" strike="noStrike" kern="1200" cap="none" spc="0" normalizeH="0" baseline="0" noProof="0" dirty="0">
                <a:ln>
                  <a:noFill/>
                </a:ln>
                <a:solidFill>
                  <a:prstClr val="white"/>
                </a:solidFill>
                <a:effectLst/>
                <a:uLnTx/>
                <a:uFillTx/>
                <a:latin typeface="TT Norms  "/>
              </a:rPr>
              <a:t>PRIEMONĖS</a:t>
            </a:r>
            <a:endParaRPr kumimoji="0" lang="en-US" sz="7200" b="1" i="0" u="none" strike="noStrike" kern="1200" cap="none" spc="0" normalizeH="0" baseline="0" noProof="0" dirty="0">
              <a:ln>
                <a:noFill/>
              </a:ln>
              <a:solidFill>
                <a:prstClr val="white"/>
              </a:solidFill>
              <a:effectLst/>
              <a:uLnTx/>
              <a:uFillTx/>
              <a:latin typeface="TT Norms  "/>
            </a:endParaRPr>
          </a:p>
        </p:txBody>
      </p:sp>
      <p:sp>
        <p:nvSpPr>
          <p:cNvPr id="5" name="TextBox 4">
            <a:extLst>
              <a:ext uri="{FF2B5EF4-FFF2-40B4-BE49-F238E27FC236}">
                <a16:creationId xmlns:a16="http://schemas.microsoft.com/office/drawing/2014/main" xmlns="" id="{DC18FA2E-2635-4F72-B257-40DBF00FBA17}"/>
              </a:ext>
            </a:extLst>
          </p:cNvPr>
          <p:cNvSpPr txBox="1"/>
          <p:nvPr/>
        </p:nvSpPr>
        <p:spPr>
          <a:xfrm>
            <a:off x="9049690" y="6387504"/>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EAE4DA"/>
                </a:solidFill>
                <a:effectLst/>
                <a:uLnTx/>
                <a:uFillTx/>
                <a:latin typeface="TT Norms Regular" panose="02000503030000020003" pitchFamily="50" charset="0"/>
                <a:ea typeface="TT Norms Medium" charset="0"/>
                <a:cs typeface="TT Norms Medium" charset="0"/>
              </a:rPr>
              <a:t>KLAIPĖDA ID</a:t>
            </a:r>
          </a:p>
        </p:txBody>
      </p:sp>
      <p:sp>
        <p:nvSpPr>
          <p:cNvPr id="15" name="TextBox 14">
            <a:extLst>
              <a:ext uri="{FF2B5EF4-FFF2-40B4-BE49-F238E27FC236}">
                <a16:creationId xmlns:a16="http://schemas.microsoft.com/office/drawing/2014/main" xmlns="" id="{A6573967-BA1B-4AF6-BFFE-2B21AE42F54E}"/>
              </a:ext>
            </a:extLst>
          </p:cNvPr>
          <p:cNvSpPr txBox="1"/>
          <p:nvPr/>
        </p:nvSpPr>
        <p:spPr>
          <a:xfrm>
            <a:off x="937057" y="325120"/>
            <a:ext cx="2763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900" dirty="0">
                <a:solidFill>
                  <a:srgbClr val="EAE4DA"/>
                </a:solidFill>
                <a:latin typeface="TT Norms Regular" panose="02000503030000020003" pitchFamily="50" charset="0"/>
                <a:ea typeface="TT Norms Medium" charset="0"/>
                <a:cs typeface="TT Norms Medium" charset="0"/>
              </a:rPr>
              <a:t>21</a:t>
            </a:r>
            <a:r>
              <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  </a:t>
            </a:r>
            <a:r>
              <a:rPr kumimoji="0" lang="lt-LT"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PRIEMONĖS</a:t>
            </a:r>
            <a:endPar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endParaRPr>
          </a:p>
        </p:txBody>
      </p:sp>
      <p:sp>
        <p:nvSpPr>
          <p:cNvPr id="2" name="Rectangle 1">
            <a:extLst>
              <a:ext uri="{FF2B5EF4-FFF2-40B4-BE49-F238E27FC236}">
                <a16:creationId xmlns:a16="http://schemas.microsoft.com/office/drawing/2014/main" xmlns="" id="{680DD38F-6B33-44AA-AB3C-97F17C85E3DE}"/>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5E685AF0-7A54-43EE-A927-3555232A6ED5}"/>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55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2C591643-51CB-4BC1-9E56-56716041A508}"/>
              </a:ext>
            </a:extLst>
          </p:cNvPr>
          <p:cNvSpPr/>
          <p:nvPr/>
        </p:nvSpPr>
        <p:spPr>
          <a:xfrm>
            <a:off x="1046304" y="3089151"/>
            <a:ext cx="10090962" cy="1066151"/>
          </a:xfrm>
          <a:prstGeom prst="rect">
            <a:avLst/>
          </a:prstGeom>
          <a:solidFill>
            <a:srgbClr val="5E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E5A2E004-4D46-4049-AAE6-EF93CFC43FEB}"/>
              </a:ext>
            </a:extLst>
          </p:cNvPr>
          <p:cNvSpPr txBox="1">
            <a:spLocks/>
          </p:cNvSpPr>
          <p:nvPr/>
        </p:nvSpPr>
        <p:spPr>
          <a:xfrm>
            <a:off x="961120" y="2032296"/>
            <a:ext cx="10176145" cy="9001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lt-LT" sz="2000" dirty="0">
                <a:latin typeface="TT Norms  "/>
                <a:ea typeface="+mn-ea"/>
                <a:cs typeface="+mn-cs"/>
              </a:rPr>
              <a:t>Atlikti galimų paskatų kompensavimo skaičiavimai. Finansinę paskatą siūlome taikyti darbo vietos nuomos kompensavimo principu už vienerius metus, dėl patiriamos mažiausios finansinės naštos, aiškaus ir paprasto administravimo, greičiausio atsiperkamumo ir rizikų valdymo.</a:t>
            </a:r>
            <a:endParaRPr lang="en-US" sz="2000" dirty="0">
              <a:latin typeface="TT Norms  "/>
              <a:ea typeface="+mn-ea"/>
              <a:cs typeface="+mn-cs"/>
            </a:endParaRPr>
          </a:p>
        </p:txBody>
      </p:sp>
      <p:pic>
        <p:nvPicPr>
          <p:cNvPr id="19" name="Picture 18">
            <a:extLst>
              <a:ext uri="{FF2B5EF4-FFF2-40B4-BE49-F238E27FC236}">
                <a16:creationId xmlns:a16="http://schemas.microsoft.com/office/drawing/2014/main" xmlns="" id="{45E7BA83-1C72-469F-9EED-38DC14827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20" name="Title 1">
            <a:extLst>
              <a:ext uri="{FF2B5EF4-FFF2-40B4-BE49-F238E27FC236}">
                <a16:creationId xmlns:a16="http://schemas.microsoft.com/office/drawing/2014/main" xmlns="" id="{3BCDD4E3-0D6A-4D69-A3FB-5F877C45EB0D}"/>
              </a:ext>
            </a:extLst>
          </p:cNvPr>
          <p:cNvSpPr txBox="1">
            <a:spLocks/>
          </p:cNvSpPr>
          <p:nvPr/>
        </p:nvSpPr>
        <p:spPr>
          <a:xfrm>
            <a:off x="961120" y="1184083"/>
            <a:ext cx="8365969"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TT Norms Regular" panose="02000503030000020003" pitchFamily="50" charset="0"/>
              <a:ea typeface="TT Norms" charset="0"/>
              <a:cs typeface="TT Norms" charset="0"/>
            </a:endParaRPr>
          </a:p>
        </p:txBody>
      </p:sp>
      <p:cxnSp>
        <p:nvCxnSpPr>
          <p:cNvPr id="24" name="Straight Connector 23">
            <a:extLst>
              <a:ext uri="{FF2B5EF4-FFF2-40B4-BE49-F238E27FC236}">
                <a16:creationId xmlns:a16="http://schemas.microsoft.com/office/drawing/2014/main" xmlns="" id="{D136EB1E-B513-418D-91C3-410774CCC1CC}"/>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B2FC292C-880C-4255-A037-DDE0A657D2FB}"/>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graphicFrame>
        <p:nvGraphicFramePr>
          <p:cNvPr id="28" name="Table 27">
            <a:extLst>
              <a:ext uri="{FF2B5EF4-FFF2-40B4-BE49-F238E27FC236}">
                <a16:creationId xmlns:a16="http://schemas.microsoft.com/office/drawing/2014/main" xmlns="" id="{04BABC0A-619E-4573-B1BA-CC52B731D573}"/>
              </a:ext>
            </a:extLst>
          </p:cNvPr>
          <p:cNvGraphicFramePr>
            <a:graphicFrameLocks noGrp="1"/>
          </p:cNvGraphicFramePr>
          <p:nvPr>
            <p:extLst>
              <p:ext uri="{D42A27DB-BD31-4B8C-83A1-F6EECF244321}">
                <p14:modId xmlns:p14="http://schemas.microsoft.com/office/powerpoint/2010/main" val="895187389"/>
              </p:ext>
            </p:extLst>
          </p:nvPr>
        </p:nvGraphicFramePr>
        <p:xfrm>
          <a:off x="1046304" y="3089151"/>
          <a:ext cx="10090962" cy="3364167"/>
        </p:xfrm>
        <a:graphic>
          <a:graphicData uri="http://schemas.openxmlformats.org/drawingml/2006/table">
            <a:tbl>
              <a:tblPr>
                <a:tableStyleId>{5C22544A-7EE6-4342-B048-85BDC9FD1C3A}</a:tableStyleId>
              </a:tblPr>
              <a:tblGrid>
                <a:gridCol w="477696">
                  <a:extLst>
                    <a:ext uri="{9D8B030D-6E8A-4147-A177-3AD203B41FA5}">
                      <a16:colId xmlns:a16="http://schemas.microsoft.com/office/drawing/2014/main" xmlns="" val="3011508544"/>
                    </a:ext>
                  </a:extLst>
                </a:gridCol>
                <a:gridCol w="1471888">
                  <a:extLst>
                    <a:ext uri="{9D8B030D-6E8A-4147-A177-3AD203B41FA5}">
                      <a16:colId xmlns:a16="http://schemas.microsoft.com/office/drawing/2014/main" xmlns="" val="441653454"/>
                    </a:ext>
                  </a:extLst>
                </a:gridCol>
                <a:gridCol w="1375586">
                  <a:extLst>
                    <a:ext uri="{9D8B030D-6E8A-4147-A177-3AD203B41FA5}">
                      <a16:colId xmlns:a16="http://schemas.microsoft.com/office/drawing/2014/main" xmlns="" val="1150276925"/>
                    </a:ext>
                  </a:extLst>
                </a:gridCol>
                <a:gridCol w="1851203">
                  <a:extLst>
                    <a:ext uri="{9D8B030D-6E8A-4147-A177-3AD203B41FA5}">
                      <a16:colId xmlns:a16="http://schemas.microsoft.com/office/drawing/2014/main" xmlns="" val="2492426492"/>
                    </a:ext>
                  </a:extLst>
                </a:gridCol>
                <a:gridCol w="1743387">
                  <a:extLst>
                    <a:ext uri="{9D8B030D-6E8A-4147-A177-3AD203B41FA5}">
                      <a16:colId xmlns:a16="http://schemas.microsoft.com/office/drawing/2014/main" xmlns="" val="3761973131"/>
                    </a:ext>
                  </a:extLst>
                </a:gridCol>
                <a:gridCol w="1638082">
                  <a:extLst>
                    <a:ext uri="{9D8B030D-6E8A-4147-A177-3AD203B41FA5}">
                      <a16:colId xmlns:a16="http://schemas.microsoft.com/office/drawing/2014/main" xmlns="" val="3395518804"/>
                    </a:ext>
                  </a:extLst>
                </a:gridCol>
                <a:gridCol w="1533120">
                  <a:extLst>
                    <a:ext uri="{9D8B030D-6E8A-4147-A177-3AD203B41FA5}">
                      <a16:colId xmlns:a16="http://schemas.microsoft.com/office/drawing/2014/main" xmlns="" val="2850793712"/>
                    </a:ext>
                  </a:extLst>
                </a:gridCol>
              </a:tblGrid>
              <a:tr h="995944">
                <a:tc>
                  <a:txBody>
                    <a:bodyPr/>
                    <a:lstStyle/>
                    <a:p>
                      <a:pPr marL="0" marR="0" algn="l">
                        <a:lnSpc>
                          <a:spcPct val="107000"/>
                        </a:lnSpc>
                        <a:spcBef>
                          <a:spcPts val="0"/>
                        </a:spcBef>
                        <a:spcAft>
                          <a:spcPts val="0"/>
                        </a:spcAft>
                      </a:pPr>
                      <a:endParaRPr lang="en-US" sz="1400" b="1" i="0" kern="1200" dirty="0">
                        <a:solidFill>
                          <a:schemeClr val="tx1"/>
                        </a:solidFill>
                        <a:latin typeface="TT Norms"/>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b="1" i="0" kern="1200" dirty="0" err="1">
                          <a:solidFill>
                            <a:schemeClr val="bg1"/>
                          </a:solidFill>
                          <a:latin typeface="TT Norms Regular" panose="02000503030000020003" pitchFamily="50" charset="0"/>
                          <a:ea typeface="+mn-ea"/>
                          <a:cs typeface="+mn-cs"/>
                        </a:rPr>
                        <a:t>Darbo</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užmokesčio</a:t>
                      </a:r>
                      <a:r>
                        <a:rPr lang="lt-LT" sz="1400" b="1" i="0" kern="1200" dirty="0">
                          <a:solidFill>
                            <a:schemeClr val="bg1"/>
                          </a:solidFill>
                          <a:latin typeface="TT Norms Regular" panose="02000503030000020003" pitchFamily="50" charset="0"/>
                          <a:ea typeface="+mn-ea"/>
                          <a:cs typeface="+mn-cs"/>
                        </a:rPr>
                        <a:t> (DU)</a:t>
                      </a:r>
                      <a:r>
                        <a:rPr lang="en-US" sz="1400" b="1" i="0" kern="1200" dirty="0">
                          <a:solidFill>
                            <a:schemeClr val="bg1"/>
                          </a:solidFill>
                          <a:latin typeface="TT Norms Regular" panose="02000503030000020003" pitchFamily="50" charset="0"/>
                          <a:ea typeface="+mn-ea"/>
                          <a:cs typeface="+mn-cs"/>
                        </a:rPr>
                        <a:t> </a:t>
                      </a:r>
                      <a:endParaRPr lang="lt-LT" sz="1400" b="1" i="0" kern="1200" dirty="0">
                        <a:solidFill>
                          <a:schemeClr val="bg1"/>
                        </a:solidFill>
                        <a:latin typeface="TT Norms Regular" panose="02000503030000020003" pitchFamily="50" charset="0"/>
                        <a:ea typeface="+mn-ea"/>
                        <a:cs typeface="+mn-cs"/>
                      </a:endParaRPr>
                    </a:p>
                    <a:p>
                      <a:pPr marL="0" marR="0" algn="ctr">
                        <a:lnSpc>
                          <a:spcPct val="107000"/>
                        </a:lnSpc>
                        <a:spcBef>
                          <a:spcPts val="0"/>
                        </a:spcBef>
                        <a:spcAft>
                          <a:spcPts val="0"/>
                        </a:spcAft>
                      </a:pPr>
                      <a:r>
                        <a:rPr lang="en-US" sz="1400" b="1" i="0" kern="1200" dirty="0">
                          <a:solidFill>
                            <a:schemeClr val="bg1"/>
                          </a:solidFill>
                          <a:latin typeface="TT Norms Regular" panose="02000503030000020003" pitchFamily="50" charset="0"/>
                          <a:ea typeface="+mn-ea"/>
                          <a:cs typeface="+mn-cs"/>
                        </a:rPr>
                        <a:t>1 </a:t>
                      </a:r>
                      <a:r>
                        <a:rPr lang="en-US" sz="1400" b="1" i="0" kern="1200" dirty="0" err="1">
                          <a:solidFill>
                            <a:schemeClr val="bg1"/>
                          </a:solidFill>
                          <a:latin typeface="TT Norms Regular" panose="02000503030000020003" pitchFamily="50" charset="0"/>
                          <a:ea typeface="+mn-ea"/>
                          <a:cs typeface="+mn-cs"/>
                        </a:rPr>
                        <a:t>metus</a:t>
                      </a:r>
                      <a:r>
                        <a:rPr lang="en-US" sz="1400" b="1" i="0" kern="1200" dirty="0">
                          <a:solidFill>
                            <a:schemeClr val="bg1"/>
                          </a:solidFill>
                          <a:latin typeface="TT Norms Regular" panose="02000503030000020003" pitchFamily="50" charset="0"/>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defTabSz="914400" rtl="0" eaLnBrk="1" fontAlgn="b" latinLnBrk="0" hangingPunct="1">
                        <a:lnSpc>
                          <a:spcPct val="107000"/>
                        </a:lnSpc>
                        <a:spcBef>
                          <a:spcPts val="0"/>
                        </a:spcBef>
                        <a:spcAft>
                          <a:spcPts val="0"/>
                        </a:spcAft>
                      </a:pPr>
                      <a:r>
                        <a:rPr lang="pt-BR" sz="1400" b="1" i="0" kern="1200" dirty="0">
                          <a:solidFill>
                            <a:schemeClr val="bg1"/>
                          </a:solidFill>
                          <a:latin typeface="TT Norms Regular" panose="02000503030000020003" pitchFamily="50" charset="0"/>
                          <a:ea typeface="+mn-ea"/>
                          <a:cs typeface="+mn-cs"/>
                        </a:rPr>
                        <a:t>10-15 proc. </a:t>
                      </a:r>
                      <a:r>
                        <a:rPr lang="lt-LT" sz="1400" b="1" i="0" kern="1200" dirty="0">
                          <a:solidFill>
                            <a:schemeClr val="bg1"/>
                          </a:solidFill>
                          <a:latin typeface="TT Norms Regular" panose="02000503030000020003" pitchFamily="50" charset="0"/>
                          <a:ea typeface="+mn-ea"/>
                          <a:cs typeface="+mn-cs"/>
                        </a:rPr>
                        <a:t>DU</a:t>
                      </a:r>
                      <a:r>
                        <a:rPr lang="pt-BR" sz="1400" b="1" i="0" kern="1200" dirty="0">
                          <a:solidFill>
                            <a:schemeClr val="bg1"/>
                          </a:solidFill>
                          <a:latin typeface="TT Norms Regular" panose="02000503030000020003" pitchFamily="50" charset="0"/>
                          <a:ea typeface="+mn-ea"/>
                          <a:cs typeface="+mn-cs"/>
                        </a:rPr>
                        <a:t> pirmus 3 metus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400" b="1" i="0" u="none" strike="noStrike" dirty="0">
                          <a:solidFill>
                            <a:schemeClr val="bg1"/>
                          </a:solidFill>
                          <a:effectLst/>
                          <a:latin typeface="TT Norms Regular" panose="02000503030000020003" pitchFamily="50" charset="0"/>
                        </a:rPr>
                        <a:t>P</a:t>
                      </a:r>
                      <a:r>
                        <a:rPr lang="lt-LT" sz="1400" b="1" i="0" u="none" strike="noStrike" dirty="0" err="1">
                          <a:solidFill>
                            <a:schemeClr val="bg1"/>
                          </a:solidFill>
                          <a:effectLst/>
                          <a:latin typeface="TT Norms Regular" panose="02000503030000020003" pitchFamily="50" charset="0"/>
                        </a:rPr>
                        <a:t>atalpų</a:t>
                      </a:r>
                      <a:r>
                        <a:rPr lang="en-US" sz="1400" b="1" i="0" u="none" strike="noStrike" dirty="0">
                          <a:solidFill>
                            <a:schemeClr val="bg1"/>
                          </a:solidFill>
                          <a:effectLst/>
                          <a:latin typeface="TT Norms Regular" panose="02000503030000020003" pitchFamily="50" charset="0"/>
                        </a:rPr>
                        <a:t> </a:t>
                      </a:r>
                      <a:r>
                        <a:rPr lang="en-US" sz="1400" b="1" i="0" u="none" strike="noStrike" dirty="0" err="1">
                          <a:solidFill>
                            <a:schemeClr val="bg1"/>
                          </a:solidFill>
                          <a:effectLst/>
                          <a:latin typeface="TT Norms Regular" panose="02000503030000020003" pitchFamily="50" charset="0"/>
                        </a:rPr>
                        <a:t>nuomos</a:t>
                      </a:r>
                      <a:r>
                        <a:rPr lang="lt-LT" sz="1400" b="1" i="0" u="none" strike="noStrike" dirty="0">
                          <a:solidFill>
                            <a:schemeClr val="bg1"/>
                          </a:solidFill>
                          <a:effectLst/>
                          <a:latin typeface="TT Norms Regular" panose="02000503030000020003" pitchFamily="50" charset="0"/>
                        </a:rPr>
                        <a:t> kompensacija 1 metus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lt-LT" sz="1400" b="1" i="0" u="none" strike="noStrike" dirty="0">
                          <a:solidFill>
                            <a:schemeClr val="bg1"/>
                          </a:solidFill>
                          <a:effectLst/>
                          <a:latin typeface="TT Norms Regular" panose="02000503030000020003" pitchFamily="50" charset="0"/>
                        </a:rPr>
                        <a:t>D</a:t>
                      </a:r>
                      <a:r>
                        <a:rPr lang="en-US" sz="1400" b="1" i="0" u="none" strike="noStrike" dirty="0" err="1">
                          <a:solidFill>
                            <a:schemeClr val="bg1"/>
                          </a:solidFill>
                          <a:effectLst/>
                          <a:latin typeface="TT Norms Regular" panose="02000503030000020003" pitchFamily="50" charset="0"/>
                        </a:rPr>
                        <a:t>arbo</a:t>
                      </a:r>
                      <a:r>
                        <a:rPr lang="en-US" sz="1400" b="1" i="0" u="none" strike="noStrike" dirty="0">
                          <a:solidFill>
                            <a:schemeClr val="bg1"/>
                          </a:solidFill>
                          <a:effectLst/>
                          <a:latin typeface="TT Norms Regular" panose="02000503030000020003" pitchFamily="50" charset="0"/>
                        </a:rPr>
                        <a:t> </a:t>
                      </a:r>
                      <a:r>
                        <a:rPr lang="en-US" sz="1400" b="1" i="0" u="none" strike="noStrike" dirty="0" err="1">
                          <a:solidFill>
                            <a:schemeClr val="bg1"/>
                          </a:solidFill>
                          <a:effectLst/>
                          <a:latin typeface="TT Norms Regular" panose="02000503030000020003" pitchFamily="50" charset="0"/>
                        </a:rPr>
                        <a:t>vietos</a:t>
                      </a:r>
                      <a:r>
                        <a:rPr lang="en-US" sz="1400" b="1" i="0" u="none" strike="noStrike" dirty="0">
                          <a:solidFill>
                            <a:schemeClr val="bg1"/>
                          </a:solidFill>
                          <a:effectLst/>
                          <a:latin typeface="TT Norms Regular" panose="02000503030000020003" pitchFamily="50" charset="0"/>
                        </a:rPr>
                        <a:t> </a:t>
                      </a:r>
                      <a:endParaRPr lang="lt-LT" sz="1400" b="1" i="0" u="none" strike="noStrike" dirty="0">
                        <a:solidFill>
                          <a:schemeClr val="bg1"/>
                        </a:solidFill>
                        <a:effectLst/>
                        <a:latin typeface="TT Norms Regular" panose="02000503030000020003" pitchFamily="50" charset="0"/>
                      </a:endParaRPr>
                    </a:p>
                    <a:p>
                      <a:pPr algn="ctr" rtl="0" fontAlgn="ctr"/>
                      <a:r>
                        <a:rPr lang="en-US" sz="1400" b="1" i="0" u="none" strike="noStrike" dirty="0" err="1">
                          <a:solidFill>
                            <a:schemeClr val="bg1"/>
                          </a:solidFill>
                          <a:effectLst/>
                          <a:latin typeface="TT Norms Regular" panose="02000503030000020003" pitchFamily="50" charset="0"/>
                        </a:rPr>
                        <a:t>įkūrimui</a:t>
                      </a:r>
                      <a:r>
                        <a:rPr lang="en-US" sz="1400" b="1" i="0" u="none" strike="noStrike" dirty="0">
                          <a:solidFill>
                            <a:schemeClr val="bg1"/>
                          </a:solidFill>
                          <a:effectLst/>
                          <a:latin typeface="TT Norms Regular" panose="02000503030000020003" pitchFamily="50"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400" b="1" i="0" u="none" strike="noStrike" dirty="0">
                          <a:solidFill>
                            <a:schemeClr val="bg1"/>
                          </a:solidFill>
                          <a:effectLst/>
                          <a:latin typeface="TT Norms Regular" panose="02000503030000020003" pitchFamily="50" charset="0"/>
                        </a:rPr>
                        <a:t>3 m</a:t>
                      </a:r>
                      <a:r>
                        <a:rPr lang="lt-LT" sz="1400" b="1" i="0" u="none" strike="noStrike" dirty="0">
                          <a:solidFill>
                            <a:schemeClr val="bg1"/>
                          </a:solidFill>
                          <a:effectLst/>
                          <a:latin typeface="TT Norms Regular" panose="02000503030000020003" pitchFamily="50" charset="0"/>
                        </a:rPr>
                        <a:t>ė</a:t>
                      </a:r>
                      <a:r>
                        <a:rPr lang="en-US" sz="1400" b="1" i="0" u="none" strike="noStrike" dirty="0">
                          <a:solidFill>
                            <a:schemeClr val="bg1"/>
                          </a:solidFill>
                          <a:effectLst/>
                          <a:latin typeface="TT Norms Regular" panose="02000503030000020003" pitchFamily="50" charset="0"/>
                        </a:rPr>
                        <a:t>n. </a:t>
                      </a:r>
                      <a:r>
                        <a:rPr lang="lt-LT" sz="1400" b="1" i="0" u="none" strike="noStrike" dirty="0">
                          <a:solidFill>
                            <a:schemeClr val="bg1"/>
                          </a:solidFill>
                          <a:effectLst/>
                          <a:latin typeface="TT Norms Regular" panose="02000503030000020003" pitchFamily="50" charset="0"/>
                        </a:rPr>
                        <a:t>DU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400" b="1" i="0" u="none" strike="noStrike" kern="1200" dirty="0" err="1">
                          <a:solidFill>
                            <a:schemeClr val="bg1"/>
                          </a:solidFill>
                          <a:effectLst/>
                          <a:latin typeface="TT Norms Regular" panose="02000503030000020003" pitchFamily="50" charset="0"/>
                          <a:ea typeface="+mn-ea"/>
                          <a:cs typeface="+mn-cs"/>
                        </a:rPr>
                        <a:t>Darbuotoj</a:t>
                      </a:r>
                      <a:r>
                        <a:rPr lang="lt-LT" sz="1400" b="1" i="0" u="none" strike="noStrike" kern="1200" dirty="0">
                          <a:solidFill>
                            <a:schemeClr val="bg1"/>
                          </a:solidFill>
                          <a:effectLst/>
                          <a:latin typeface="TT Norms Regular" panose="02000503030000020003" pitchFamily="50" charset="0"/>
                          <a:ea typeface="+mn-ea"/>
                          <a:cs typeface="+mn-cs"/>
                        </a:rPr>
                        <a:t>ų</a:t>
                      </a:r>
                      <a:r>
                        <a:rPr lang="en-US" sz="1400" b="1" i="0" u="none" strike="noStrike" kern="1200" dirty="0">
                          <a:solidFill>
                            <a:schemeClr val="bg1"/>
                          </a:solidFill>
                          <a:effectLst/>
                          <a:latin typeface="TT Norms Regular" panose="02000503030000020003" pitchFamily="50" charset="0"/>
                          <a:ea typeface="+mn-ea"/>
                          <a:cs typeface="+mn-cs"/>
                        </a:rPr>
                        <a:t> </a:t>
                      </a:r>
                      <a:r>
                        <a:rPr lang="en-US" sz="1400" b="1" i="0" u="none" strike="noStrike" kern="1200" dirty="0" err="1">
                          <a:solidFill>
                            <a:schemeClr val="bg1"/>
                          </a:solidFill>
                          <a:effectLst/>
                          <a:latin typeface="TT Norms Regular" panose="02000503030000020003" pitchFamily="50" charset="0"/>
                          <a:ea typeface="+mn-ea"/>
                          <a:cs typeface="+mn-cs"/>
                        </a:rPr>
                        <a:t>mokymai</a:t>
                      </a:r>
                      <a:endParaRPr lang="lt-LT" sz="1400" b="1" i="0" u="none" strike="noStrike" kern="1200" dirty="0">
                        <a:solidFill>
                          <a:schemeClr val="bg1"/>
                        </a:solidFill>
                        <a:effectLst/>
                        <a:latin typeface="TT Norms Regular" panose="02000503030000020003" pitchFamily="50"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139730"/>
                  </a:ext>
                </a:extLst>
              </a:tr>
              <a:tr h="485657">
                <a:tc>
                  <a:txBody>
                    <a:bodyPr/>
                    <a:lstStyle/>
                    <a:p>
                      <a:pPr marL="0" marR="0" lvl="0" indent="0" algn="ctr">
                        <a:lnSpc>
                          <a:spcPct val="107000"/>
                        </a:lnSpc>
                        <a:spcBef>
                          <a:spcPts val="0"/>
                        </a:spcBef>
                        <a:spcAft>
                          <a:spcPts val="0"/>
                        </a:spcAft>
                        <a:buNone/>
                      </a:pPr>
                      <a:r>
                        <a:rPr lang="en-US" sz="1400" b="0" i="0" kern="1200" noProof="0" dirty="0">
                          <a:solidFill>
                            <a:schemeClr val="tx1"/>
                          </a:solidFill>
                          <a:latin typeface="TT Norms Regular" panose="02000503030000020003" pitchFamily="50" charset="0"/>
                          <a:ea typeface="+mn-ea"/>
                          <a:cs typeface="+mn-cs"/>
                        </a:rPr>
                        <a:t>20</a:t>
                      </a:r>
                      <a:endParaRPr lang="en-US" sz="1400" b="0" i="0" kern="1200" dirty="0">
                        <a:solidFill>
                          <a:schemeClr val="tx1"/>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232 800 </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104 760</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i="0" kern="1200" dirty="0">
                          <a:solidFill>
                            <a:schemeClr val="tx1"/>
                          </a:solidFill>
                          <a:latin typeface="TT Norms Regular" panose="02000503030000020003" pitchFamily="50" charset="0"/>
                          <a:ea typeface="+mn-ea"/>
                          <a:cs typeface="+mn-cs"/>
                        </a:rPr>
                        <a:t>19 200</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a:solidFill>
                            <a:schemeClr val="tx1"/>
                          </a:solidFill>
                          <a:latin typeface="TT Norms Regular" panose="02000503030000020003" pitchFamily="50" charset="0"/>
                          <a:ea typeface="+mn-ea"/>
                          <a:cs typeface="+mn-cs"/>
                        </a:rPr>
                        <a:t>20 000</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58 200</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rtl="0" fontAlgn="ctr"/>
                      <a:r>
                        <a:rPr lang="it-IT" sz="1400" b="0" i="0" kern="1200" dirty="0">
                          <a:solidFill>
                            <a:schemeClr val="tx1"/>
                          </a:solidFill>
                          <a:latin typeface="TT Norms Regular" panose="02000503030000020003" pitchFamily="50" charset="0"/>
                          <a:ea typeface="+mn-ea"/>
                          <a:cs typeface="+mn-cs"/>
                        </a:rPr>
                        <a:t>gali gauti mokymus per ES fondus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64488054"/>
                  </a:ext>
                </a:extLst>
              </a:tr>
              <a:tr h="485657">
                <a:tc>
                  <a:txBody>
                    <a:bodyPr/>
                    <a:lstStyle/>
                    <a:p>
                      <a:pPr marL="0" marR="0" lvl="0" indent="0" algn="ctr">
                        <a:lnSpc>
                          <a:spcPct val="107000"/>
                        </a:lnSpc>
                        <a:spcBef>
                          <a:spcPts val="0"/>
                        </a:spcBef>
                        <a:spcAft>
                          <a:spcPts val="0"/>
                        </a:spcAft>
                        <a:buNone/>
                      </a:pPr>
                      <a:r>
                        <a:rPr lang="en-US" sz="1400" b="0" i="0" kern="1200">
                          <a:solidFill>
                            <a:schemeClr val="tx1"/>
                          </a:solidFill>
                          <a:latin typeface="TT Norms Regular" panose="02000503030000020003" pitchFamily="50" charset="0"/>
                          <a:ea typeface="+mn-ea"/>
                          <a:cs typeface="+mn-cs"/>
                        </a:rPr>
                        <a:t>50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582 000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261 900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i="0" kern="1200" dirty="0">
                          <a:solidFill>
                            <a:schemeClr val="tx1"/>
                          </a:solidFill>
                          <a:latin typeface="TT Norms Regular" panose="02000503030000020003" pitchFamily="50" charset="0"/>
                          <a:ea typeface="+mn-ea"/>
                          <a:cs typeface="+mn-cs"/>
                        </a:rPr>
                        <a:t>48 000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a:solidFill>
                            <a:schemeClr val="tx1"/>
                          </a:solidFill>
                          <a:latin typeface="TT Norms Regular" panose="02000503030000020003" pitchFamily="50" charset="0"/>
                          <a:ea typeface="+mn-ea"/>
                          <a:cs typeface="+mn-cs"/>
                        </a:rPr>
                        <a:t>50 000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145 500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93066855"/>
                  </a:ext>
                </a:extLst>
              </a:tr>
              <a:tr h="471163">
                <a:tc>
                  <a:txBody>
                    <a:bodyPr/>
                    <a:lstStyle/>
                    <a:p>
                      <a:pPr marL="0" marR="0" lvl="0" indent="0" algn="ctr">
                        <a:lnSpc>
                          <a:spcPct val="107000"/>
                        </a:lnSpc>
                        <a:spcBef>
                          <a:spcPts val="0"/>
                        </a:spcBef>
                        <a:spcAft>
                          <a:spcPts val="0"/>
                        </a:spcAft>
                        <a:buNone/>
                      </a:pPr>
                      <a:r>
                        <a:rPr lang="en-US" sz="1400" b="0" i="0" kern="1200">
                          <a:solidFill>
                            <a:schemeClr val="tx1"/>
                          </a:solidFill>
                          <a:latin typeface="TT Norms Regular" panose="02000503030000020003" pitchFamily="50" charset="0"/>
                          <a:ea typeface="+mn-ea"/>
                          <a:cs typeface="+mn-cs"/>
                        </a:rPr>
                        <a:t>100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1 164 000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523 800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i="0" kern="1200" dirty="0">
                          <a:solidFill>
                            <a:schemeClr val="tx1"/>
                          </a:solidFill>
                          <a:latin typeface="TT Norms Regular" panose="02000503030000020003" pitchFamily="50" charset="0"/>
                          <a:ea typeface="+mn-ea"/>
                          <a:cs typeface="+mn-cs"/>
                        </a:rPr>
                        <a:t>96 000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100 000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a:solidFill>
                            <a:schemeClr val="tx1"/>
                          </a:solidFill>
                          <a:latin typeface="TT Norms Regular" panose="02000503030000020003" pitchFamily="50" charset="0"/>
                          <a:ea typeface="+mn-ea"/>
                          <a:cs typeface="+mn-cs"/>
                        </a:rPr>
                        <a:t>291 000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8295133"/>
                  </a:ext>
                </a:extLst>
              </a:tr>
              <a:tr h="462873">
                <a:tc>
                  <a:txBody>
                    <a:bodyPr/>
                    <a:lstStyle/>
                    <a:p>
                      <a:pPr marL="0" marR="0" lvl="0" indent="0" algn="ctr">
                        <a:lnSpc>
                          <a:spcPct val="107000"/>
                        </a:lnSpc>
                        <a:spcBef>
                          <a:spcPts val="0"/>
                        </a:spcBef>
                        <a:spcAft>
                          <a:spcPts val="0"/>
                        </a:spcAft>
                        <a:buNone/>
                      </a:pPr>
                      <a:r>
                        <a:rPr lang="en-US" sz="1400" b="0" i="0" kern="1200">
                          <a:solidFill>
                            <a:schemeClr val="tx1"/>
                          </a:solidFill>
                          <a:latin typeface="TT Norms Regular" panose="02000503030000020003" pitchFamily="50" charset="0"/>
                          <a:ea typeface="+mn-ea"/>
                          <a:cs typeface="+mn-cs"/>
                        </a:rPr>
                        <a:t>150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a:solidFill>
                            <a:schemeClr val="tx1"/>
                          </a:solidFill>
                          <a:latin typeface="TT Norms Regular" panose="02000503030000020003" pitchFamily="50" charset="0"/>
                          <a:ea typeface="+mn-ea"/>
                          <a:cs typeface="+mn-cs"/>
                        </a:rPr>
                        <a:t>1 746 000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a:solidFill>
                            <a:schemeClr val="tx1"/>
                          </a:solidFill>
                          <a:latin typeface="TT Norms Regular" panose="02000503030000020003" pitchFamily="50" charset="0"/>
                          <a:ea typeface="+mn-ea"/>
                          <a:cs typeface="+mn-cs"/>
                        </a:rPr>
                        <a:t>785 700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i="0" kern="1200" dirty="0">
                          <a:solidFill>
                            <a:schemeClr val="tx1"/>
                          </a:solidFill>
                          <a:latin typeface="TT Norms Regular" panose="02000503030000020003" pitchFamily="50" charset="0"/>
                          <a:ea typeface="+mn-ea"/>
                          <a:cs typeface="+mn-cs"/>
                        </a:rPr>
                        <a:t>144 000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150 000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436 500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357626"/>
                  </a:ext>
                </a:extLst>
              </a:tr>
              <a:tr h="462873">
                <a:tc>
                  <a:txBody>
                    <a:bodyPr/>
                    <a:lstStyle/>
                    <a:p>
                      <a:pPr marL="0" marR="0" lvl="0" indent="0" algn="ctr" defTabSz="914400" rtl="0" eaLnBrk="1" latinLnBrk="0" hangingPunct="1">
                        <a:lnSpc>
                          <a:spcPct val="107000"/>
                        </a:lnSpc>
                        <a:spcBef>
                          <a:spcPts val="0"/>
                        </a:spcBef>
                        <a:spcAft>
                          <a:spcPts val="0"/>
                        </a:spcAft>
                        <a:buNone/>
                      </a:pPr>
                      <a:r>
                        <a:rPr lang="en-US" sz="1400" b="0" i="0" kern="1200">
                          <a:solidFill>
                            <a:schemeClr val="tx1"/>
                          </a:solidFill>
                          <a:latin typeface="TT Norms Regular" panose="02000503030000020003" pitchFamily="50" charset="0"/>
                          <a:ea typeface="+mn-ea"/>
                          <a:cs typeface="+mn-cs"/>
                        </a:rPr>
                        <a:t>200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7000"/>
                        </a:lnSpc>
                        <a:spcBef>
                          <a:spcPts val="0"/>
                        </a:spcBef>
                        <a:spcAft>
                          <a:spcPts val="0"/>
                        </a:spcAft>
                        <a:buNone/>
                      </a:pPr>
                      <a:r>
                        <a:rPr lang="en-US" sz="1400" b="0" i="0" kern="1200" dirty="0">
                          <a:solidFill>
                            <a:schemeClr val="tx1"/>
                          </a:solidFill>
                          <a:latin typeface="TT Norms Regular" panose="02000503030000020003" pitchFamily="50" charset="0"/>
                          <a:ea typeface="+mn-ea"/>
                          <a:cs typeface="+mn-cs"/>
                        </a:rPr>
                        <a:t>2 328 000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1 047 600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1" i="0" kern="1200" dirty="0">
                          <a:solidFill>
                            <a:schemeClr val="tx1"/>
                          </a:solidFill>
                          <a:latin typeface="TT Norms Regular" panose="02000503030000020003" pitchFamily="50" charset="0"/>
                          <a:ea typeface="+mn-ea"/>
                          <a:cs typeface="+mn-cs"/>
                        </a:rPr>
                        <a:t>192 000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200 000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400" b="0" i="0" kern="1200" dirty="0">
                          <a:solidFill>
                            <a:schemeClr val="tx1"/>
                          </a:solidFill>
                          <a:latin typeface="TT Norms Regular" panose="02000503030000020003" pitchFamily="50" charset="0"/>
                          <a:ea typeface="+mn-ea"/>
                          <a:cs typeface="+mn-cs"/>
                        </a:rPr>
                        <a:t>582 000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80839390"/>
                  </a:ext>
                </a:extLst>
              </a:tr>
            </a:tbl>
          </a:graphicData>
        </a:graphic>
      </p:graphicFrame>
      <p:sp>
        <p:nvSpPr>
          <p:cNvPr id="10" name="Title 1">
            <a:extLst>
              <a:ext uri="{FF2B5EF4-FFF2-40B4-BE49-F238E27FC236}">
                <a16:creationId xmlns:a16="http://schemas.microsoft.com/office/drawing/2014/main" xmlns="" id="{EBF18A5B-D6CC-4993-9863-BA0F2053F398}"/>
              </a:ext>
            </a:extLst>
          </p:cNvPr>
          <p:cNvSpPr txBox="1">
            <a:spLocks/>
          </p:cNvSpPr>
          <p:nvPr/>
        </p:nvSpPr>
        <p:spPr>
          <a:xfrm>
            <a:off x="937059" y="1196301"/>
            <a:ext cx="8372482"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700" b="1" dirty="0">
                <a:solidFill>
                  <a:prstClr val="black"/>
                </a:solidFill>
                <a:latin typeface="TT Norms" panose="02000503030000020003"/>
              </a:rPr>
              <a:t>PRIEMONĖS</a:t>
            </a:r>
            <a:endParaRPr lang="en-US" sz="3700" b="1" dirty="0">
              <a:solidFill>
                <a:prstClr val="black"/>
              </a:solidFill>
              <a:latin typeface="TT Norms" panose="02000503030000020003"/>
            </a:endParaRPr>
          </a:p>
          <a:p>
            <a:endParaRPr lang="en-US" b="1" dirty="0">
              <a:latin typeface="TT Norms"/>
              <a:ea typeface="TT Norms" charset="0"/>
              <a:cs typeface="TT Norms" charset="0"/>
            </a:endParaRPr>
          </a:p>
        </p:txBody>
      </p:sp>
      <p:sp>
        <p:nvSpPr>
          <p:cNvPr id="12" name="TextBox 11">
            <a:extLst>
              <a:ext uri="{FF2B5EF4-FFF2-40B4-BE49-F238E27FC236}">
                <a16:creationId xmlns:a16="http://schemas.microsoft.com/office/drawing/2014/main" xmlns="" id="{C056B192-3A55-4F43-B86A-82CA152AAB80}"/>
              </a:ext>
            </a:extLst>
          </p:cNvPr>
          <p:cNvSpPr txBox="1"/>
          <p:nvPr/>
        </p:nvSpPr>
        <p:spPr>
          <a:xfrm>
            <a:off x="937058" y="325121"/>
            <a:ext cx="2928886" cy="230832"/>
          </a:xfrm>
          <a:prstGeom prst="rect">
            <a:avLst/>
          </a:prstGeom>
          <a:noFill/>
        </p:spPr>
        <p:txBody>
          <a:bodyPr wrap="square" rtlCol="0">
            <a:spAutoFit/>
          </a:bodyPr>
          <a:lstStyle/>
          <a:p>
            <a:pPr lvl="0">
              <a:defRPr/>
            </a:pPr>
            <a:r>
              <a:rPr lang="lt-LT" sz="900" dirty="0">
                <a:solidFill>
                  <a:prstClr val="black"/>
                </a:solidFill>
                <a:latin typeface="TT Norms Regular" panose="02000503030000020003" pitchFamily="50" charset="0"/>
                <a:ea typeface="TT Norms Medium" charset="0"/>
                <a:cs typeface="TT Norms Medium" charset="0"/>
              </a:rPr>
              <a:t>22</a:t>
            </a:r>
            <a:r>
              <a:rPr lang="en-US" sz="900" dirty="0">
                <a:solidFill>
                  <a:prstClr val="black"/>
                </a:solidFill>
                <a:latin typeface="TT Norms Regular" panose="02000503030000020003" pitchFamily="50" charset="0"/>
                <a:ea typeface="TT Norms Medium" charset="0"/>
                <a:cs typeface="TT Norms Medium" charset="0"/>
              </a:rPr>
              <a:t>/ </a:t>
            </a:r>
            <a:r>
              <a:rPr lang="lt-LT" sz="900" dirty="0">
                <a:solidFill>
                  <a:prstClr val="black"/>
                </a:solidFill>
                <a:latin typeface="TT Norms Regular" panose="02000503030000020003" pitchFamily="50" charset="0"/>
                <a:ea typeface="TT Norms Medium" charset="0"/>
                <a:cs typeface="TT Norms Medium" charset="0"/>
              </a:rPr>
              <a:t>PRIEMONĖS</a:t>
            </a:r>
            <a:endParaRPr lang="en-US" sz="900" dirty="0">
              <a:solidFill>
                <a:prstClr val="black"/>
              </a:solidFill>
              <a:latin typeface="TT Norms Regular" panose="02000503030000020003" pitchFamily="50" charset="0"/>
              <a:ea typeface="TT Norms Medium" charset="0"/>
              <a:cs typeface="TT Norms Medium" charset="0"/>
            </a:endParaRPr>
          </a:p>
        </p:txBody>
      </p:sp>
    </p:spTree>
    <p:extLst>
      <p:ext uri="{BB962C8B-B14F-4D97-AF65-F5344CB8AC3E}">
        <p14:creationId xmlns:p14="http://schemas.microsoft.com/office/powerpoint/2010/main" val="767191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488CF3D0-298C-4E4A-9088-4ACEC83EFD34}"/>
              </a:ext>
            </a:extLst>
          </p:cNvPr>
          <p:cNvSpPr txBox="1"/>
          <p:nvPr/>
        </p:nvSpPr>
        <p:spPr>
          <a:xfrm>
            <a:off x="937058" y="2099546"/>
            <a:ext cx="10545817" cy="520720"/>
          </a:xfrm>
          <a:prstGeom prst="rect">
            <a:avLst/>
          </a:prstGeom>
          <a:noFill/>
        </p:spPr>
        <p:txBody>
          <a:bodyPr wrap="square" numCol="1" spcCol="360000" rtlCol="0">
            <a:spAutoFit/>
          </a:bodyPr>
          <a:lstStyle/>
          <a:p>
            <a:pPr lvl="0">
              <a:lnSpc>
                <a:spcPts val="3180"/>
              </a:lnSpc>
            </a:pPr>
            <a:r>
              <a:rPr lang="en-US" sz="3600" b="1" dirty="0" err="1">
                <a:latin typeface="TT Norms" panose="02000503030000020003"/>
                <a:ea typeface="+mj-ea"/>
                <a:cs typeface="+mj-cs"/>
              </a:rPr>
              <a:t>Finansinė</a:t>
            </a:r>
            <a:r>
              <a:rPr lang="en-US" sz="3600" b="1" dirty="0">
                <a:latin typeface="TT Norms" panose="02000503030000020003"/>
                <a:ea typeface="+mj-ea"/>
                <a:cs typeface="+mj-cs"/>
              </a:rPr>
              <a:t> </a:t>
            </a:r>
            <a:r>
              <a:rPr lang="en-US" sz="3600" b="1" dirty="0" err="1">
                <a:latin typeface="TT Norms" panose="02000503030000020003"/>
                <a:ea typeface="+mj-ea"/>
                <a:cs typeface="+mj-cs"/>
              </a:rPr>
              <a:t>paskata</a:t>
            </a:r>
            <a:r>
              <a:rPr lang="en-US" sz="3600" b="1" dirty="0">
                <a:latin typeface="TT Norms" panose="02000503030000020003"/>
                <a:ea typeface="+mj-ea"/>
                <a:cs typeface="+mj-cs"/>
              </a:rPr>
              <a:t> – </a:t>
            </a:r>
            <a:r>
              <a:rPr lang="en-US" sz="3600" b="1" dirty="0" err="1">
                <a:latin typeface="TT Norms" panose="02000503030000020003"/>
                <a:ea typeface="+mj-ea"/>
                <a:cs typeface="+mj-cs"/>
              </a:rPr>
              <a:t>patalp</a:t>
            </a:r>
            <a:r>
              <a:rPr lang="lt-LT" sz="3600" b="1" dirty="0">
                <a:latin typeface="TT Norms" panose="02000503030000020003"/>
                <a:ea typeface="+mj-ea"/>
                <a:cs typeface="+mj-cs"/>
              </a:rPr>
              <a:t>ų</a:t>
            </a:r>
            <a:r>
              <a:rPr lang="en-US" sz="3600" b="1" dirty="0">
                <a:latin typeface="TT Norms" panose="02000503030000020003"/>
                <a:ea typeface="+mj-ea"/>
                <a:cs typeface="+mj-cs"/>
              </a:rPr>
              <a:t> </a:t>
            </a:r>
            <a:r>
              <a:rPr lang="en-US" sz="3600" b="1" dirty="0" err="1">
                <a:latin typeface="TT Norms" panose="02000503030000020003"/>
                <a:ea typeface="+mj-ea"/>
                <a:cs typeface="+mj-cs"/>
              </a:rPr>
              <a:t>nuomos</a:t>
            </a:r>
            <a:r>
              <a:rPr lang="en-US" sz="3600" b="1" dirty="0">
                <a:latin typeface="TT Norms" panose="02000503030000020003"/>
                <a:ea typeface="+mj-ea"/>
                <a:cs typeface="+mj-cs"/>
              </a:rPr>
              <a:t> </a:t>
            </a:r>
            <a:r>
              <a:rPr lang="en-US" sz="3600" b="1" dirty="0" err="1">
                <a:latin typeface="TT Norms" panose="02000503030000020003"/>
                <a:ea typeface="+mj-ea"/>
                <a:cs typeface="+mj-cs"/>
              </a:rPr>
              <a:t>kompensavimas</a:t>
            </a:r>
            <a:r>
              <a:rPr lang="en-US" sz="3600" b="1" dirty="0">
                <a:latin typeface="TT Norms" panose="02000503030000020003"/>
                <a:ea typeface="+mj-ea"/>
                <a:cs typeface="+mj-cs"/>
              </a:rPr>
              <a:t> </a:t>
            </a:r>
            <a:endParaRPr lang="lt-LT" sz="3600" b="1" dirty="0">
              <a:latin typeface="TT Norms Regular" panose="02000503030000020003" pitchFamily="50" charset="0"/>
              <a:ea typeface="+mj-ea"/>
              <a:cs typeface="+mj-cs"/>
            </a:endParaRPr>
          </a:p>
        </p:txBody>
      </p:sp>
      <p:cxnSp>
        <p:nvCxnSpPr>
          <p:cNvPr id="17" name="Straight Connector 16">
            <a:extLst>
              <a:ext uri="{FF2B5EF4-FFF2-40B4-BE49-F238E27FC236}">
                <a16:creationId xmlns:a16="http://schemas.microsoft.com/office/drawing/2014/main" xmlns="" id="{09F9E91A-9B32-4C37-AC98-CB57F34CE85B}"/>
              </a:ext>
            </a:extLst>
          </p:cNvPr>
          <p:cNvCxnSpPr/>
          <p:nvPr/>
        </p:nvCxnSpPr>
        <p:spPr>
          <a:xfrm>
            <a:off x="0" y="4224960"/>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0397114-E898-4D50-B374-DC782B5F9710}"/>
              </a:ext>
            </a:extLst>
          </p:cNvPr>
          <p:cNvCxnSpPr/>
          <p:nvPr/>
        </p:nvCxnSpPr>
        <p:spPr>
          <a:xfrm>
            <a:off x="0" y="3350251"/>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BF91E2-60A6-4E06-BAD8-A135E2821823}"/>
              </a:ext>
            </a:extLst>
          </p:cNvPr>
          <p:cNvCxnSpPr/>
          <p:nvPr/>
        </p:nvCxnSpPr>
        <p:spPr>
          <a:xfrm>
            <a:off x="0" y="4729432"/>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354935E0-38AB-4122-9B07-3C8051436D42}"/>
              </a:ext>
            </a:extLst>
          </p:cNvPr>
          <p:cNvSpPr/>
          <p:nvPr/>
        </p:nvSpPr>
        <p:spPr>
          <a:xfrm>
            <a:off x="937058" y="2750087"/>
            <a:ext cx="10200334" cy="1292662"/>
          </a:xfrm>
          <a:prstGeom prst="rect">
            <a:avLst/>
          </a:prstGeom>
        </p:spPr>
        <p:txBody>
          <a:bodyPr wrap="square" anchor="t">
            <a:spAutoFit/>
          </a:bodyPr>
          <a:lstStyle/>
          <a:p>
            <a:pPr algn="just">
              <a:spcAft>
                <a:spcPts val="800"/>
              </a:spcAft>
            </a:pPr>
            <a:r>
              <a:rPr lang="lt-LT" sz="2600" dirty="0">
                <a:latin typeface="TT Norms  "/>
              </a:rPr>
              <a:t>Naujoms ir plėtrą vykdančioms SSC įmonėms suk</a:t>
            </a:r>
            <a:r>
              <a:rPr lang="en-US" sz="2600" dirty="0">
                <a:latin typeface="TT Norms  "/>
              </a:rPr>
              <a:t>ū</a:t>
            </a:r>
            <a:r>
              <a:rPr lang="lt-LT" sz="2600" dirty="0" err="1">
                <a:latin typeface="TT Norms  "/>
              </a:rPr>
              <a:t>rusioms</a:t>
            </a:r>
            <a:r>
              <a:rPr lang="lt-LT" sz="2600" dirty="0">
                <a:latin typeface="TT Norms  "/>
              </a:rPr>
              <a:t> </a:t>
            </a:r>
            <a:r>
              <a:rPr lang="lt-LT" sz="2600" b="1" dirty="0">
                <a:solidFill>
                  <a:srgbClr val="BF956B"/>
                </a:solidFill>
                <a:latin typeface="TT Norms  "/>
              </a:rPr>
              <a:t>daugiau nei 20 darbo vietų</a:t>
            </a:r>
            <a:r>
              <a:rPr lang="lt-LT" sz="2600" dirty="0">
                <a:solidFill>
                  <a:srgbClr val="BF956B"/>
                </a:solidFill>
                <a:latin typeface="TT Norms  "/>
              </a:rPr>
              <a:t> </a:t>
            </a:r>
            <a:r>
              <a:rPr lang="lt-LT" sz="2600" dirty="0">
                <a:latin typeface="TT Norms  "/>
              </a:rPr>
              <a:t>Klaipėdos mie</a:t>
            </a:r>
            <a:r>
              <a:rPr lang="lt-LT" sz="2600" dirty="0">
                <a:latin typeface="TT Norms  "/>
                <a:ea typeface="+mn-lt"/>
                <a:cs typeface="+mn-lt"/>
              </a:rPr>
              <a:t>st</a:t>
            </a:r>
            <a:r>
              <a:rPr lang="lt-LT" sz="2600" dirty="0">
                <a:latin typeface="TT Norms  "/>
              </a:rPr>
              <a:t>e, įsipareigojusioms išlaikyti darbo vietas </a:t>
            </a:r>
            <a:r>
              <a:rPr lang="lt-LT" sz="2600" b="1" dirty="0">
                <a:solidFill>
                  <a:srgbClr val="BF956B"/>
                </a:solidFill>
                <a:latin typeface="TT Norms  "/>
              </a:rPr>
              <a:t>ne mažiau nei 3 metus</a:t>
            </a:r>
            <a:r>
              <a:rPr lang="en-US" sz="2600" b="1" dirty="0">
                <a:solidFill>
                  <a:srgbClr val="BF956B"/>
                </a:solidFill>
                <a:latin typeface="TT Norms  "/>
              </a:rPr>
              <a:t>;</a:t>
            </a:r>
            <a:r>
              <a:rPr lang="en-US" sz="2600" dirty="0">
                <a:latin typeface="TT Norms  "/>
              </a:rPr>
              <a:t>  </a:t>
            </a:r>
          </a:p>
        </p:txBody>
      </p:sp>
      <p:sp>
        <p:nvSpPr>
          <p:cNvPr id="22" name="Rectangle 21">
            <a:extLst>
              <a:ext uri="{FF2B5EF4-FFF2-40B4-BE49-F238E27FC236}">
                <a16:creationId xmlns:a16="http://schemas.microsoft.com/office/drawing/2014/main" xmlns="" id="{E214CF5A-B79B-4856-90F9-AB182601E71F}"/>
              </a:ext>
            </a:extLst>
          </p:cNvPr>
          <p:cNvSpPr/>
          <p:nvPr/>
        </p:nvSpPr>
        <p:spPr>
          <a:xfrm>
            <a:off x="937059" y="3978739"/>
            <a:ext cx="9749952" cy="492443"/>
          </a:xfrm>
          <a:prstGeom prst="rect">
            <a:avLst/>
          </a:prstGeom>
        </p:spPr>
        <p:txBody>
          <a:bodyPr wrap="square" anchor="t">
            <a:spAutoFit/>
          </a:bodyPr>
          <a:lstStyle/>
          <a:p>
            <a:r>
              <a:rPr lang="lt-LT" sz="2600" dirty="0">
                <a:latin typeface="TT Norms  "/>
              </a:rPr>
              <a:t>Finansinė parama skiriama po 1 metų kompensavimo principu</a:t>
            </a:r>
            <a:r>
              <a:rPr lang="en-US" sz="2600" dirty="0">
                <a:latin typeface="TT Norms  "/>
              </a:rPr>
              <a:t>;</a:t>
            </a:r>
          </a:p>
        </p:txBody>
      </p:sp>
      <p:sp>
        <p:nvSpPr>
          <p:cNvPr id="23" name="Rectangle 22">
            <a:extLst>
              <a:ext uri="{FF2B5EF4-FFF2-40B4-BE49-F238E27FC236}">
                <a16:creationId xmlns:a16="http://schemas.microsoft.com/office/drawing/2014/main" xmlns="" id="{690E76F5-91CF-4CAF-9D82-FF95653D65EA}"/>
              </a:ext>
            </a:extLst>
          </p:cNvPr>
          <p:cNvSpPr/>
          <p:nvPr/>
        </p:nvSpPr>
        <p:spPr>
          <a:xfrm>
            <a:off x="936931" y="4471182"/>
            <a:ext cx="10200334" cy="1292662"/>
          </a:xfrm>
          <a:prstGeom prst="rect">
            <a:avLst/>
          </a:prstGeom>
        </p:spPr>
        <p:txBody>
          <a:bodyPr wrap="square" anchor="t">
            <a:spAutoFit/>
          </a:bodyPr>
          <a:lstStyle/>
          <a:p>
            <a:pPr algn="just"/>
            <a:r>
              <a:rPr lang="lt-LT" sz="2600" dirty="0">
                <a:latin typeface="TT Norms  "/>
              </a:rPr>
              <a:t>Administracinių patalpų </a:t>
            </a:r>
            <a:r>
              <a:rPr lang="lt-LT" sz="2600" b="1" dirty="0">
                <a:solidFill>
                  <a:srgbClr val="BF956B"/>
                </a:solidFill>
                <a:latin typeface="TT Norms  "/>
              </a:rPr>
              <a:t>1 metų nuomos išlaido</a:t>
            </a:r>
            <a:r>
              <a:rPr lang="en-US" sz="2600" b="1" dirty="0">
                <a:solidFill>
                  <a:srgbClr val="BF956B"/>
                </a:solidFill>
                <a:latin typeface="TT Norms  "/>
              </a:rPr>
              <a:t>s</a:t>
            </a:r>
            <a:r>
              <a:rPr lang="lt-LT" sz="2600" dirty="0">
                <a:latin typeface="TT Norms  "/>
              </a:rPr>
              <a:t>, kai finansuojama X darbo vietų nuoma metams,</a:t>
            </a:r>
            <a:r>
              <a:rPr lang="en-US" sz="2600" dirty="0">
                <a:latin typeface="TT Norms  "/>
              </a:rPr>
              <a:t> </a:t>
            </a:r>
            <a:r>
              <a:rPr lang="lt-LT" sz="2600" dirty="0">
                <a:latin typeface="TT Norms  "/>
              </a:rPr>
              <a:t>10 Eur / m2  ir  8 m2 darbo vietai,</a:t>
            </a:r>
            <a:r>
              <a:rPr lang="en-US" sz="2600" dirty="0">
                <a:latin typeface="TT Norms  "/>
              </a:rPr>
              <a:t> kai</a:t>
            </a:r>
            <a:r>
              <a:rPr lang="lt-LT" sz="2600" dirty="0">
                <a:latin typeface="TT Norms  "/>
              </a:rPr>
              <a:t> 1 darbo vietos kompensacija nedidesnė nei</a:t>
            </a:r>
            <a:r>
              <a:rPr lang="lt-LT" sz="2600" b="1" dirty="0">
                <a:latin typeface="TT Norms  "/>
              </a:rPr>
              <a:t> </a:t>
            </a:r>
            <a:r>
              <a:rPr lang="lt-LT" sz="2600" b="1" dirty="0">
                <a:solidFill>
                  <a:srgbClr val="BF956B"/>
                </a:solidFill>
                <a:latin typeface="TT Norms  "/>
              </a:rPr>
              <a:t>960 EUR</a:t>
            </a:r>
            <a:r>
              <a:rPr lang="en-US" sz="2600" b="1" dirty="0">
                <a:solidFill>
                  <a:srgbClr val="BF956B"/>
                </a:solidFill>
                <a:latin typeface="TT Norms  "/>
              </a:rPr>
              <a:t>;</a:t>
            </a:r>
          </a:p>
        </p:txBody>
      </p:sp>
      <p:pic>
        <p:nvPicPr>
          <p:cNvPr id="19" name="Picture 18">
            <a:extLst>
              <a:ext uri="{FF2B5EF4-FFF2-40B4-BE49-F238E27FC236}">
                <a16:creationId xmlns:a16="http://schemas.microsoft.com/office/drawing/2014/main" xmlns="" id="{45E7BA83-1C72-469F-9EED-38DC14827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20" name="Title 1">
            <a:extLst>
              <a:ext uri="{FF2B5EF4-FFF2-40B4-BE49-F238E27FC236}">
                <a16:creationId xmlns:a16="http://schemas.microsoft.com/office/drawing/2014/main" xmlns="" id="{3BCDD4E3-0D6A-4D69-A3FB-5F877C45EB0D}"/>
              </a:ext>
            </a:extLst>
          </p:cNvPr>
          <p:cNvSpPr txBox="1">
            <a:spLocks/>
          </p:cNvSpPr>
          <p:nvPr/>
        </p:nvSpPr>
        <p:spPr>
          <a:xfrm>
            <a:off x="1054481" y="1152938"/>
            <a:ext cx="8248546"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TT Norms" panose="02000503030000020003"/>
            </a:endParaRPr>
          </a:p>
          <a:p>
            <a:endParaRPr lang="en-US" b="1" dirty="0">
              <a:latin typeface="TT Norms" panose="02000503030000020003"/>
              <a:ea typeface="TT Norms" charset="0"/>
              <a:cs typeface="TT Norms" charset="0"/>
            </a:endParaRPr>
          </a:p>
        </p:txBody>
      </p:sp>
      <p:cxnSp>
        <p:nvCxnSpPr>
          <p:cNvPr id="24" name="Straight Connector 23">
            <a:extLst>
              <a:ext uri="{FF2B5EF4-FFF2-40B4-BE49-F238E27FC236}">
                <a16:creationId xmlns:a16="http://schemas.microsoft.com/office/drawing/2014/main" xmlns="" id="{D136EB1E-B513-418D-91C3-410774CCC1CC}"/>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B2FC292C-880C-4255-A037-DDE0A657D2FB}"/>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15" name="Title 1">
            <a:extLst>
              <a:ext uri="{FF2B5EF4-FFF2-40B4-BE49-F238E27FC236}">
                <a16:creationId xmlns:a16="http://schemas.microsoft.com/office/drawing/2014/main" xmlns="" id="{8DC22CB9-0B1F-4645-A4E4-980031276692}"/>
              </a:ext>
            </a:extLst>
          </p:cNvPr>
          <p:cNvSpPr txBox="1">
            <a:spLocks/>
          </p:cNvSpPr>
          <p:nvPr/>
        </p:nvSpPr>
        <p:spPr>
          <a:xfrm>
            <a:off x="937059" y="1196301"/>
            <a:ext cx="8372482"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700" b="1" dirty="0">
                <a:solidFill>
                  <a:prstClr val="black"/>
                </a:solidFill>
                <a:latin typeface="TT Norms" panose="02000503030000020003"/>
              </a:rPr>
              <a:t>FINANSINĖ PASKATA</a:t>
            </a:r>
            <a:endParaRPr lang="en-US" sz="3700" b="1" dirty="0">
              <a:solidFill>
                <a:prstClr val="black"/>
              </a:solidFill>
              <a:latin typeface="TT Norms" panose="02000503030000020003"/>
            </a:endParaRPr>
          </a:p>
          <a:p>
            <a:endParaRPr lang="en-US" b="1" dirty="0">
              <a:latin typeface="TT Norms"/>
              <a:ea typeface="TT Norms" charset="0"/>
              <a:cs typeface="TT Norms" charset="0"/>
            </a:endParaRPr>
          </a:p>
        </p:txBody>
      </p:sp>
      <p:sp>
        <p:nvSpPr>
          <p:cNvPr id="26" name="TextBox 25">
            <a:extLst>
              <a:ext uri="{FF2B5EF4-FFF2-40B4-BE49-F238E27FC236}">
                <a16:creationId xmlns:a16="http://schemas.microsoft.com/office/drawing/2014/main" xmlns="" id="{4C9C330B-107B-4340-BE88-B2E5F7D7AF69}"/>
              </a:ext>
            </a:extLst>
          </p:cNvPr>
          <p:cNvSpPr txBox="1"/>
          <p:nvPr/>
        </p:nvSpPr>
        <p:spPr>
          <a:xfrm>
            <a:off x="937058" y="325121"/>
            <a:ext cx="2928886" cy="230832"/>
          </a:xfrm>
          <a:prstGeom prst="rect">
            <a:avLst/>
          </a:prstGeom>
          <a:noFill/>
        </p:spPr>
        <p:txBody>
          <a:bodyPr wrap="square" rtlCol="0">
            <a:spAutoFit/>
          </a:bodyPr>
          <a:lstStyle/>
          <a:p>
            <a:pPr lvl="0">
              <a:defRPr/>
            </a:pPr>
            <a:r>
              <a:rPr lang="lt-LT" sz="900" dirty="0">
                <a:solidFill>
                  <a:prstClr val="black"/>
                </a:solidFill>
                <a:latin typeface="TT Norms Regular" panose="02000503030000020003" pitchFamily="50" charset="0"/>
                <a:ea typeface="TT Norms Medium" charset="0"/>
                <a:cs typeface="TT Norms Medium" charset="0"/>
              </a:rPr>
              <a:t>23</a:t>
            </a:r>
            <a:r>
              <a:rPr lang="en-US" sz="900" dirty="0">
                <a:solidFill>
                  <a:prstClr val="black"/>
                </a:solidFill>
                <a:latin typeface="TT Norms Regular" panose="02000503030000020003" pitchFamily="50" charset="0"/>
                <a:ea typeface="TT Norms Medium" charset="0"/>
                <a:cs typeface="TT Norms Medium" charset="0"/>
              </a:rPr>
              <a:t>/ </a:t>
            </a:r>
            <a:r>
              <a:rPr lang="lt-LT" sz="900" dirty="0">
                <a:solidFill>
                  <a:prstClr val="black"/>
                </a:solidFill>
                <a:latin typeface="TT Norms Regular" panose="02000503030000020003" pitchFamily="50" charset="0"/>
                <a:ea typeface="TT Norms Medium" charset="0"/>
                <a:cs typeface="TT Norms Medium" charset="0"/>
              </a:rPr>
              <a:t>FINANSINĖ PASKATA</a:t>
            </a:r>
            <a:endParaRPr lang="en-US" sz="900" dirty="0">
              <a:solidFill>
                <a:prstClr val="black"/>
              </a:solidFill>
              <a:latin typeface="TT Norms Regular" panose="02000503030000020003" pitchFamily="50" charset="0"/>
              <a:ea typeface="TT Norms Medium" charset="0"/>
              <a:cs typeface="TT Norms Medium" charset="0"/>
            </a:endParaRPr>
          </a:p>
        </p:txBody>
      </p:sp>
    </p:spTree>
    <p:extLst>
      <p:ext uri="{BB962C8B-B14F-4D97-AF65-F5344CB8AC3E}">
        <p14:creationId xmlns:p14="http://schemas.microsoft.com/office/powerpoint/2010/main" val="199652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EF8680BE-45EB-4094-BBCF-AE769DE58BE5}"/>
              </a:ext>
            </a:extLst>
          </p:cNvPr>
          <p:cNvSpPr txBox="1">
            <a:spLocks/>
          </p:cNvSpPr>
          <p:nvPr/>
        </p:nvSpPr>
        <p:spPr>
          <a:xfrm>
            <a:off x="1090613" y="808576"/>
            <a:ext cx="10841808" cy="1061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defRPr/>
            </a:pPr>
            <a:endParaRPr lang="en-US" sz="3200" b="1" dirty="0">
              <a:latin typeface="TT Norms Regular" panose="02000503030000020003" pitchFamily="50" charset="0"/>
            </a:endParaRPr>
          </a:p>
        </p:txBody>
      </p:sp>
      <p:cxnSp>
        <p:nvCxnSpPr>
          <p:cNvPr id="18" name="Straight Connector 17">
            <a:extLst>
              <a:ext uri="{FF2B5EF4-FFF2-40B4-BE49-F238E27FC236}">
                <a16:creationId xmlns:a16="http://schemas.microsoft.com/office/drawing/2014/main" xmlns="" id="{70397114-E898-4D50-B374-DC782B5F9710}"/>
              </a:ext>
            </a:extLst>
          </p:cNvPr>
          <p:cNvCxnSpPr/>
          <p:nvPr/>
        </p:nvCxnSpPr>
        <p:spPr>
          <a:xfrm>
            <a:off x="0" y="2866206"/>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BDBD623-BC58-4F64-822F-7C72478DF771}"/>
              </a:ext>
            </a:extLst>
          </p:cNvPr>
          <p:cNvCxnSpPr/>
          <p:nvPr/>
        </p:nvCxnSpPr>
        <p:spPr>
          <a:xfrm>
            <a:off x="0" y="2309685"/>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FEF00C7E-4C0E-400C-83F7-DAC3B62FD9C9}"/>
              </a:ext>
            </a:extLst>
          </p:cNvPr>
          <p:cNvSpPr/>
          <p:nvPr/>
        </p:nvSpPr>
        <p:spPr>
          <a:xfrm>
            <a:off x="937054" y="2598972"/>
            <a:ext cx="9615007" cy="892552"/>
          </a:xfrm>
          <a:prstGeom prst="rect">
            <a:avLst/>
          </a:prstGeom>
        </p:spPr>
        <p:txBody>
          <a:bodyPr wrap="square">
            <a:spAutoFit/>
          </a:bodyPr>
          <a:lstStyle/>
          <a:p>
            <a:r>
              <a:rPr lang="lt-LT" sz="2600" b="1" dirty="0">
                <a:solidFill>
                  <a:srgbClr val="BF956B"/>
                </a:solidFill>
                <a:latin typeface="TT Norms  "/>
              </a:rPr>
              <a:t>Iki 6 mėn. </a:t>
            </a:r>
            <a:r>
              <a:rPr lang="lt-LT" sz="2600" dirty="0">
                <a:solidFill>
                  <a:prstClr val="black"/>
                </a:solidFill>
                <a:latin typeface="TT Norms  "/>
              </a:rPr>
              <a:t>vertinant tik sugrįžtantį GPM be </a:t>
            </a:r>
            <a:r>
              <a:rPr lang="lt-LT" sz="2600" dirty="0" err="1">
                <a:solidFill>
                  <a:prstClr val="black"/>
                </a:solidFill>
                <a:latin typeface="TT Norms  "/>
              </a:rPr>
              <a:t>multipikatoriaus</a:t>
            </a:r>
            <a:r>
              <a:rPr lang="en-US" sz="2600" dirty="0">
                <a:solidFill>
                  <a:prstClr val="black"/>
                </a:solidFill>
                <a:latin typeface="TT Norms  "/>
              </a:rPr>
              <a:t>;</a:t>
            </a:r>
            <a:r>
              <a:rPr lang="lt-LT" sz="2600" dirty="0">
                <a:solidFill>
                  <a:prstClr val="black"/>
                </a:solidFill>
                <a:latin typeface="TT Norms  "/>
              </a:rPr>
              <a:t> </a:t>
            </a:r>
            <a:endParaRPr lang="en-US" sz="2600" dirty="0">
              <a:solidFill>
                <a:prstClr val="black"/>
              </a:solidFill>
              <a:latin typeface="TT Norms  "/>
            </a:endParaRPr>
          </a:p>
          <a:p>
            <a:endParaRPr lang="en-US" sz="2600" b="1" dirty="0">
              <a:solidFill>
                <a:prstClr val="black"/>
              </a:solidFill>
              <a:latin typeface="TT Norms  "/>
            </a:endParaRPr>
          </a:p>
        </p:txBody>
      </p:sp>
      <p:sp>
        <p:nvSpPr>
          <p:cNvPr id="25" name="Rectangle 24">
            <a:extLst>
              <a:ext uri="{FF2B5EF4-FFF2-40B4-BE49-F238E27FC236}">
                <a16:creationId xmlns:a16="http://schemas.microsoft.com/office/drawing/2014/main" xmlns="" id="{E4653252-AB71-4304-A91C-186C1F26FDC6}"/>
              </a:ext>
            </a:extLst>
          </p:cNvPr>
          <p:cNvSpPr/>
          <p:nvPr/>
        </p:nvSpPr>
        <p:spPr>
          <a:xfrm>
            <a:off x="937055" y="2099308"/>
            <a:ext cx="9615007" cy="492443"/>
          </a:xfrm>
          <a:prstGeom prst="rect">
            <a:avLst/>
          </a:prstGeom>
        </p:spPr>
        <p:txBody>
          <a:bodyPr wrap="square">
            <a:spAutoFit/>
          </a:bodyPr>
          <a:lstStyle/>
          <a:p>
            <a:r>
              <a:rPr lang="lt-LT" sz="2600" b="1" dirty="0">
                <a:solidFill>
                  <a:srgbClr val="BF956B"/>
                </a:solidFill>
                <a:latin typeface="TT Norms  "/>
              </a:rPr>
              <a:t>Iki 3 mėn</a:t>
            </a:r>
            <a:r>
              <a:rPr lang="lt-LT" sz="2600" dirty="0">
                <a:solidFill>
                  <a:srgbClr val="BF956B"/>
                </a:solidFill>
                <a:latin typeface="TT Norms  "/>
              </a:rPr>
              <a:t>. </a:t>
            </a:r>
            <a:r>
              <a:rPr lang="lt-LT" sz="2600" dirty="0">
                <a:solidFill>
                  <a:prstClr val="black"/>
                </a:solidFill>
                <a:latin typeface="TT Norms  "/>
              </a:rPr>
              <a:t>vertinant sugrįžtantį GPM kartu su multiplikatoriaus įtaka</a:t>
            </a:r>
            <a:r>
              <a:rPr lang="en-US" sz="2600" dirty="0">
                <a:solidFill>
                  <a:prstClr val="black"/>
                </a:solidFill>
                <a:latin typeface="TT Norms  "/>
              </a:rPr>
              <a:t>;</a:t>
            </a:r>
          </a:p>
        </p:txBody>
      </p:sp>
      <p:graphicFrame>
        <p:nvGraphicFramePr>
          <p:cNvPr id="2" name="Table 1">
            <a:extLst>
              <a:ext uri="{FF2B5EF4-FFF2-40B4-BE49-F238E27FC236}">
                <a16:creationId xmlns:a16="http://schemas.microsoft.com/office/drawing/2014/main" xmlns="" id="{5688E1A9-8E06-4427-B228-1DFD8F36F431}"/>
              </a:ext>
            </a:extLst>
          </p:cNvPr>
          <p:cNvGraphicFramePr>
            <a:graphicFrameLocks noGrp="1"/>
          </p:cNvGraphicFramePr>
          <p:nvPr>
            <p:extLst>
              <p:ext uri="{D42A27DB-BD31-4B8C-83A1-F6EECF244321}">
                <p14:modId xmlns:p14="http://schemas.microsoft.com/office/powerpoint/2010/main" val="3293643845"/>
              </p:ext>
            </p:extLst>
          </p:nvPr>
        </p:nvGraphicFramePr>
        <p:xfrm>
          <a:off x="1026694" y="3220100"/>
          <a:ext cx="10119724" cy="2851614"/>
        </p:xfrm>
        <a:graphic>
          <a:graphicData uri="http://schemas.openxmlformats.org/drawingml/2006/table">
            <a:tbl>
              <a:tblPr>
                <a:tableStyleId>{5C22544A-7EE6-4342-B048-85BDC9FD1C3A}</a:tableStyleId>
              </a:tblPr>
              <a:tblGrid>
                <a:gridCol w="975793">
                  <a:extLst>
                    <a:ext uri="{9D8B030D-6E8A-4147-A177-3AD203B41FA5}">
                      <a16:colId xmlns:a16="http://schemas.microsoft.com/office/drawing/2014/main" xmlns="" val="3011508544"/>
                    </a:ext>
                  </a:extLst>
                </a:gridCol>
                <a:gridCol w="939239">
                  <a:extLst>
                    <a:ext uri="{9D8B030D-6E8A-4147-A177-3AD203B41FA5}">
                      <a16:colId xmlns:a16="http://schemas.microsoft.com/office/drawing/2014/main" xmlns="" val="441653454"/>
                    </a:ext>
                  </a:extLst>
                </a:gridCol>
                <a:gridCol w="1219524">
                  <a:extLst>
                    <a:ext uri="{9D8B030D-6E8A-4147-A177-3AD203B41FA5}">
                      <a16:colId xmlns:a16="http://schemas.microsoft.com/office/drawing/2014/main" xmlns="" val="1150276925"/>
                    </a:ext>
                  </a:extLst>
                </a:gridCol>
                <a:gridCol w="2337423">
                  <a:extLst>
                    <a:ext uri="{9D8B030D-6E8A-4147-A177-3AD203B41FA5}">
                      <a16:colId xmlns:a16="http://schemas.microsoft.com/office/drawing/2014/main" xmlns="" val="3761973131"/>
                    </a:ext>
                  </a:extLst>
                </a:gridCol>
                <a:gridCol w="2845559">
                  <a:extLst>
                    <a:ext uri="{9D8B030D-6E8A-4147-A177-3AD203B41FA5}">
                      <a16:colId xmlns:a16="http://schemas.microsoft.com/office/drawing/2014/main" xmlns="" val="3395518804"/>
                    </a:ext>
                  </a:extLst>
                </a:gridCol>
                <a:gridCol w="1802186">
                  <a:extLst>
                    <a:ext uri="{9D8B030D-6E8A-4147-A177-3AD203B41FA5}">
                      <a16:colId xmlns:a16="http://schemas.microsoft.com/office/drawing/2014/main" xmlns="" val="2850793712"/>
                    </a:ext>
                  </a:extLst>
                </a:gridCol>
              </a:tblGrid>
              <a:tr h="721924">
                <a:tc>
                  <a:txBody>
                    <a:bodyPr/>
                    <a:lstStyle/>
                    <a:p>
                      <a:pPr marL="0" marR="0" algn="ctr" defTabSz="914400" rtl="0" eaLnBrk="1" latinLnBrk="0" hangingPunct="1">
                        <a:lnSpc>
                          <a:spcPct val="107000"/>
                        </a:lnSpc>
                        <a:spcBef>
                          <a:spcPts val="0"/>
                        </a:spcBef>
                        <a:spcAft>
                          <a:spcPts val="0"/>
                        </a:spcAft>
                      </a:pP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Nuomos</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kaštai</a:t>
                      </a:r>
                      <a:endParaRPr lang="en-US" sz="1400" b="1" i="0" kern="1200" dirty="0">
                        <a:solidFill>
                          <a:schemeClr val="bg1"/>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E685A"/>
                    </a:solidFill>
                  </a:tcPr>
                </a:tc>
                <a:tc>
                  <a:txBody>
                    <a:bodyPr/>
                    <a:lstStyle/>
                    <a:p>
                      <a:pPr marL="0" marR="0" algn="ctr" defTabSz="914400" rtl="0" eaLnBrk="1" latinLnBrk="0" hangingPunct="1">
                        <a:lnSpc>
                          <a:spcPct val="107000"/>
                        </a:lnSpc>
                        <a:spcBef>
                          <a:spcPts val="0"/>
                        </a:spcBef>
                        <a:spcAft>
                          <a:spcPts val="0"/>
                        </a:spcAft>
                      </a:pPr>
                      <a:r>
                        <a:rPr lang="en-US" sz="1400" b="1" i="0" kern="1200" dirty="0" err="1">
                          <a:solidFill>
                            <a:schemeClr val="bg1"/>
                          </a:solidFill>
                          <a:latin typeface="TT Norms Regular" panose="02000503030000020003" pitchFamily="50" charset="0"/>
                          <a:ea typeface="+mn-ea"/>
                          <a:cs typeface="+mn-cs"/>
                        </a:rPr>
                        <a:t>Sukurta</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darbo</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vietų</a:t>
                      </a:r>
                      <a:endParaRPr lang="en-US" sz="1400" b="1" i="0" kern="1200" dirty="0">
                        <a:solidFill>
                          <a:schemeClr val="bg1"/>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E685A"/>
                    </a:solidFill>
                  </a:tcPr>
                </a:tc>
                <a:tc>
                  <a:txBody>
                    <a:bodyPr/>
                    <a:lstStyle/>
                    <a:p>
                      <a:pPr marL="0" marR="0" algn="ctr" defTabSz="914400" rtl="0" eaLnBrk="1" latinLnBrk="0" hangingPunct="1">
                        <a:lnSpc>
                          <a:spcPct val="107000"/>
                        </a:lnSpc>
                        <a:spcBef>
                          <a:spcPts val="0"/>
                        </a:spcBef>
                        <a:spcAft>
                          <a:spcPts val="0"/>
                        </a:spcAft>
                      </a:pPr>
                      <a:r>
                        <a:rPr lang="en-US" sz="1400" b="1" i="0" kern="1200" dirty="0" err="1">
                          <a:solidFill>
                            <a:schemeClr val="bg1"/>
                          </a:solidFill>
                          <a:latin typeface="TT Norms Regular" panose="02000503030000020003" pitchFamily="50" charset="0"/>
                          <a:ea typeface="+mn-ea"/>
                          <a:cs typeface="+mn-cs"/>
                        </a:rPr>
                        <a:t>Atlyginimas</a:t>
                      </a:r>
                      <a:endParaRPr lang="en-US" sz="1400" b="1" i="0" kern="1200" dirty="0">
                        <a:solidFill>
                          <a:schemeClr val="bg1"/>
                        </a:solidFill>
                        <a:latin typeface="TT Norms Regular" panose="02000503030000020003" pitchFamily="50" charset="0"/>
                        <a:ea typeface="+mn-ea"/>
                        <a:cs typeface="+mn-cs"/>
                      </a:endParaRPr>
                    </a:p>
                    <a:p>
                      <a:pPr marL="0" marR="0" lvl="0" algn="ctr" defTabSz="914400" rtl="0" eaLnBrk="1" latinLnBrk="0" hangingPunct="1">
                        <a:lnSpc>
                          <a:spcPct val="107000"/>
                        </a:lnSpc>
                        <a:spcBef>
                          <a:spcPts val="0"/>
                        </a:spcBef>
                        <a:spcAft>
                          <a:spcPts val="0"/>
                        </a:spcAft>
                        <a:buNone/>
                      </a:pPr>
                      <a:r>
                        <a:rPr lang="en-US" sz="1400" b="1" i="0" kern="1200" dirty="0">
                          <a:solidFill>
                            <a:schemeClr val="bg1"/>
                          </a:solidFill>
                          <a:latin typeface="TT Norms Regular" panose="02000503030000020003" pitchFamily="50" charset="0"/>
                          <a:ea typeface="+mn-ea"/>
                          <a:cs typeface="+mn-cs"/>
                        </a:rPr>
                        <a:t>(</a:t>
                      </a:r>
                      <a:r>
                        <a:rPr lang="en-US" sz="1400" b="1" i="0" kern="1200" dirty="0" err="1">
                          <a:solidFill>
                            <a:schemeClr val="bg1"/>
                          </a:solidFill>
                          <a:latin typeface="TT Norms Regular" panose="02000503030000020003" pitchFamily="50" charset="0"/>
                          <a:ea typeface="+mn-ea"/>
                          <a:cs typeface="+mn-cs"/>
                        </a:rPr>
                        <a:t>Brutto</a:t>
                      </a:r>
                      <a:r>
                        <a:rPr lang="en-US" sz="1400" b="1" i="0" kern="1200" dirty="0">
                          <a:solidFill>
                            <a:schemeClr val="bg1"/>
                          </a:solidFill>
                          <a:latin typeface="TT Norms Regular" panose="02000503030000020003" pitchFamily="50" charset="0"/>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E685A"/>
                    </a:solidFill>
                  </a:tcPr>
                </a:tc>
                <a:tc>
                  <a:txBody>
                    <a:bodyPr/>
                    <a:lstStyle/>
                    <a:p>
                      <a:pPr marL="0" marR="0" lvl="0" algn="ctr" defTabSz="914400" rtl="0" eaLnBrk="1" latinLnBrk="0" hangingPunct="1">
                        <a:lnSpc>
                          <a:spcPct val="107000"/>
                        </a:lnSpc>
                        <a:spcBef>
                          <a:spcPts val="0"/>
                        </a:spcBef>
                        <a:spcAft>
                          <a:spcPts val="0"/>
                        </a:spcAft>
                        <a:buNone/>
                      </a:pPr>
                      <a:r>
                        <a:rPr lang="en-US" sz="1400" b="1" i="0" kern="1200" dirty="0" err="1">
                          <a:solidFill>
                            <a:schemeClr val="bg1"/>
                          </a:solidFill>
                          <a:latin typeface="TT Norms Regular" panose="02000503030000020003" pitchFamily="50" charset="0"/>
                          <a:ea typeface="+mn-ea"/>
                          <a:cs typeface="+mn-cs"/>
                        </a:rPr>
                        <a:t>Sumokami</a:t>
                      </a:r>
                      <a:r>
                        <a:rPr lang="en-US" sz="1400" b="1" i="0" kern="1200" dirty="0">
                          <a:solidFill>
                            <a:schemeClr val="bg1"/>
                          </a:solidFill>
                          <a:latin typeface="TT Norms Regular" panose="02000503030000020003" pitchFamily="50" charset="0"/>
                          <a:ea typeface="+mn-ea"/>
                          <a:cs typeface="+mn-cs"/>
                        </a:rPr>
                        <a:t> GPM </a:t>
                      </a:r>
                      <a:r>
                        <a:rPr lang="en-US" sz="1400" b="1" i="0" kern="1200" dirty="0" err="1">
                          <a:solidFill>
                            <a:schemeClr val="bg1"/>
                          </a:solidFill>
                          <a:latin typeface="TT Norms Regular" panose="02000503030000020003" pitchFamily="50" charset="0"/>
                          <a:ea typeface="+mn-ea"/>
                          <a:cs typeface="+mn-cs"/>
                        </a:rPr>
                        <a:t>mokesčiai</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miestui</a:t>
                      </a:r>
                      <a:r>
                        <a:rPr lang="en-US" sz="1400" b="1" i="0" kern="1200" dirty="0">
                          <a:solidFill>
                            <a:schemeClr val="bg1"/>
                          </a:solidFill>
                          <a:latin typeface="TT Norms Regular" panose="02000503030000020003" pitchFamily="50" charset="0"/>
                          <a:ea typeface="+mn-ea"/>
                          <a:cs typeface="+mn-cs"/>
                        </a:rPr>
                        <a:t> per 3 </a:t>
                      </a:r>
                      <a:r>
                        <a:rPr lang="en-US" sz="1400" b="1" i="0" kern="1200" dirty="0" err="1">
                          <a:solidFill>
                            <a:schemeClr val="bg1"/>
                          </a:solidFill>
                          <a:latin typeface="TT Norms Regular" panose="02000503030000020003" pitchFamily="50" charset="0"/>
                          <a:ea typeface="+mn-ea"/>
                          <a:cs typeface="+mn-cs"/>
                        </a:rPr>
                        <a:t>metus</a:t>
                      </a:r>
                      <a:endParaRPr lang="en-US" sz="1400" b="1" i="0" kern="1200" dirty="0">
                        <a:solidFill>
                          <a:schemeClr val="bg1"/>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E685A"/>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400" b="1" i="0" kern="1200" dirty="0">
                        <a:solidFill>
                          <a:schemeClr val="bg1"/>
                        </a:solidFill>
                        <a:latin typeface="TT Norms Regular" panose="02000503030000020003" pitchFamily="50" charset="0"/>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Sumokami</a:t>
                      </a:r>
                      <a:r>
                        <a:rPr lang="en-US" sz="1400" b="1" i="0" kern="1200" dirty="0">
                          <a:solidFill>
                            <a:schemeClr val="bg1"/>
                          </a:solidFill>
                          <a:latin typeface="TT Norms Regular" panose="02000503030000020003" pitchFamily="50" charset="0"/>
                          <a:ea typeface="+mn-ea"/>
                          <a:cs typeface="+mn-cs"/>
                        </a:rPr>
                        <a:t> GPM </a:t>
                      </a:r>
                      <a:r>
                        <a:rPr lang="en-US" sz="1400" b="1" i="0" kern="1200" dirty="0" err="1">
                          <a:solidFill>
                            <a:schemeClr val="bg1"/>
                          </a:solidFill>
                          <a:latin typeface="TT Norms Regular" panose="02000503030000020003" pitchFamily="50" charset="0"/>
                          <a:ea typeface="+mn-ea"/>
                          <a:cs typeface="+mn-cs"/>
                        </a:rPr>
                        <a:t>mokesčiai</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miestui</a:t>
                      </a:r>
                      <a:r>
                        <a:rPr lang="en-US" sz="1400" b="1" i="0" kern="1200" dirty="0">
                          <a:solidFill>
                            <a:schemeClr val="bg1"/>
                          </a:solidFill>
                          <a:latin typeface="TT Norms Regular" panose="02000503030000020003" pitchFamily="50" charset="0"/>
                          <a:ea typeface="+mn-ea"/>
                          <a:cs typeface="+mn-cs"/>
                        </a:rPr>
                        <a:t> per 3 </a:t>
                      </a:r>
                      <a:r>
                        <a:rPr lang="en-US" sz="1400" b="1" i="0" kern="1200" dirty="0" err="1">
                          <a:solidFill>
                            <a:schemeClr val="bg1"/>
                          </a:solidFill>
                          <a:latin typeface="TT Norms Regular" panose="02000503030000020003" pitchFamily="50" charset="0"/>
                          <a:ea typeface="+mn-ea"/>
                          <a:cs typeface="+mn-cs"/>
                        </a:rPr>
                        <a:t>metus</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įvertinus</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multiplikatoriaus</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efektą</a:t>
                      </a:r>
                      <a:r>
                        <a:rPr lang="en-US" sz="1400" b="1" i="0" kern="1200" dirty="0">
                          <a:solidFill>
                            <a:schemeClr val="bg1"/>
                          </a:solidFill>
                          <a:latin typeface="TT Norms Regular" panose="02000503030000020003" pitchFamily="50" charset="0"/>
                          <a:ea typeface="+mn-ea"/>
                          <a:cs typeface="+mn-cs"/>
                        </a:rPr>
                        <a:t>)</a:t>
                      </a:r>
                    </a:p>
                    <a:p>
                      <a:pPr marL="0" marR="0" algn="ctr" defTabSz="914400" rtl="0" eaLnBrk="1" latinLnBrk="0" hangingPunct="1">
                        <a:lnSpc>
                          <a:spcPct val="107000"/>
                        </a:lnSpc>
                        <a:spcBef>
                          <a:spcPts val="0"/>
                        </a:spcBef>
                        <a:spcAft>
                          <a:spcPts val="0"/>
                        </a:spcAft>
                      </a:pPr>
                      <a:endParaRPr lang="en-US" sz="1400" b="1" i="0" kern="1200" dirty="0">
                        <a:solidFill>
                          <a:schemeClr val="bg1"/>
                        </a:solidFill>
                        <a:latin typeface="TT Norms Regular" panose="02000503030000020003" pitchFamily="50" charset="0"/>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E685A"/>
                    </a:solidFill>
                  </a:tcPr>
                </a:tc>
                <a:tc>
                  <a:txBody>
                    <a:bodyPr/>
                    <a:lstStyle/>
                    <a:p>
                      <a:pPr marL="0" marR="0" lvl="0" algn="ctr" defTabSz="914400" rtl="0" eaLnBrk="1" latinLnBrk="0" hangingPunct="1">
                        <a:lnSpc>
                          <a:spcPct val="107000"/>
                        </a:lnSpc>
                        <a:spcBef>
                          <a:spcPts val="0"/>
                        </a:spcBef>
                        <a:spcAft>
                          <a:spcPts val="0"/>
                        </a:spcAft>
                        <a:buNone/>
                      </a:pPr>
                      <a:r>
                        <a:rPr lang="en-US" sz="1400" b="1" i="0" kern="1200" dirty="0" err="1">
                          <a:solidFill>
                            <a:schemeClr val="bg1"/>
                          </a:solidFill>
                          <a:latin typeface="TT Norms Regular" panose="02000503030000020003" pitchFamily="50" charset="0"/>
                          <a:ea typeface="+mn-ea"/>
                          <a:cs typeface="+mn-cs"/>
                        </a:rPr>
                        <a:t>Bendrai</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sumokami</a:t>
                      </a:r>
                      <a:r>
                        <a:rPr lang="en-US" sz="1400" b="1" i="0" kern="1200" dirty="0">
                          <a:solidFill>
                            <a:schemeClr val="bg1"/>
                          </a:solidFill>
                          <a:latin typeface="TT Norms Regular" panose="02000503030000020003" pitchFamily="50" charset="0"/>
                          <a:ea typeface="+mn-ea"/>
                          <a:cs typeface="+mn-cs"/>
                        </a:rPr>
                        <a:t> </a:t>
                      </a:r>
                      <a:r>
                        <a:rPr lang="en-US" sz="1400" b="1" i="0" kern="1200" dirty="0" err="1">
                          <a:solidFill>
                            <a:schemeClr val="bg1"/>
                          </a:solidFill>
                          <a:latin typeface="TT Norms Regular" panose="02000503030000020003" pitchFamily="50" charset="0"/>
                          <a:ea typeface="+mn-ea"/>
                          <a:cs typeface="+mn-cs"/>
                        </a:rPr>
                        <a:t>mokesčiai</a:t>
                      </a:r>
                      <a:r>
                        <a:rPr lang="en-US" sz="1400" b="1" i="0" kern="1200" dirty="0">
                          <a:solidFill>
                            <a:schemeClr val="bg1"/>
                          </a:solidFill>
                          <a:latin typeface="TT Norms Regular" panose="02000503030000020003" pitchFamily="50" charset="0"/>
                          <a:ea typeface="+mn-ea"/>
                          <a:cs typeface="+mn-cs"/>
                        </a:rPr>
                        <a:t> per 3 </a:t>
                      </a:r>
                      <a:r>
                        <a:rPr lang="en-US" sz="1400" b="1" i="0" kern="1200" dirty="0" err="1">
                          <a:solidFill>
                            <a:schemeClr val="bg1"/>
                          </a:solidFill>
                          <a:latin typeface="TT Norms Regular" panose="02000503030000020003" pitchFamily="50" charset="0"/>
                          <a:ea typeface="+mn-ea"/>
                          <a:cs typeface="+mn-cs"/>
                        </a:rPr>
                        <a:t>metus</a:t>
                      </a:r>
                      <a:r>
                        <a:rPr lang="en-US" sz="1400" b="1" i="0" kern="1200" dirty="0">
                          <a:solidFill>
                            <a:schemeClr val="bg1"/>
                          </a:solidFill>
                          <a:latin typeface="TT Norms Regular" panose="02000503030000020003" pitchFamily="50" charset="0"/>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E685A"/>
                    </a:solidFill>
                  </a:tcPr>
                </a:tc>
                <a:extLst>
                  <a:ext uri="{0D108BD9-81ED-4DB2-BD59-A6C34878D82A}">
                    <a16:rowId xmlns:a16="http://schemas.microsoft.com/office/drawing/2014/main" xmlns="" val="2772139730"/>
                  </a:ext>
                </a:extLst>
              </a:tr>
              <a:tr h="447601">
                <a:tc>
                  <a:txBody>
                    <a:bodyPr/>
                    <a:lstStyle/>
                    <a:p>
                      <a:pPr marL="0" marR="0" lvl="0" indent="0" algn="ctr">
                        <a:lnSpc>
                          <a:spcPct val="107000"/>
                        </a:lnSpc>
                        <a:spcBef>
                          <a:spcPts val="0"/>
                        </a:spcBef>
                        <a:spcAft>
                          <a:spcPts val="0"/>
                        </a:spcAft>
                        <a:buNone/>
                      </a:pPr>
                      <a:r>
                        <a:rPr lang="en-US" sz="1400" b="0" i="0" u="none" strike="noStrike" kern="1200" noProof="0" dirty="0">
                          <a:solidFill>
                            <a:schemeClr val="tx1"/>
                          </a:solidFill>
                          <a:latin typeface="TT Norms Regular" panose="02000503030000020003" pitchFamily="50" charset="0"/>
                        </a:rPr>
                        <a:t>19200</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a:lnSpc>
                          <a:spcPct val="107000"/>
                        </a:lnSpc>
                        <a:spcBef>
                          <a:spcPts val="0"/>
                        </a:spcBef>
                        <a:spcAft>
                          <a:spcPts val="0"/>
                        </a:spcAft>
                        <a:buClrTx/>
                        <a:buSzTx/>
                        <a:buNone/>
                        <a:tabLst/>
                        <a:defRPr/>
                      </a:pPr>
                      <a:r>
                        <a:rPr lang="en-US" sz="1400" b="0" i="0" kern="1200" dirty="0">
                          <a:solidFill>
                            <a:schemeClr val="tx1"/>
                          </a:solidFill>
                          <a:latin typeface="TT Norms Regular" panose="02000503030000020003" pitchFamily="50" charset="0"/>
                          <a:ea typeface="+mn-ea"/>
                          <a:cs typeface="+mn-cs"/>
                        </a:rPr>
                        <a:t>20</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970 EUR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7000"/>
                        </a:lnSpc>
                        <a:spcBef>
                          <a:spcPts val="0"/>
                        </a:spcBef>
                        <a:spcAft>
                          <a:spcPts val="0"/>
                        </a:spcAft>
                        <a:buNone/>
                      </a:pPr>
                      <a:r>
                        <a:rPr lang="en-US" sz="1400" b="0" i="0" u="none" strike="noStrike" kern="1200" noProof="0" dirty="0">
                          <a:solidFill>
                            <a:schemeClr val="tx1"/>
                          </a:solidFill>
                          <a:latin typeface="TT Norms Regular" panose="02000503030000020003" pitchFamily="50" charset="0"/>
                        </a:rPr>
                        <a:t>150 360</a:t>
                      </a:r>
                      <a:r>
                        <a:rPr lang="en-US" sz="1400" b="0" i="0" kern="1200" dirty="0">
                          <a:solidFill>
                            <a:schemeClr val="tx1"/>
                          </a:solidFill>
                          <a:latin typeface="TT Norms Regular" panose="02000503030000020003" pitchFamily="50" charset="0"/>
                          <a:ea typeface="+mn-ea"/>
                          <a:cs typeface="+mn-cs"/>
                        </a:rPr>
                        <a:t> EUR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en-US" sz="1400" b="0" i="0" u="none" strike="noStrike" kern="1200" noProof="0" dirty="0">
                          <a:solidFill>
                            <a:schemeClr val="tx1"/>
                          </a:solidFill>
                          <a:latin typeface="TT Norms Regular" panose="02000503030000020003" pitchFamily="50" charset="0"/>
                        </a:rPr>
                        <a:t>116 935  </a:t>
                      </a:r>
                      <a:r>
                        <a:rPr lang="en-US" sz="1400" b="0" i="0" kern="1200" dirty="0">
                          <a:solidFill>
                            <a:schemeClr val="tx1"/>
                          </a:solidFill>
                          <a:latin typeface="TT Norms Regular" panose="02000503030000020003" pitchFamily="50" charset="0"/>
                          <a:ea typeface="+mn-ea"/>
                          <a:cs typeface="+mn-cs"/>
                        </a:rPr>
                        <a:t>EUR</a:t>
                      </a:r>
                      <a:endParaRPr lang="en-US" sz="1400" b="0" i="0" u="none" strike="noStrike" kern="1200" noProof="0" dirty="0">
                        <a:solidFill>
                          <a:schemeClr val="tx1"/>
                        </a:solidFill>
                        <a:latin typeface="TT Norms Regular" panose="02000503030000020003" pitchFamily="50"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222 295 EUR</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64488054"/>
                  </a:ext>
                </a:extLst>
              </a:tr>
              <a:tr h="426603">
                <a:tc>
                  <a:txBody>
                    <a:bodyPr/>
                    <a:lstStyle/>
                    <a:p>
                      <a:pPr marL="0" marR="0" lvl="0" indent="0" algn="ctr">
                        <a:lnSpc>
                          <a:spcPct val="107000"/>
                        </a:lnSpc>
                        <a:spcBef>
                          <a:spcPts val="0"/>
                        </a:spcBef>
                        <a:spcAft>
                          <a:spcPts val="0"/>
                        </a:spcAft>
                        <a:buNone/>
                      </a:pPr>
                      <a:r>
                        <a:rPr lang="en-US" sz="1400" b="0" i="0" u="none" strike="noStrike" kern="1200" noProof="0" dirty="0">
                          <a:solidFill>
                            <a:schemeClr val="tx1"/>
                          </a:solidFill>
                          <a:latin typeface="TT Norms Regular" panose="02000503030000020003" pitchFamily="50" charset="0"/>
                        </a:rPr>
                        <a:t>48000</a:t>
                      </a:r>
                      <a:endParaRPr lang="en-US" sz="1400" dirty="0">
                        <a:latin typeface="TT Norms Regular" panose="02000503030000020003" pitchFamily="50"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50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970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7000"/>
                        </a:lnSpc>
                        <a:spcBef>
                          <a:spcPts val="0"/>
                        </a:spcBef>
                        <a:spcAft>
                          <a:spcPts val="0"/>
                        </a:spcAft>
                        <a:buNone/>
                      </a:pPr>
                      <a:r>
                        <a:rPr lang="en-US" sz="1400" b="0" i="0" u="none" strike="noStrike" kern="1200" noProof="0" dirty="0">
                          <a:solidFill>
                            <a:schemeClr val="tx1"/>
                          </a:solidFill>
                          <a:latin typeface="TT Norms Regular" panose="02000503030000020003" pitchFamily="50" charset="0"/>
                        </a:rPr>
                        <a:t>263 399</a:t>
                      </a:r>
                      <a:r>
                        <a:rPr lang="en-US" sz="1400" b="0" i="0" kern="1200" dirty="0">
                          <a:solidFill>
                            <a:schemeClr val="tx1"/>
                          </a:solidFill>
                          <a:latin typeface="TT Norms Regular" panose="02000503030000020003" pitchFamily="50" charset="0"/>
                          <a:ea typeface="+mn-ea"/>
                          <a:cs typeface="+mn-cs"/>
                        </a:rPr>
                        <a:t>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a:lnSpc>
                          <a:spcPct val="107000"/>
                        </a:lnSpc>
                        <a:spcBef>
                          <a:spcPts val="0"/>
                        </a:spcBef>
                        <a:spcAft>
                          <a:spcPts val="0"/>
                        </a:spcAft>
                        <a:buClrTx/>
                        <a:buSzTx/>
                        <a:buNone/>
                        <a:tabLst/>
                        <a:defRPr/>
                      </a:pPr>
                      <a:r>
                        <a:rPr lang="en-US" sz="1400" b="0" i="0" u="none" strike="noStrike" kern="1200" noProof="0" dirty="0">
                          <a:solidFill>
                            <a:schemeClr val="tx1"/>
                          </a:solidFill>
                          <a:latin typeface="TT Norms Regular" panose="02000503030000020003" pitchFamily="50" charset="0"/>
                          <a:ea typeface="+mn-ea"/>
                          <a:cs typeface="+mn-cs"/>
                        </a:rPr>
                        <a:t>292  337 </a:t>
                      </a:r>
                      <a:r>
                        <a:rPr lang="en-US" sz="1400" b="0" i="0" kern="1200" dirty="0">
                          <a:solidFill>
                            <a:schemeClr val="tx1"/>
                          </a:solidFill>
                          <a:latin typeface="TT Norms Regular" panose="02000503030000020003" pitchFamily="50" charset="0"/>
                          <a:ea typeface="+mn-ea"/>
                          <a:cs typeface="+mn-cs"/>
                        </a:rPr>
                        <a:t>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555 376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8295133"/>
                  </a:ext>
                </a:extLst>
              </a:tr>
              <a:tr h="426603">
                <a:tc>
                  <a:txBody>
                    <a:bodyPr/>
                    <a:lstStyle/>
                    <a:p>
                      <a:pPr marL="0" marR="0" lvl="0" indent="0" algn="ctr">
                        <a:lnSpc>
                          <a:spcPct val="107000"/>
                        </a:lnSpc>
                        <a:spcBef>
                          <a:spcPts val="0"/>
                        </a:spcBef>
                        <a:spcAft>
                          <a:spcPts val="0"/>
                        </a:spcAft>
                        <a:buNone/>
                      </a:pPr>
                      <a:r>
                        <a:rPr lang="en-US" sz="1400" b="0" i="0" u="none" strike="noStrike" kern="1200" noProof="0" dirty="0">
                          <a:solidFill>
                            <a:schemeClr val="tx1"/>
                          </a:solidFill>
                          <a:latin typeface="TT Norms Regular" panose="02000503030000020003" pitchFamily="50" charset="0"/>
                        </a:rPr>
                        <a:t>96000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100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970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US" sz="1400" b="0" i="0" kern="1200" dirty="0">
                          <a:solidFill>
                            <a:schemeClr val="tx1"/>
                          </a:solidFill>
                          <a:latin typeface="TT Norms Regular" panose="02000503030000020003" pitchFamily="50" charset="0"/>
                          <a:ea typeface="+mn-ea"/>
                          <a:cs typeface="+mn-cs"/>
                        </a:rPr>
                        <a:t>526 797  EUR</a:t>
                      </a:r>
                      <a:endParaRPr lang="en-US" sz="1400" dirty="0">
                        <a:solidFill>
                          <a:schemeClr val="tx1"/>
                        </a:solidFill>
                        <a:latin typeface="TT Norms Regular" panose="02000503030000020003" pitchFamily="50"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7000"/>
                        </a:lnSpc>
                        <a:spcBef>
                          <a:spcPts val="0"/>
                        </a:spcBef>
                        <a:spcAft>
                          <a:spcPts val="0"/>
                        </a:spcAft>
                        <a:buNone/>
                      </a:pPr>
                      <a:r>
                        <a:rPr lang="en-US" sz="1400" b="0" i="0" kern="1200" dirty="0">
                          <a:solidFill>
                            <a:schemeClr val="tx1"/>
                          </a:solidFill>
                          <a:latin typeface="TT Norms Regular" panose="02000503030000020003" pitchFamily="50" charset="0"/>
                          <a:ea typeface="+mn-ea"/>
                          <a:cs typeface="+mn-cs"/>
                        </a:rPr>
                        <a:t>588 113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1 114 911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357626"/>
                  </a:ext>
                </a:extLst>
              </a:tr>
              <a:tr h="426603">
                <a:tc>
                  <a:txBody>
                    <a:bodyPr/>
                    <a:lstStyle/>
                    <a:p>
                      <a:pPr marL="0" marR="0" lvl="0" indent="0" algn="ctr">
                        <a:lnSpc>
                          <a:spcPct val="107000"/>
                        </a:lnSpc>
                        <a:spcBef>
                          <a:spcPts val="0"/>
                        </a:spcBef>
                        <a:spcAft>
                          <a:spcPts val="0"/>
                        </a:spcAft>
                        <a:buNone/>
                      </a:pPr>
                      <a:r>
                        <a:rPr lang="en-US" sz="1400" b="0" i="0" u="none" strike="noStrike" kern="1200" noProof="0" dirty="0">
                          <a:solidFill>
                            <a:schemeClr val="tx1"/>
                          </a:solidFill>
                          <a:latin typeface="TT Norms Regular" panose="02000503030000020003" pitchFamily="50" charset="0"/>
                        </a:rPr>
                        <a:t>192000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latin typeface="TT Norms Regular" panose="02000503030000020003" pitchFamily="50" charset="0"/>
                          <a:ea typeface="+mn-ea"/>
                          <a:cs typeface="+mn-cs"/>
                        </a:rPr>
                        <a:t>200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970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latinLnBrk="0" hangingPunct="1">
                        <a:lnSpc>
                          <a:spcPct val="100000"/>
                        </a:lnSpc>
                        <a:spcBef>
                          <a:spcPts val="0"/>
                        </a:spcBef>
                        <a:spcAft>
                          <a:spcPts val="0"/>
                        </a:spcAft>
                        <a:buNone/>
                      </a:pPr>
                      <a:r>
                        <a:rPr lang="en-US" sz="1400" b="0" i="0" kern="1200" dirty="0">
                          <a:solidFill>
                            <a:schemeClr val="tx1"/>
                          </a:solidFill>
                          <a:latin typeface="TT Norms Regular" panose="02000503030000020003" pitchFamily="50" charset="0"/>
                          <a:ea typeface="+mn-ea"/>
                          <a:cs typeface="+mn-cs"/>
                        </a:rPr>
                        <a:t>1 053 595 EUR</a:t>
                      </a:r>
                      <a:endParaRPr lang="en-US" sz="1400" dirty="0">
                        <a:solidFill>
                          <a:schemeClr val="tx1"/>
                        </a:solidFill>
                        <a:latin typeface="TT Norms Regular" panose="02000503030000020003" pitchFamily="50"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7000"/>
                        </a:lnSpc>
                        <a:spcBef>
                          <a:spcPts val="0"/>
                        </a:spcBef>
                        <a:spcAft>
                          <a:spcPts val="0"/>
                        </a:spcAft>
                        <a:buNone/>
                      </a:pPr>
                      <a:r>
                        <a:rPr lang="en-US" sz="1400" b="0" i="0" kern="1200">
                          <a:solidFill>
                            <a:schemeClr val="tx1"/>
                          </a:solidFill>
                          <a:latin typeface="TT Norms Regular" panose="02000503030000020003" pitchFamily="50" charset="0"/>
                          <a:ea typeface="+mn-ea"/>
                          <a:cs typeface="+mn-cs"/>
                        </a:rPr>
                        <a:t>1 176 226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0" i="0" kern="1200" dirty="0">
                          <a:solidFill>
                            <a:schemeClr val="tx1"/>
                          </a:solidFill>
                          <a:latin typeface="TT Norms Regular" panose="02000503030000020003" pitchFamily="50" charset="0"/>
                          <a:ea typeface="+mn-ea"/>
                          <a:cs typeface="+mn-cs"/>
                        </a:rPr>
                        <a:t>2 229 822 EUR</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80839390"/>
                  </a:ext>
                </a:extLst>
              </a:tr>
            </a:tbl>
          </a:graphicData>
        </a:graphic>
      </p:graphicFrame>
      <p:sp>
        <p:nvSpPr>
          <p:cNvPr id="14" name="Title 1">
            <a:extLst>
              <a:ext uri="{FF2B5EF4-FFF2-40B4-BE49-F238E27FC236}">
                <a16:creationId xmlns:a16="http://schemas.microsoft.com/office/drawing/2014/main" xmlns="" id="{E3D1092D-5454-4630-B327-F4F5300A9C17}"/>
              </a:ext>
            </a:extLst>
          </p:cNvPr>
          <p:cNvSpPr txBox="1">
            <a:spLocks/>
          </p:cNvSpPr>
          <p:nvPr/>
        </p:nvSpPr>
        <p:spPr>
          <a:xfrm>
            <a:off x="937055" y="1246265"/>
            <a:ext cx="8365969"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a:latin typeface="TT Norms Regular" panose="02000503030000020003" pitchFamily="50" charset="0"/>
            </a:endParaRPr>
          </a:p>
          <a:p>
            <a:endParaRPr lang="en-US" sz="3700" b="1">
              <a:latin typeface="TT Norms Regular" panose="02000503030000020003" pitchFamily="50" charset="0"/>
              <a:ea typeface="TT Norms" charset="0"/>
              <a:cs typeface="TT Norms" charset="0"/>
            </a:endParaRPr>
          </a:p>
        </p:txBody>
      </p:sp>
      <p:pic>
        <p:nvPicPr>
          <p:cNvPr id="15" name="Picture 14">
            <a:extLst>
              <a:ext uri="{FF2B5EF4-FFF2-40B4-BE49-F238E27FC236}">
                <a16:creationId xmlns:a16="http://schemas.microsoft.com/office/drawing/2014/main" xmlns="" id="{59A7B4FE-AD87-45E6-AA59-15111F0EC3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cxnSp>
        <p:nvCxnSpPr>
          <p:cNvPr id="17" name="Straight Connector 16">
            <a:extLst>
              <a:ext uri="{FF2B5EF4-FFF2-40B4-BE49-F238E27FC236}">
                <a16:creationId xmlns:a16="http://schemas.microsoft.com/office/drawing/2014/main" xmlns="" id="{3B742D9C-6835-4ABD-B374-C92DA9DD5FBC}"/>
              </a:ext>
            </a:extLst>
          </p:cNvPr>
          <p:cNvCxnSpPr/>
          <p:nvPr/>
        </p:nvCxnSpPr>
        <p:spPr>
          <a:xfrm>
            <a:off x="253" y="182792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8FE40FCC-18DE-4961-BFBC-D2C2B93E73C4}"/>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20" name="Title 1">
            <a:extLst>
              <a:ext uri="{FF2B5EF4-FFF2-40B4-BE49-F238E27FC236}">
                <a16:creationId xmlns:a16="http://schemas.microsoft.com/office/drawing/2014/main" xmlns="" id="{DC625977-4BA2-4A1C-9A5C-67C866207465}"/>
              </a:ext>
            </a:extLst>
          </p:cNvPr>
          <p:cNvSpPr txBox="1">
            <a:spLocks/>
          </p:cNvSpPr>
          <p:nvPr/>
        </p:nvSpPr>
        <p:spPr>
          <a:xfrm>
            <a:off x="937055" y="1196301"/>
            <a:ext cx="8372486"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700" b="1" dirty="0">
                <a:solidFill>
                  <a:prstClr val="black"/>
                </a:solidFill>
                <a:latin typeface="TT Norms" panose="02000503030000020003"/>
              </a:rPr>
              <a:t>ATSIPERKAMUMAS</a:t>
            </a:r>
            <a:endParaRPr lang="en-US" sz="3700" b="1" dirty="0">
              <a:solidFill>
                <a:prstClr val="black"/>
              </a:solidFill>
              <a:latin typeface="TT Norms" panose="02000503030000020003"/>
            </a:endParaRPr>
          </a:p>
          <a:p>
            <a:endParaRPr lang="en-US" b="1" dirty="0">
              <a:latin typeface="TT Norms"/>
              <a:ea typeface="TT Norms" charset="0"/>
              <a:cs typeface="TT Norms" charset="0"/>
            </a:endParaRPr>
          </a:p>
        </p:txBody>
      </p:sp>
      <p:sp>
        <p:nvSpPr>
          <p:cNvPr id="21" name="TextBox 20">
            <a:extLst>
              <a:ext uri="{FF2B5EF4-FFF2-40B4-BE49-F238E27FC236}">
                <a16:creationId xmlns:a16="http://schemas.microsoft.com/office/drawing/2014/main" xmlns="" id="{D57625C2-7B30-4C81-8698-7E4FE22C3DED}"/>
              </a:ext>
            </a:extLst>
          </p:cNvPr>
          <p:cNvSpPr txBox="1"/>
          <p:nvPr/>
        </p:nvSpPr>
        <p:spPr>
          <a:xfrm>
            <a:off x="937058" y="325121"/>
            <a:ext cx="2928886" cy="230832"/>
          </a:xfrm>
          <a:prstGeom prst="rect">
            <a:avLst/>
          </a:prstGeom>
          <a:noFill/>
        </p:spPr>
        <p:txBody>
          <a:bodyPr wrap="square" rtlCol="0">
            <a:spAutoFit/>
          </a:bodyPr>
          <a:lstStyle/>
          <a:p>
            <a:pPr lvl="0">
              <a:defRPr/>
            </a:pPr>
            <a:r>
              <a:rPr lang="lt-LT" sz="900" dirty="0">
                <a:solidFill>
                  <a:prstClr val="black"/>
                </a:solidFill>
                <a:latin typeface="TT Norms Regular" panose="02000503030000020003" pitchFamily="50" charset="0"/>
                <a:ea typeface="TT Norms Medium" charset="0"/>
                <a:cs typeface="TT Norms Medium" charset="0"/>
              </a:rPr>
              <a:t>24</a:t>
            </a:r>
            <a:r>
              <a:rPr lang="en-US" sz="900" dirty="0">
                <a:solidFill>
                  <a:prstClr val="black"/>
                </a:solidFill>
                <a:latin typeface="TT Norms Regular" panose="02000503030000020003" pitchFamily="50" charset="0"/>
                <a:ea typeface="TT Norms Medium" charset="0"/>
                <a:cs typeface="TT Norms Medium" charset="0"/>
              </a:rPr>
              <a:t>/ </a:t>
            </a:r>
            <a:r>
              <a:rPr lang="lt-LT" sz="900" dirty="0">
                <a:solidFill>
                  <a:prstClr val="black"/>
                </a:solidFill>
                <a:latin typeface="TT Norms Regular" panose="02000503030000020003" pitchFamily="50" charset="0"/>
                <a:ea typeface="TT Norms Medium" charset="0"/>
                <a:cs typeface="TT Norms Medium" charset="0"/>
              </a:rPr>
              <a:t>ATSIPERKAMUMAS</a:t>
            </a:r>
            <a:endParaRPr lang="en-US" sz="900" dirty="0">
              <a:solidFill>
                <a:prstClr val="black"/>
              </a:solidFill>
              <a:latin typeface="TT Norms Regular" panose="02000503030000020003" pitchFamily="50" charset="0"/>
              <a:ea typeface="TT Norms Medium" charset="0"/>
              <a:cs typeface="TT Norms Medium" charset="0"/>
            </a:endParaRPr>
          </a:p>
        </p:txBody>
      </p:sp>
    </p:spTree>
    <p:extLst>
      <p:ext uri="{BB962C8B-B14F-4D97-AF65-F5344CB8AC3E}">
        <p14:creationId xmlns:p14="http://schemas.microsoft.com/office/powerpoint/2010/main" val="824937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E366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36834" y="2138894"/>
            <a:ext cx="10518332" cy="2580212"/>
          </a:xfrm>
          <a:prstGeom prst="rect">
            <a:avLst/>
          </a:prstGeom>
        </p:spPr>
        <p:txBody>
          <a:bodyPr vert="horz" lIns="91440" tIns="45720" rIns="91440" bIns="45720" rtlCol="0" anchor="ctr">
            <a:noAutofit/>
          </a:bodyPr>
          <a:lstStyle>
            <a:lvl1pPr>
              <a:lnSpc>
                <a:spcPct val="100000"/>
              </a:lnSpc>
              <a:spcBef>
                <a:spcPts val="0"/>
              </a:spcBef>
              <a:buNone/>
              <a:defRPr sz="7200" b="1">
                <a:solidFill>
                  <a:srgbClr val="EAE4DA"/>
                </a:solidFill>
                <a:latin typeface="TT Norms" charset="0"/>
                <a:ea typeface="TT Norms" charset="0"/>
                <a:cs typeface="TT Norms"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T Norms  "/>
              </a:rPr>
              <a:t>PASKATOS </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4800" dirty="0">
                <a:solidFill>
                  <a:schemeClr val="bg1"/>
                </a:solidFill>
                <a:latin typeface="TT Norms  "/>
              </a:rPr>
              <a:t>SKYRIMAS</a:t>
            </a:r>
            <a:endParaRPr lang="en-US" sz="4800" dirty="0">
              <a:solidFill>
                <a:schemeClr val="bg1"/>
              </a:solidFill>
              <a:latin typeface="TT Norms  "/>
            </a:endParaRPr>
          </a:p>
        </p:txBody>
      </p:sp>
      <p:sp>
        <p:nvSpPr>
          <p:cNvPr id="7" name="TextBox 6">
            <a:extLst>
              <a:ext uri="{FF2B5EF4-FFF2-40B4-BE49-F238E27FC236}">
                <a16:creationId xmlns:a16="http://schemas.microsoft.com/office/drawing/2014/main" xmlns="" id="{98C1A6B0-F5ED-4B40-8F50-9889C860795B}"/>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TT Norms Regular" panose="02000503030000020003" pitchFamily="50" charset="0"/>
                <a:ea typeface="TT Norms Medium" charset="0"/>
                <a:cs typeface="TT Norms Medium" charset="0"/>
              </a:rPr>
              <a:t>KLAIPĖDA ID</a:t>
            </a:r>
          </a:p>
        </p:txBody>
      </p:sp>
      <p:sp>
        <p:nvSpPr>
          <p:cNvPr id="5" name="TextBox 4">
            <a:extLst>
              <a:ext uri="{FF2B5EF4-FFF2-40B4-BE49-F238E27FC236}">
                <a16:creationId xmlns:a16="http://schemas.microsoft.com/office/drawing/2014/main" xmlns="" id="{A67995F4-1EB5-47BE-9515-67D78A418204}"/>
              </a:ext>
            </a:extLst>
          </p:cNvPr>
          <p:cNvSpPr txBox="1"/>
          <p:nvPr/>
        </p:nvSpPr>
        <p:spPr>
          <a:xfrm>
            <a:off x="1089457" y="477520"/>
            <a:ext cx="3031130" cy="230832"/>
          </a:xfrm>
          <a:prstGeom prst="rect">
            <a:avLst/>
          </a:prstGeom>
          <a:noFill/>
        </p:spPr>
        <p:txBody>
          <a:bodyPr wrap="square" rtlCol="0">
            <a:spAutoFit/>
          </a:bodyPr>
          <a:lstStyle/>
          <a:p>
            <a:pPr lvl="0">
              <a:defRPr/>
            </a:pPr>
            <a:r>
              <a:rPr lang="lt-LT" sz="900" dirty="0">
                <a:solidFill>
                  <a:schemeClr val="bg1"/>
                </a:solidFill>
                <a:latin typeface="TT Norms Regular" panose="02000503030000020003" pitchFamily="50" charset="0"/>
                <a:ea typeface="TT Norms Medium" charset="0"/>
                <a:cs typeface="TT Norms Medium" charset="0"/>
              </a:rPr>
              <a:t>25</a:t>
            </a:r>
            <a:r>
              <a:rPr lang="en-US" sz="900" dirty="0">
                <a:solidFill>
                  <a:schemeClr val="bg1"/>
                </a:solidFill>
                <a:latin typeface="TT Norms Regular" panose="02000503030000020003" pitchFamily="50" charset="0"/>
                <a:ea typeface="TT Norms Medium" charset="0"/>
                <a:cs typeface="TT Norms Medium" charset="0"/>
              </a:rPr>
              <a:t>/PASKATOS ĮGYVENDINIMO SCHEMA</a:t>
            </a:r>
          </a:p>
        </p:txBody>
      </p:sp>
    </p:spTree>
    <p:extLst>
      <p:ext uri="{BB962C8B-B14F-4D97-AF65-F5344CB8AC3E}">
        <p14:creationId xmlns:p14="http://schemas.microsoft.com/office/powerpoint/2010/main" val="146916941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EF8680BE-45EB-4094-BBCF-AE769DE58BE5}"/>
              </a:ext>
            </a:extLst>
          </p:cNvPr>
          <p:cNvSpPr txBox="1">
            <a:spLocks/>
          </p:cNvSpPr>
          <p:nvPr/>
        </p:nvSpPr>
        <p:spPr>
          <a:xfrm>
            <a:off x="1090613" y="808576"/>
            <a:ext cx="10841808" cy="1061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T Norms Regular" panose="02000503030000020003" pitchFamily="50" charset="0"/>
              <a:ea typeface="+mj-ea"/>
              <a:cs typeface="+mj-cs"/>
            </a:endParaRPr>
          </a:p>
        </p:txBody>
      </p:sp>
      <p:cxnSp>
        <p:nvCxnSpPr>
          <p:cNvPr id="16" name="Straight Connector 15">
            <a:extLst>
              <a:ext uri="{FF2B5EF4-FFF2-40B4-BE49-F238E27FC236}">
                <a16:creationId xmlns:a16="http://schemas.microsoft.com/office/drawing/2014/main" xmlns="" id="{CBDBD623-BC58-4F64-822F-7C72478DF771}"/>
              </a:ext>
            </a:extLst>
          </p:cNvPr>
          <p:cNvCxnSpPr/>
          <p:nvPr/>
        </p:nvCxnSpPr>
        <p:spPr>
          <a:xfrm>
            <a:off x="0" y="2309685"/>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E3D1092D-5454-4630-B327-F4F5300A9C17}"/>
              </a:ext>
            </a:extLst>
          </p:cNvPr>
          <p:cNvSpPr txBox="1">
            <a:spLocks/>
          </p:cNvSpPr>
          <p:nvPr/>
        </p:nvSpPr>
        <p:spPr>
          <a:xfrm>
            <a:off x="937055" y="1246265"/>
            <a:ext cx="8365969"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T Norms Regular" panose="02000503030000020003" pitchFamily="50"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700" b="1" i="0" u="none" strike="noStrike" kern="1200" cap="none" spc="0" normalizeH="0" baseline="0" noProof="0">
              <a:ln>
                <a:noFill/>
              </a:ln>
              <a:solidFill>
                <a:prstClr val="black"/>
              </a:solidFill>
              <a:effectLst/>
              <a:uLnTx/>
              <a:uFillTx/>
              <a:latin typeface="TT Norms Regular" panose="02000503030000020003" pitchFamily="50" charset="0"/>
              <a:ea typeface="TT Norms" charset="0"/>
              <a:cs typeface="TT Norms" charset="0"/>
            </a:endParaRPr>
          </a:p>
        </p:txBody>
      </p:sp>
      <p:pic>
        <p:nvPicPr>
          <p:cNvPr id="15" name="Picture 14">
            <a:extLst>
              <a:ext uri="{FF2B5EF4-FFF2-40B4-BE49-F238E27FC236}">
                <a16:creationId xmlns:a16="http://schemas.microsoft.com/office/drawing/2014/main" xmlns="" id="{59A7B4FE-AD87-45E6-AA59-15111F0EC3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cxnSp>
        <p:nvCxnSpPr>
          <p:cNvPr id="17" name="Straight Connector 16">
            <a:extLst>
              <a:ext uri="{FF2B5EF4-FFF2-40B4-BE49-F238E27FC236}">
                <a16:creationId xmlns:a16="http://schemas.microsoft.com/office/drawing/2014/main" xmlns="" id="{3B742D9C-6835-4ABD-B374-C92DA9DD5FBC}"/>
              </a:ext>
            </a:extLst>
          </p:cNvPr>
          <p:cNvCxnSpPr/>
          <p:nvPr/>
        </p:nvCxnSpPr>
        <p:spPr>
          <a:xfrm>
            <a:off x="253" y="182792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xmlns="" id="{DC625977-4BA2-4A1C-9A5C-67C866207465}"/>
              </a:ext>
            </a:extLst>
          </p:cNvPr>
          <p:cNvSpPr txBox="1">
            <a:spLocks/>
          </p:cNvSpPr>
          <p:nvPr/>
        </p:nvSpPr>
        <p:spPr>
          <a:xfrm>
            <a:off x="937055" y="1196301"/>
            <a:ext cx="8372486"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lt-LT" sz="3700" b="1" dirty="0">
                <a:solidFill>
                  <a:prstClr val="black"/>
                </a:solidFill>
                <a:latin typeface="TT Norms" panose="02000503030000020003"/>
              </a:rPr>
              <a:t>SUTARTIS KMSA IR INVESTUOTOJO</a:t>
            </a:r>
            <a:endParaRPr kumimoji="0" lang="en-US" sz="3700" b="1" i="0" u="none" strike="noStrike" kern="1200" cap="none" spc="0" normalizeH="0" baseline="0" noProof="0" dirty="0">
              <a:ln>
                <a:noFill/>
              </a:ln>
              <a:solidFill>
                <a:prstClr val="black"/>
              </a:solidFill>
              <a:effectLst/>
              <a:uLnTx/>
              <a:uFillTx/>
              <a:latin typeface="TT Norms" panose="02000503030000020003"/>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T Norms"/>
              <a:ea typeface="TT Norms" charset="0"/>
              <a:cs typeface="TT Norms" charset="0"/>
            </a:endParaRPr>
          </a:p>
        </p:txBody>
      </p:sp>
      <p:sp>
        <p:nvSpPr>
          <p:cNvPr id="21" name="TextBox 20">
            <a:extLst>
              <a:ext uri="{FF2B5EF4-FFF2-40B4-BE49-F238E27FC236}">
                <a16:creationId xmlns:a16="http://schemas.microsoft.com/office/drawing/2014/main" xmlns="" id="{D57625C2-7B30-4C81-8698-7E4FE22C3DED}"/>
              </a:ext>
            </a:extLst>
          </p:cNvPr>
          <p:cNvSpPr txBox="1"/>
          <p:nvPr/>
        </p:nvSpPr>
        <p:spPr>
          <a:xfrm>
            <a:off x="937058" y="325121"/>
            <a:ext cx="29288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26</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a:t>
            </a: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SUTARTIES SUDARYMAS</a:t>
            </a:r>
            <a:endPar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endParaRPr>
          </a:p>
        </p:txBody>
      </p:sp>
      <p:sp>
        <p:nvSpPr>
          <p:cNvPr id="22" name="Rectangle 21">
            <a:extLst>
              <a:ext uri="{FF2B5EF4-FFF2-40B4-BE49-F238E27FC236}">
                <a16:creationId xmlns:a16="http://schemas.microsoft.com/office/drawing/2014/main" xmlns="" id="{8E7C8AEF-5285-46EC-B7A4-DC9C8810605F}"/>
              </a:ext>
            </a:extLst>
          </p:cNvPr>
          <p:cNvSpPr/>
          <p:nvPr/>
        </p:nvSpPr>
        <p:spPr>
          <a:xfrm>
            <a:off x="937055" y="2099308"/>
            <a:ext cx="10317890" cy="492443"/>
          </a:xfrm>
          <a:prstGeom prst="rect">
            <a:avLst/>
          </a:prstGeom>
        </p:spPr>
        <p:txBody>
          <a:bodyPr wrap="square">
            <a:spAutoFit/>
          </a:bodyPr>
          <a:lstStyle/>
          <a:p>
            <a:r>
              <a:rPr lang="en-GB" sz="2600" dirty="0" err="1">
                <a:latin typeface="TT Norms  "/>
              </a:rPr>
              <a:t>Finansin</a:t>
            </a:r>
            <a:r>
              <a:rPr lang="lt-LT" sz="2600" dirty="0">
                <a:latin typeface="TT Norms  "/>
              </a:rPr>
              <a:t>ės paskatos skiriama Investuotojui sudariusiam sutartį su KMSA:</a:t>
            </a:r>
            <a:endParaRPr lang="en-US" sz="2600" dirty="0">
              <a:latin typeface="TT Norms  "/>
            </a:endParaRPr>
          </a:p>
        </p:txBody>
      </p:sp>
      <p:sp>
        <p:nvSpPr>
          <p:cNvPr id="52" name="Oval 51">
            <a:extLst>
              <a:ext uri="{FF2B5EF4-FFF2-40B4-BE49-F238E27FC236}">
                <a16:creationId xmlns:a16="http://schemas.microsoft.com/office/drawing/2014/main" xmlns="" id="{3F358CFB-7C84-424C-A714-201101825146}"/>
              </a:ext>
            </a:extLst>
          </p:cNvPr>
          <p:cNvSpPr/>
          <p:nvPr/>
        </p:nvSpPr>
        <p:spPr>
          <a:xfrm>
            <a:off x="937055" y="2763709"/>
            <a:ext cx="1573446" cy="1305026"/>
          </a:xfrm>
          <a:prstGeom prst="ellipse">
            <a:avLst/>
          </a:prstGeom>
          <a:solidFill>
            <a:srgbClr val="BF956B"/>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300" b="1" dirty="0">
                <a:solidFill>
                  <a:srgbClr val="EAE4DA"/>
                </a:solidFill>
                <a:latin typeface="TT Norms  "/>
              </a:rPr>
              <a:t>Investuotojas</a:t>
            </a:r>
            <a:endParaRPr lang="en-US" sz="1300" dirty="0">
              <a:latin typeface="TT Norms  "/>
            </a:endParaRPr>
          </a:p>
        </p:txBody>
      </p:sp>
      <p:sp>
        <p:nvSpPr>
          <p:cNvPr id="55" name="Oval 54">
            <a:extLst>
              <a:ext uri="{FF2B5EF4-FFF2-40B4-BE49-F238E27FC236}">
                <a16:creationId xmlns:a16="http://schemas.microsoft.com/office/drawing/2014/main" xmlns="" id="{936E7BFB-7BAB-449E-B442-37F543F81511}"/>
              </a:ext>
            </a:extLst>
          </p:cNvPr>
          <p:cNvSpPr/>
          <p:nvPr/>
        </p:nvSpPr>
        <p:spPr>
          <a:xfrm>
            <a:off x="4565636" y="2776487"/>
            <a:ext cx="1366916" cy="1305026"/>
          </a:xfrm>
          <a:prstGeom prst="ellipse">
            <a:avLst/>
          </a:prstGeom>
          <a:solidFill>
            <a:srgbClr val="BF956B"/>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AE4DA"/>
                </a:solidFill>
                <a:latin typeface="TT Norms  "/>
              </a:rPr>
              <a:t>KMSA</a:t>
            </a:r>
            <a:endParaRPr lang="en-US" sz="2000" dirty="0">
              <a:latin typeface="TT Norms  "/>
            </a:endParaRPr>
          </a:p>
        </p:txBody>
      </p:sp>
      <p:sp>
        <p:nvSpPr>
          <p:cNvPr id="57" name="Oval 56">
            <a:extLst>
              <a:ext uri="{FF2B5EF4-FFF2-40B4-BE49-F238E27FC236}">
                <a16:creationId xmlns:a16="http://schemas.microsoft.com/office/drawing/2014/main" xmlns="" id="{F78D22BA-BBC6-4283-90FE-CBE3D94043AA}"/>
              </a:ext>
            </a:extLst>
          </p:cNvPr>
          <p:cNvSpPr/>
          <p:nvPr/>
        </p:nvSpPr>
        <p:spPr>
          <a:xfrm>
            <a:off x="7914457" y="2873617"/>
            <a:ext cx="1324572" cy="1279892"/>
          </a:xfrm>
          <a:prstGeom prst="ellipse">
            <a:avLst/>
          </a:prstGeom>
          <a:solidFill>
            <a:srgbClr val="BF956B"/>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EAE4DA"/>
                </a:solidFill>
                <a:latin typeface="TT Norms  "/>
              </a:rPr>
              <a:t>Komisija</a:t>
            </a:r>
            <a:r>
              <a:rPr lang="lt-LT" sz="1200" b="1" dirty="0">
                <a:solidFill>
                  <a:srgbClr val="EAE4DA"/>
                </a:solidFill>
                <a:latin typeface="TT Norms  "/>
              </a:rPr>
              <a:t> (KMSA, KID, IL)</a:t>
            </a:r>
            <a:endParaRPr lang="en-US" sz="1200" dirty="0">
              <a:latin typeface="TT Norms  "/>
            </a:endParaRPr>
          </a:p>
        </p:txBody>
      </p:sp>
      <p:cxnSp>
        <p:nvCxnSpPr>
          <p:cNvPr id="5" name="Straight Arrow Connector 4">
            <a:extLst>
              <a:ext uri="{FF2B5EF4-FFF2-40B4-BE49-F238E27FC236}">
                <a16:creationId xmlns:a16="http://schemas.microsoft.com/office/drawing/2014/main" xmlns="" id="{F91C2E0F-0069-4EB0-B972-8140A761C85E}"/>
              </a:ext>
            </a:extLst>
          </p:cNvPr>
          <p:cNvCxnSpPr>
            <a:cxnSpLocks/>
            <a:stCxn id="52" idx="6"/>
            <a:endCxn id="7" idx="1"/>
          </p:cNvCxnSpPr>
          <p:nvPr/>
        </p:nvCxnSpPr>
        <p:spPr>
          <a:xfrm>
            <a:off x="2510501" y="3416222"/>
            <a:ext cx="445009" cy="3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6C1224B8-775E-4349-A998-C0E287039DD8}"/>
              </a:ext>
            </a:extLst>
          </p:cNvPr>
          <p:cNvSpPr/>
          <p:nvPr/>
        </p:nvSpPr>
        <p:spPr>
          <a:xfrm>
            <a:off x="2955510" y="3033834"/>
            <a:ext cx="1251829"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Pateikia Paraišką paskatai gauti</a:t>
            </a:r>
            <a:endParaRPr lang="en-US" sz="1200" dirty="0">
              <a:solidFill>
                <a:schemeClr val="tx1"/>
              </a:solidFill>
              <a:latin typeface="TT Norms  "/>
            </a:endParaRPr>
          </a:p>
        </p:txBody>
      </p:sp>
      <p:cxnSp>
        <p:nvCxnSpPr>
          <p:cNvPr id="65" name="Straight Arrow Connector 64">
            <a:extLst>
              <a:ext uri="{FF2B5EF4-FFF2-40B4-BE49-F238E27FC236}">
                <a16:creationId xmlns:a16="http://schemas.microsoft.com/office/drawing/2014/main" xmlns="" id="{DAF2266C-35CB-480E-B540-7C30B722B314}"/>
              </a:ext>
            </a:extLst>
          </p:cNvPr>
          <p:cNvCxnSpPr>
            <a:cxnSpLocks/>
          </p:cNvCxnSpPr>
          <p:nvPr/>
        </p:nvCxnSpPr>
        <p:spPr>
          <a:xfrm flipV="1">
            <a:off x="4190606" y="3419428"/>
            <a:ext cx="392859" cy="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34F4D672-BD22-4C58-9512-C1FE7681F96E}"/>
              </a:ext>
            </a:extLst>
          </p:cNvPr>
          <p:cNvCxnSpPr>
            <a:cxnSpLocks/>
            <a:stCxn id="55" idx="6"/>
          </p:cNvCxnSpPr>
          <p:nvPr/>
        </p:nvCxnSpPr>
        <p:spPr>
          <a:xfrm>
            <a:off x="5932552" y="3429000"/>
            <a:ext cx="315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xmlns="" id="{22EDCCE8-1156-4DDD-886F-CE462FBCEDB6}"/>
              </a:ext>
            </a:extLst>
          </p:cNvPr>
          <p:cNvSpPr/>
          <p:nvPr/>
        </p:nvSpPr>
        <p:spPr>
          <a:xfrm>
            <a:off x="6259449" y="3033834"/>
            <a:ext cx="1251829"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Sušaukia Komisiją (IL, KID, KMSA)</a:t>
            </a:r>
            <a:endParaRPr lang="en-US" sz="1200" dirty="0">
              <a:solidFill>
                <a:schemeClr val="tx1"/>
              </a:solidFill>
              <a:latin typeface="TT Norms  "/>
            </a:endParaRPr>
          </a:p>
        </p:txBody>
      </p:sp>
      <p:cxnSp>
        <p:nvCxnSpPr>
          <p:cNvPr id="70" name="Straight Arrow Connector 69">
            <a:extLst>
              <a:ext uri="{FF2B5EF4-FFF2-40B4-BE49-F238E27FC236}">
                <a16:creationId xmlns:a16="http://schemas.microsoft.com/office/drawing/2014/main" xmlns="" id="{4ED71741-6086-4BCE-BC10-25BC4EA5603E}"/>
              </a:ext>
            </a:extLst>
          </p:cNvPr>
          <p:cNvCxnSpPr>
            <a:cxnSpLocks/>
          </p:cNvCxnSpPr>
          <p:nvPr/>
        </p:nvCxnSpPr>
        <p:spPr>
          <a:xfrm>
            <a:off x="7511278" y="3416222"/>
            <a:ext cx="4309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xmlns="" id="{A78BB03A-2983-49D3-9EB9-D7EE59B75453}"/>
              </a:ext>
            </a:extLst>
          </p:cNvPr>
          <p:cNvSpPr/>
          <p:nvPr/>
        </p:nvSpPr>
        <p:spPr>
          <a:xfrm>
            <a:off x="9681499" y="3056184"/>
            <a:ext cx="1251829"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Patikrina Paraiška</a:t>
            </a:r>
            <a:endParaRPr lang="en-US" sz="1200" dirty="0">
              <a:solidFill>
                <a:schemeClr val="tx1"/>
              </a:solidFill>
              <a:latin typeface="TT Norms  "/>
            </a:endParaRPr>
          </a:p>
        </p:txBody>
      </p:sp>
      <p:cxnSp>
        <p:nvCxnSpPr>
          <p:cNvPr id="72" name="Straight Arrow Connector 71">
            <a:extLst>
              <a:ext uri="{FF2B5EF4-FFF2-40B4-BE49-F238E27FC236}">
                <a16:creationId xmlns:a16="http://schemas.microsoft.com/office/drawing/2014/main" xmlns="" id="{7484977D-F7EB-45AE-A665-C3CD82BB3565}"/>
              </a:ext>
            </a:extLst>
          </p:cNvPr>
          <p:cNvCxnSpPr>
            <a:cxnSpLocks/>
          </p:cNvCxnSpPr>
          <p:nvPr/>
        </p:nvCxnSpPr>
        <p:spPr>
          <a:xfrm>
            <a:off x="9239029" y="3416222"/>
            <a:ext cx="4309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D3EF7E00-54B6-453D-A222-497F37721DAD}"/>
              </a:ext>
            </a:extLst>
          </p:cNvPr>
          <p:cNvCxnSpPr>
            <a:cxnSpLocks/>
            <a:endCxn id="79" idx="0"/>
          </p:cNvCxnSpPr>
          <p:nvPr/>
        </p:nvCxnSpPr>
        <p:spPr>
          <a:xfrm flipH="1">
            <a:off x="9565815" y="3826169"/>
            <a:ext cx="582558" cy="54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D9199D15-5608-4964-8C0D-1B35BB3AEE5A}"/>
              </a:ext>
            </a:extLst>
          </p:cNvPr>
          <p:cNvCxnSpPr>
            <a:cxnSpLocks/>
            <a:endCxn id="77" idx="0"/>
          </p:cNvCxnSpPr>
          <p:nvPr/>
        </p:nvCxnSpPr>
        <p:spPr>
          <a:xfrm>
            <a:off x="10447267" y="3836484"/>
            <a:ext cx="414422" cy="551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xmlns="" id="{F1E164C2-D3AD-40C3-9545-89438B10A317}"/>
              </a:ext>
            </a:extLst>
          </p:cNvPr>
          <p:cNvSpPr/>
          <p:nvPr/>
        </p:nvSpPr>
        <p:spPr>
          <a:xfrm>
            <a:off x="10363199" y="4387985"/>
            <a:ext cx="996980" cy="474435"/>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Atmeta</a:t>
            </a:r>
            <a:endParaRPr lang="en-US" sz="1200" dirty="0">
              <a:solidFill>
                <a:schemeClr val="tx1"/>
              </a:solidFill>
              <a:latin typeface="TT Norms  "/>
            </a:endParaRPr>
          </a:p>
        </p:txBody>
      </p:sp>
      <p:sp>
        <p:nvSpPr>
          <p:cNvPr id="79" name="Rectangle: Rounded Corners 78">
            <a:extLst>
              <a:ext uri="{FF2B5EF4-FFF2-40B4-BE49-F238E27FC236}">
                <a16:creationId xmlns:a16="http://schemas.microsoft.com/office/drawing/2014/main" xmlns="" id="{1B033346-CC22-4FD2-869D-173A6BB39965}"/>
              </a:ext>
            </a:extLst>
          </p:cNvPr>
          <p:cNvSpPr/>
          <p:nvPr/>
        </p:nvSpPr>
        <p:spPr>
          <a:xfrm>
            <a:off x="9067325" y="4369977"/>
            <a:ext cx="996980" cy="492443"/>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Patvirtina</a:t>
            </a:r>
            <a:endParaRPr lang="en-US" sz="1200" dirty="0">
              <a:solidFill>
                <a:schemeClr val="tx1"/>
              </a:solidFill>
              <a:latin typeface="TT Norms  "/>
            </a:endParaRPr>
          </a:p>
        </p:txBody>
      </p:sp>
      <p:cxnSp>
        <p:nvCxnSpPr>
          <p:cNvPr id="81" name="Straight Arrow Connector 80">
            <a:extLst>
              <a:ext uri="{FF2B5EF4-FFF2-40B4-BE49-F238E27FC236}">
                <a16:creationId xmlns:a16="http://schemas.microsoft.com/office/drawing/2014/main" xmlns="" id="{52638F37-8E40-42FE-9F2D-69C2F8561B99}"/>
              </a:ext>
            </a:extLst>
          </p:cNvPr>
          <p:cNvCxnSpPr>
            <a:cxnSpLocks/>
            <a:stCxn id="79" idx="2"/>
          </p:cNvCxnSpPr>
          <p:nvPr/>
        </p:nvCxnSpPr>
        <p:spPr>
          <a:xfrm>
            <a:off x="9565815" y="4862420"/>
            <a:ext cx="0" cy="445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xmlns="" id="{14A04942-7459-4AE4-A0B3-3F1D70D35C6B}"/>
              </a:ext>
            </a:extLst>
          </p:cNvPr>
          <p:cNvSpPr/>
          <p:nvPr/>
        </p:nvSpPr>
        <p:spPr>
          <a:xfrm>
            <a:off x="8911388" y="5307935"/>
            <a:ext cx="1152917"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KMSA ir Investuotojas sudaro sutartį</a:t>
            </a:r>
            <a:endParaRPr lang="en-US" sz="1200" dirty="0">
              <a:solidFill>
                <a:schemeClr val="tx1"/>
              </a:solidFill>
              <a:latin typeface="TT Norms  "/>
            </a:endParaRPr>
          </a:p>
        </p:txBody>
      </p:sp>
      <p:cxnSp>
        <p:nvCxnSpPr>
          <p:cNvPr id="90" name="Straight Arrow Connector 89">
            <a:extLst>
              <a:ext uri="{FF2B5EF4-FFF2-40B4-BE49-F238E27FC236}">
                <a16:creationId xmlns:a16="http://schemas.microsoft.com/office/drawing/2014/main" xmlns="" id="{0CB7263B-3AF6-4977-9C88-183F410F4A4D}"/>
              </a:ext>
            </a:extLst>
          </p:cNvPr>
          <p:cNvCxnSpPr>
            <a:stCxn id="82" idx="1"/>
          </p:cNvCxnSpPr>
          <p:nvPr/>
        </p:nvCxnSpPr>
        <p:spPr>
          <a:xfrm flipH="1">
            <a:off x="8333873" y="5693529"/>
            <a:ext cx="577515" cy="1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xmlns="" id="{5C358FEF-678A-432D-AE01-CF0C470D55B1}"/>
              </a:ext>
            </a:extLst>
          </p:cNvPr>
          <p:cNvSpPr/>
          <p:nvPr/>
        </p:nvSpPr>
        <p:spPr>
          <a:xfrm>
            <a:off x="6793830" y="5307935"/>
            <a:ext cx="1509077"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KMSA inicijuoja lėšų skyrimą numatytu laikotarpiu</a:t>
            </a:r>
            <a:endParaRPr lang="en-US" sz="1200" dirty="0">
              <a:solidFill>
                <a:schemeClr val="tx1"/>
              </a:solidFill>
              <a:latin typeface="TT Norms  "/>
            </a:endParaRPr>
          </a:p>
        </p:txBody>
      </p:sp>
      <p:cxnSp>
        <p:nvCxnSpPr>
          <p:cNvPr id="92" name="Straight Arrow Connector 91">
            <a:extLst>
              <a:ext uri="{FF2B5EF4-FFF2-40B4-BE49-F238E27FC236}">
                <a16:creationId xmlns:a16="http://schemas.microsoft.com/office/drawing/2014/main" xmlns="" id="{70A31EE8-1582-4B36-8D77-8ABBC386C6D4}"/>
              </a:ext>
            </a:extLst>
          </p:cNvPr>
          <p:cNvCxnSpPr>
            <a:cxnSpLocks/>
          </p:cNvCxnSpPr>
          <p:nvPr/>
        </p:nvCxnSpPr>
        <p:spPr>
          <a:xfrm>
            <a:off x="10851289" y="4862420"/>
            <a:ext cx="10400" cy="472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ectangle: Rounded Corners 92">
            <a:extLst>
              <a:ext uri="{FF2B5EF4-FFF2-40B4-BE49-F238E27FC236}">
                <a16:creationId xmlns:a16="http://schemas.microsoft.com/office/drawing/2014/main" xmlns="" id="{6BCC57E4-8829-4EA0-B3C7-8B9CEC46A67F}"/>
              </a:ext>
            </a:extLst>
          </p:cNvPr>
          <p:cNvSpPr/>
          <p:nvPr/>
        </p:nvSpPr>
        <p:spPr>
          <a:xfrm>
            <a:off x="10196862" y="5335055"/>
            <a:ext cx="1152917"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Informuoja Investuotoją</a:t>
            </a:r>
            <a:endParaRPr lang="en-US" sz="1200" dirty="0">
              <a:solidFill>
                <a:schemeClr val="tx1"/>
              </a:solidFill>
              <a:latin typeface="TT Norms  "/>
            </a:endParaRPr>
          </a:p>
        </p:txBody>
      </p:sp>
      <p:sp>
        <p:nvSpPr>
          <p:cNvPr id="98" name="TextBox 97">
            <a:extLst>
              <a:ext uri="{FF2B5EF4-FFF2-40B4-BE49-F238E27FC236}">
                <a16:creationId xmlns:a16="http://schemas.microsoft.com/office/drawing/2014/main" xmlns="" id="{CE3A319D-6B9E-49BE-B8AE-F479590A5D50}"/>
              </a:ext>
            </a:extLst>
          </p:cNvPr>
          <p:cNvSpPr txBox="1"/>
          <p:nvPr/>
        </p:nvSpPr>
        <p:spPr>
          <a:xfrm>
            <a:off x="8999497" y="6337903"/>
            <a:ext cx="235028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Tree>
    <p:extLst>
      <p:ext uri="{BB962C8B-B14F-4D97-AF65-F5344CB8AC3E}">
        <p14:creationId xmlns:p14="http://schemas.microsoft.com/office/powerpoint/2010/main" val="52613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EF8680BE-45EB-4094-BBCF-AE769DE58BE5}"/>
              </a:ext>
            </a:extLst>
          </p:cNvPr>
          <p:cNvSpPr txBox="1">
            <a:spLocks/>
          </p:cNvSpPr>
          <p:nvPr/>
        </p:nvSpPr>
        <p:spPr>
          <a:xfrm>
            <a:off x="1090613" y="808576"/>
            <a:ext cx="10841808" cy="1061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T Norms Regular" panose="02000503030000020003" pitchFamily="50" charset="0"/>
              <a:ea typeface="+mj-ea"/>
              <a:cs typeface="+mj-cs"/>
            </a:endParaRPr>
          </a:p>
        </p:txBody>
      </p:sp>
      <p:cxnSp>
        <p:nvCxnSpPr>
          <p:cNvPr id="16" name="Straight Connector 15">
            <a:extLst>
              <a:ext uri="{FF2B5EF4-FFF2-40B4-BE49-F238E27FC236}">
                <a16:creationId xmlns:a16="http://schemas.microsoft.com/office/drawing/2014/main" xmlns="" id="{CBDBD623-BC58-4F64-822F-7C72478DF771}"/>
              </a:ext>
            </a:extLst>
          </p:cNvPr>
          <p:cNvCxnSpPr/>
          <p:nvPr/>
        </p:nvCxnSpPr>
        <p:spPr>
          <a:xfrm>
            <a:off x="0" y="2309685"/>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E3D1092D-5454-4630-B327-F4F5300A9C17}"/>
              </a:ext>
            </a:extLst>
          </p:cNvPr>
          <p:cNvSpPr txBox="1">
            <a:spLocks/>
          </p:cNvSpPr>
          <p:nvPr/>
        </p:nvSpPr>
        <p:spPr>
          <a:xfrm>
            <a:off x="937055" y="1246265"/>
            <a:ext cx="8365969"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T Norms Regular" panose="02000503030000020003" pitchFamily="50"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700" b="1" i="0" u="none" strike="noStrike" kern="1200" cap="none" spc="0" normalizeH="0" baseline="0" noProof="0">
              <a:ln>
                <a:noFill/>
              </a:ln>
              <a:solidFill>
                <a:prstClr val="black"/>
              </a:solidFill>
              <a:effectLst/>
              <a:uLnTx/>
              <a:uFillTx/>
              <a:latin typeface="TT Norms Regular" panose="02000503030000020003" pitchFamily="50" charset="0"/>
              <a:ea typeface="TT Norms" charset="0"/>
              <a:cs typeface="TT Norms" charset="0"/>
            </a:endParaRPr>
          </a:p>
        </p:txBody>
      </p:sp>
      <p:pic>
        <p:nvPicPr>
          <p:cNvPr id="15" name="Picture 14">
            <a:extLst>
              <a:ext uri="{FF2B5EF4-FFF2-40B4-BE49-F238E27FC236}">
                <a16:creationId xmlns:a16="http://schemas.microsoft.com/office/drawing/2014/main" xmlns="" id="{59A7B4FE-AD87-45E6-AA59-15111F0EC3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cxnSp>
        <p:nvCxnSpPr>
          <p:cNvPr id="17" name="Straight Connector 16">
            <a:extLst>
              <a:ext uri="{FF2B5EF4-FFF2-40B4-BE49-F238E27FC236}">
                <a16:creationId xmlns:a16="http://schemas.microsoft.com/office/drawing/2014/main" xmlns="" id="{3B742D9C-6835-4ABD-B374-C92DA9DD5FBC}"/>
              </a:ext>
            </a:extLst>
          </p:cNvPr>
          <p:cNvCxnSpPr/>
          <p:nvPr/>
        </p:nvCxnSpPr>
        <p:spPr>
          <a:xfrm>
            <a:off x="253" y="182792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8FE40FCC-18DE-4961-BFBC-D2C2B93E73C4}"/>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20" name="Title 1">
            <a:extLst>
              <a:ext uri="{FF2B5EF4-FFF2-40B4-BE49-F238E27FC236}">
                <a16:creationId xmlns:a16="http://schemas.microsoft.com/office/drawing/2014/main" xmlns="" id="{DC625977-4BA2-4A1C-9A5C-67C866207465}"/>
              </a:ext>
            </a:extLst>
          </p:cNvPr>
          <p:cNvSpPr txBox="1">
            <a:spLocks/>
          </p:cNvSpPr>
          <p:nvPr/>
        </p:nvSpPr>
        <p:spPr>
          <a:xfrm>
            <a:off x="937055" y="1196301"/>
            <a:ext cx="8372486"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lt-LT" sz="3700" b="1" dirty="0">
                <a:solidFill>
                  <a:prstClr val="black"/>
                </a:solidFill>
                <a:latin typeface="TT Norms" panose="02000503030000020003"/>
              </a:rPr>
              <a:t>PASKATOS SKYRIMAS</a:t>
            </a:r>
            <a:endParaRPr kumimoji="0" lang="en-US" sz="3700" b="1" i="0" u="none" strike="noStrike" kern="1200" cap="none" spc="0" normalizeH="0" baseline="0" noProof="0" dirty="0">
              <a:ln>
                <a:noFill/>
              </a:ln>
              <a:solidFill>
                <a:prstClr val="black"/>
              </a:solidFill>
              <a:effectLst/>
              <a:uLnTx/>
              <a:uFillTx/>
              <a:latin typeface="TT Norms" panose="02000503030000020003"/>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T Norms"/>
              <a:ea typeface="TT Norms" charset="0"/>
              <a:cs typeface="TT Norms" charset="0"/>
            </a:endParaRPr>
          </a:p>
        </p:txBody>
      </p:sp>
      <p:sp>
        <p:nvSpPr>
          <p:cNvPr id="21" name="TextBox 20">
            <a:extLst>
              <a:ext uri="{FF2B5EF4-FFF2-40B4-BE49-F238E27FC236}">
                <a16:creationId xmlns:a16="http://schemas.microsoft.com/office/drawing/2014/main" xmlns="" id="{D57625C2-7B30-4C81-8698-7E4FE22C3DED}"/>
              </a:ext>
            </a:extLst>
          </p:cNvPr>
          <p:cNvSpPr txBox="1"/>
          <p:nvPr/>
        </p:nvSpPr>
        <p:spPr>
          <a:xfrm>
            <a:off x="937058" y="325121"/>
            <a:ext cx="29288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27</a:t>
            </a:r>
            <a:r>
              <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 </a:t>
            </a:r>
            <a:r>
              <a:rPr kumimoji="0" lang="lt-LT"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PASKATOS SKYRIMAS</a:t>
            </a:r>
            <a:endParaRPr kumimoji="0" lang="en-US" sz="90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endParaRPr>
          </a:p>
        </p:txBody>
      </p:sp>
      <p:sp>
        <p:nvSpPr>
          <p:cNvPr id="22" name="Rectangle 21">
            <a:extLst>
              <a:ext uri="{FF2B5EF4-FFF2-40B4-BE49-F238E27FC236}">
                <a16:creationId xmlns:a16="http://schemas.microsoft.com/office/drawing/2014/main" xmlns="" id="{8E7C8AEF-5285-46EC-B7A4-DC9C8810605F}"/>
              </a:ext>
            </a:extLst>
          </p:cNvPr>
          <p:cNvSpPr/>
          <p:nvPr/>
        </p:nvSpPr>
        <p:spPr>
          <a:xfrm>
            <a:off x="937055" y="2099308"/>
            <a:ext cx="10317890" cy="892552"/>
          </a:xfrm>
          <a:prstGeom prst="rect">
            <a:avLst/>
          </a:prstGeom>
        </p:spPr>
        <p:txBody>
          <a:bodyPr wrap="square">
            <a:spAutoFit/>
          </a:bodyPr>
          <a:lstStyle/>
          <a:p>
            <a:pPr lvl="0"/>
            <a:r>
              <a:rPr kumimoji="0" lang="en-GB" sz="2600" b="0" i="0" u="none" strike="noStrike" kern="1200" cap="none" spc="0" normalizeH="0" baseline="0" noProof="0" dirty="0" err="1">
                <a:ln>
                  <a:noFill/>
                </a:ln>
                <a:solidFill>
                  <a:prstClr val="black"/>
                </a:solidFill>
                <a:effectLst/>
                <a:uLnTx/>
                <a:uFillTx/>
                <a:latin typeface="TT Norms  "/>
                <a:ea typeface="+mn-ea"/>
                <a:cs typeface="+mn-cs"/>
              </a:rPr>
              <a:t>Finansin</a:t>
            </a:r>
            <a:r>
              <a:rPr lang="lt-LT" sz="2600" dirty="0">
                <a:solidFill>
                  <a:prstClr val="black"/>
                </a:solidFill>
                <a:latin typeface="TT Norms  "/>
              </a:rPr>
              <a:t>ė paskata skiriama po sutarties sudarymo išlaikius įsteigtas darbo vietas Klaipėdos mieste ne mažiau kaip 12 mėn. </a:t>
            </a:r>
            <a:endParaRPr kumimoji="0" lang="en-US" sz="2600" b="0" i="0" u="none" strike="noStrike" kern="1200" cap="none" spc="0" normalizeH="0" baseline="0" noProof="0" dirty="0">
              <a:ln>
                <a:noFill/>
              </a:ln>
              <a:solidFill>
                <a:prstClr val="black"/>
              </a:solidFill>
              <a:effectLst/>
              <a:uLnTx/>
              <a:uFillTx/>
              <a:latin typeface="TT Norms  "/>
              <a:ea typeface="+mn-ea"/>
              <a:cs typeface="+mn-cs"/>
            </a:endParaRPr>
          </a:p>
        </p:txBody>
      </p:sp>
      <p:sp>
        <p:nvSpPr>
          <p:cNvPr id="54" name="Oval 53">
            <a:extLst>
              <a:ext uri="{FF2B5EF4-FFF2-40B4-BE49-F238E27FC236}">
                <a16:creationId xmlns:a16="http://schemas.microsoft.com/office/drawing/2014/main" xmlns="" id="{18B3D2F7-D627-4041-9112-FB2F764B47CC}"/>
              </a:ext>
            </a:extLst>
          </p:cNvPr>
          <p:cNvSpPr/>
          <p:nvPr/>
        </p:nvSpPr>
        <p:spPr>
          <a:xfrm>
            <a:off x="943572" y="3087114"/>
            <a:ext cx="1573446" cy="1305026"/>
          </a:xfrm>
          <a:prstGeom prst="ellipse">
            <a:avLst/>
          </a:prstGeom>
          <a:solidFill>
            <a:srgbClr val="BF956B"/>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300" b="1" dirty="0">
                <a:solidFill>
                  <a:srgbClr val="EAE4DA"/>
                </a:solidFill>
                <a:latin typeface="TT Norms  "/>
              </a:rPr>
              <a:t>Investuotojas</a:t>
            </a:r>
            <a:endParaRPr lang="en-US" sz="1300" dirty="0">
              <a:latin typeface="TT Norms  "/>
            </a:endParaRPr>
          </a:p>
        </p:txBody>
      </p:sp>
      <p:sp>
        <p:nvSpPr>
          <p:cNvPr id="56" name="Oval 55">
            <a:extLst>
              <a:ext uri="{FF2B5EF4-FFF2-40B4-BE49-F238E27FC236}">
                <a16:creationId xmlns:a16="http://schemas.microsoft.com/office/drawing/2014/main" xmlns="" id="{F6416E2C-5D5B-4C2F-9A1B-0600DACA3CA0}"/>
              </a:ext>
            </a:extLst>
          </p:cNvPr>
          <p:cNvSpPr/>
          <p:nvPr/>
        </p:nvSpPr>
        <p:spPr>
          <a:xfrm>
            <a:off x="4436581" y="3106061"/>
            <a:ext cx="1366916" cy="1305026"/>
          </a:xfrm>
          <a:prstGeom prst="ellipse">
            <a:avLst/>
          </a:prstGeom>
          <a:solidFill>
            <a:srgbClr val="BF956B"/>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AE4DA"/>
                </a:solidFill>
                <a:latin typeface="TT Norms  "/>
              </a:rPr>
              <a:t>KMSA</a:t>
            </a:r>
            <a:endParaRPr lang="en-US" sz="2000" dirty="0">
              <a:latin typeface="TT Norms  "/>
            </a:endParaRPr>
          </a:p>
        </p:txBody>
      </p:sp>
      <p:sp>
        <p:nvSpPr>
          <p:cNvPr id="58" name="Oval 57">
            <a:extLst>
              <a:ext uri="{FF2B5EF4-FFF2-40B4-BE49-F238E27FC236}">
                <a16:creationId xmlns:a16="http://schemas.microsoft.com/office/drawing/2014/main" xmlns="" id="{6E208E72-2BC6-4AAC-9DA5-A3FD5D09C49C}"/>
              </a:ext>
            </a:extLst>
          </p:cNvPr>
          <p:cNvSpPr/>
          <p:nvPr/>
        </p:nvSpPr>
        <p:spPr>
          <a:xfrm>
            <a:off x="7597957" y="3152691"/>
            <a:ext cx="1270776" cy="1279892"/>
          </a:xfrm>
          <a:prstGeom prst="ellipse">
            <a:avLst/>
          </a:prstGeom>
          <a:solidFill>
            <a:srgbClr val="BF956B"/>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rgbClr val="EAE4DA"/>
                </a:solidFill>
                <a:latin typeface="TT Norms  "/>
              </a:rPr>
              <a:t>Komisija</a:t>
            </a:r>
            <a:r>
              <a:rPr lang="lt-LT" sz="1200" b="1" dirty="0">
                <a:solidFill>
                  <a:srgbClr val="EAE4DA"/>
                </a:solidFill>
                <a:latin typeface="TT Norms  "/>
              </a:rPr>
              <a:t> (KMSA, KID, IL)</a:t>
            </a:r>
            <a:endParaRPr lang="en-US" sz="1200" dirty="0">
              <a:latin typeface="TT Norms  "/>
            </a:endParaRPr>
          </a:p>
        </p:txBody>
      </p:sp>
      <p:cxnSp>
        <p:nvCxnSpPr>
          <p:cNvPr id="59" name="Straight Arrow Connector 58">
            <a:extLst>
              <a:ext uri="{FF2B5EF4-FFF2-40B4-BE49-F238E27FC236}">
                <a16:creationId xmlns:a16="http://schemas.microsoft.com/office/drawing/2014/main" xmlns="" id="{69CAA43D-7980-4577-A63A-02F8B7296FF8}"/>
              </a:ext>
            </a:extLst>
          </p:cNvPr>
          <p:cNvCxnSpPr>
            <a:cxnSpLocks/>
            <a:stCxn id="54" idx="6"/>
            <a:endCxn id="60" idx="1"/>
          </p:cNvCxnSpPr>
          <p:nvPr/>
        </p:nvCxnSpPr>
        <p:spPr>
          <a:xfrm>
            <a:off x="2517018" y="3739627"/>
            <a:ext cx="2648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xmlns="" id="{EDB303AF-EF0E-48C9-904B-D351597599C2}"/>
              </a:ext>
            </a:extLst>
          </p:cNvPr>
          <p:cNvSpPr/>
          <p:nvPr/>
        </p:nvSpPr>
        <p:spPr>
          <a:xfrm>
            <a:off x="2781845" y="3354033"/>
            <a:ext cx="1251829"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Pateikia Prašymą paskatai gauti</a:t>
            </a:r>
            <a:endParaRPr lang="en-US" sz="1200" dirty="0">
              <a:solidFill>
                <a:schemeClr val="tx1"/>
              </a:solidFill>
              <a:latin typeface="TT Norms  "/>
            </a:endParaRPr>
          </a:p>
        </p:txBody>
      </p:sp>
      <p:cxnSp>
        <p:nvCxnSpPr>
          <p:cNvPr id="61" name="Straight Arrow Connector 60">
            <a:extLst>
              <a:ext uri="{FF2B5EF4-FFF2-40B4-BE49-F238E27FC236}">
                <a16:creationId xmlns:a16="http://schemas.microsoft.com/office/drawing/2014/main" xmlns="" id="{57F1D166-F1B6-4F7A-A8FC-785701DA70DB}"/>
              </a:ext>
            </a:extLst>
          </p:cNvPr>
          <p:cNvCxnSpPr>
            <a:cxnSpLocks/>
            <a:stCxn id="60" idx="3"/>
          </p:cNvCxnSpPr>
          <p:nvPr/>
        </p:nvCxnSpPr>
        <p:spPr>
          <a:xfrm>
            <a:off x="4033674" y="3739627"/>
            <a:ext cx="403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57612E7F-4F0A-49E5-AC95-E80790B45D66}"/>
              </a:ext>
            </a:extLst>
          </p:cNvPr>
          <p:cNvCxnSpPr>
            <a:cxnSpLocks/>
            <a:stCxn id="56" idx="6"/>
          </p:cNvCxnSpPr>
          <p:nvPr/>
        </p:nvCxnSpPr>
        <p:spPr>
          <a:xfrm>
            <a:off x="5803497" y="3758574"/>
            <a:ext cx="315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xmlns="" id="{05ED545C-5247-4F3C-85D5-13448EAB7111}"/>
              </a:ext>
            </a:extLst>
          </p:cNvPr>
          <p:cNvSpPr/>
          <p:nvPr/>
        </p:nvSpPr>
        <p:spPr>
          <a:xfrm>
            <a:off x="6130880" y="3354033"/>
            <a:ext cx="1017768"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Sušaukia Komisiją (IL, KID, KMSA)</a:t>
            </a:r>
            <a:endParaRPr lang="en-US" sz="1200" dirty="0">
              <a:solidFill>
                <a:schemeClr val="tx1"/>
              </a:solidFill>
              <a:latin typeface="TT Norms  "/>
            </a:endParaRPr>
          </a:p>
        </p:txBody>
      </p:sp>
      <p:cxnSp>
        <p:nvCxnSpPr>
          <p:cNvPr id="64" name="Straight Arrow Connector 63">
            <a:extLst>
              <a:ext uri="{FF2B5EF4-FFF2-40B4-BE49-F238E27FC236}">
                <a16:creationId xmlns:a16="http://schemas.microsoft.com/office/drawing/2014/main" xmlns="" id="{B426A1F4-2192-407C-8C90-5E4ED9CFE8D2}"/>
              </a:ext>
            </a:extLst>
          </p:cNvPr>
          <p:cNvCxnSpPr>
            <a:cxnSpLocks/>
          </p:cNvCxnSpPr>
          <p:nvPr/>
        </p:nvCxnSpPr>
        <p:spPr>
          <a:xfrm>
            <a:off x="7148648" y="3739627"/>
            <a:ext cx="4309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xmlns="" id="{44A3EFAE-E089-4E78-88A5-F3C7F1F26052}"/>
              </a:ext>
            </a:extLst>
          </p:cNvPr>
          <p:cNvSpPr/>
          <p:nvPr/>
        </p:nvSpPr>
        <p:spPr>
          <a:xfrm>
            <a:off x="9299668" y="3382987"/>
            <a:ext cx="1089195" cy="771188"/>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Patikrina Paraiška</a:t>
            </a:r>
            <a:endParaRPr lang="en-US" sz="1200" dirty="0">
              <a:solidFill>
                <a:schemeClr val="tx1"/>
              </a:solidFill>
              <a:latin typeface="TT Norms  "/>
            </a:endParaRPr>
          </a:p>
        </p:txBody>
      </p:sp>
      <p:cxnSp>
        <p:nvCxnSpPr>
          <p:cNvPr id="67" name="Straight Arrow Connector 66">
            <a:extLst>
              <a:ext uri="{FF2B5EF4-FFF2-40B4-BE49-F238E27FC236}">
                <a16:creationId xmlns:a16="http://schemas.microsoft.com/office/drawing/2014/main" xmlns="" id="{BE5FF69C-27DE-49AD-96A7-C3DF9D07D46F}"/>
              </a:ext>
            </a:extLst>
          </p:cNvPr>
          <p:cNvCxnSpPr>
            <a:cxnSpLocks/>
          </p:cNvCxnSpPr>
          <p:nvPr/>
        </p:nvCxnSpPr>
        <p:spPr>
          <a:xfrm>
            <a:off x="8868733" y="3741443"/>
            <a:ext cx="4309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5DF647E1-C92B-40A5-A96B-221BF6EC2989}"/>
              </a:ext>
            </a:extLst>
          </p:cNvPr>
          <p:cNvCxnSpPr>
            <a:cxnSpLocks/>
          </p:cNvCxnSpPr>
          <p:nvPr/>
        </p:nvCxnSpPr>
        <p:spPr>
          <a:xfrm flipH="1">
            <a:off x="8687152" y="4115349"/>
            <a:ext cx="612516" cy="50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9D16FB58-1450-42DD-AA69-770C6DCC29B4}"/>
              </a:ext>
            </a:extLst>
          </p:cNvPr>
          <p:cNvCxnSpPr>
            <a:cxnSpLocks/>
            <a:endCxn id="75" idx="0"/>
          </p:cNvCxnSpPr>
          <p:nvPr/>
        </p:nvCxnSpPr>
        <p:spPr>
          <a:xfrm>
            <a:off x="10342061" y="4219105"/>
            <a:ext cx="339053" cy="421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xmlns="" id="{48DC6A4C-0025-4568-AFAC-B5985E9DA652}"/>
              </a:ext>
            </a:extLst>
          </p:cNvPr>
          <p:cNvSpPr/>
          <p:nvPr/>
        </p:nvSpPr>
        <p:spPr>
          <a:xfrm>
            <a:off x="10280065" y="4640336"/>
            <a:ext cx="802097" cy="474435"/>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Atmeta</a:t>
            </a:r>
            <a:endParaRPr lang="en-US" sz="1200" dirty="0">
              <a:solidFill>
                <a:schemeClr val="tx1"/>
              </a:solidFill>
              <a:latin typeface="TT Norms  "/>
            </a:endParaRPr>
          </a:p>
        </p:txBody>
      </p:sp>
      <p:sp>
        <p:nvSpPr>
          <p:cNvPr id="78" name="Rectangle: Rounded Corners 77">
            <a:extLst>
              <a:ext uri="{FF2B5EF4-FFF2-40B4-BE49-F238E27FC236}">
                <a16:creationId xmlns:a16="http://schemas.microsoft.com/office/drawing/2014/main" xmlns="" id="{C2B432E6-9DF1-4BB4-AF37-18F721117DDB}"/>
              </a:ext>
            </a:extLst>
          </p:cNvPr>
          <p:cNvSpPr/>
          <p:nvPr/>
        </p:nvSpPr>
        <p:spPr>
          <a:xfrm>
            <a:off x="8203888" y="4626766"/>
            <a:ext cx="944034" cy="492443"/>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Patvirtina</a:t>
            </a:r>
            <a:endParaRPr lang="en-US" sz="1200" dirty="0">
              <a:solidFill>
                <a:schemeClr val="tx1"/>
              </a:solidFill>
              <a:latin typeface="TT Norms  "/>
            </a:endParaRPr>
          </a:p>
        </p:txBody>
      </p:sp>
      <p:cxnSp>
        <p:nvCxnSpPr>
          <p:cNvPr id="80" name="Straight Arrow Connector 79">
            <a:extLst>
              <a:ext uri="{FF2B5EF4-FFF2-40B4-BE49-F238E27FC236}">
                <a16:creationId xmlns:a16="http://schemas.microsoft.com/office/drawing/2014/main" xmlns="" id="{D596FDA3-30C5-44FE-99C9-9FEFCF5104A2}"/>
              </a:ext>
            </a:extLst>
          </p:cNvPr>
          <p:cNvCxnSpPr>
            <a:cxnSpLocks/>
            <a:stCxn id="78" idx="2"/>
          </p:cNvCxnSpPr>
          <p:nvPr/>
        </p:nvCxnSpPr>
        <p:spPr>
          <a:xfrm>
            <a:off x="8675905" y="5119209"/>
            <a:ext cx="11247" cy="43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Rectangle: Rounded Corners 82">
            <a:extLst>
              <a:ext uri="{FF2B5EF4-FFF2-40B4-BE49-F238E27FC236}">
                <a16:creationId xmlns:a16="http://schemas.microsoft.com/office/drawing/2014/main" xmlns="" id="{C9BEA573-769D-4F1C-BCE8-A9D365EB134A}"/>
              </a:ext>
            </a:extLst>
          </p:cNvPr>
          <p:cNvSpPr/>
          <p:nvPr/>
        </p:nvSpPr>
        <p:spPr>
          <a:xfrm>
            <a:off x="8019281" y="5590801"/>
            <a:ext cx="1152917" cy="698011"/>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Sprendimas skirti paskatą</a:t>
            </a:r>
            <a:endParaRPr lang="en-US" sz="1200" dirty="0">
              <a:solidFill>
                <a:schemeClr val="tx1"/>
              </a:solidFill>
              <a:latin typeface="TT Norms  "/>
            </a:endParaRPr>
          </a:p>
        </p:txBody>
      </p:sp>
      <p:cxnSp>
        <p:nvCxnSpPr>
          <p:cNvPr id="84" name="Straight Arrow Connector 83">
            <a:extLst>
              <a:ext uri="{FF2B5EF4-FFF2-40B4-BE49-F238E27FC236}">
                <a16:creationId xmlns:a16="http://schemas.microsoft.com/office/drawing/2014/main" xmlns="" id="{9E0133B4-F40B-4118-8EA9-B02444EE9EAA}"/>
              </a:ext>
            </a:extLst>
          </p:cNvPr>
          <p:cNvCxnSpPr>
            <a:cxnSpLocks/>
            <a:stCxn id="83" idx="1"/>
          </p:cNvCxnSpPr>
          <p:nvPr/>
        </p:nvCxnSpPr>
        <p:spPr>
          <a:xfrm flipH="1">
            <a:off x="7410801" y="5939807"/>
            <a:ext cx="608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Rectangle: Rounded Corners 84">
            <a:extLst>
              <a:ext uri="{FF2B5EF4-FFF2-40B4-BE49-F238E27FC236}">
                <a16:creationId xmlns:a16="http://schemas.microsoft.com/office/drawing/2014/main" xmlns="" id="{6907B942-DF6C-4377-95A7-224EAD4590D5}"/>
              </a:ext>
            </a:extLst>
          </p:cNvPr>
          <p:cNvSpPr/>
          <p:nvPr/>
        </p:nvSpPr>
        <p:spPr>
          <a:xfrm>
            <a:off x="6128401" y="5590794"/>
            <a:ext cx="1282399" cy="698011"/>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Savivaldybės administracijos direktoriui</a:t>
            </a:r>
            <a:endParaRPr lang="en-US" sz="1200" dirty="0">
              <a:solidFill>
                <a:schemeClr val="tx1"/>
              </a:solidFill>
              <a:latin typeface="TT Norms  "/>
            </a:endParaRPr>
          </a:p>
        </p:txBody>
      </p:sp>
      <p:cxnSp>
        <p:nvCxnSpPr>
          <p:cNvPr id="86" name="Straight Arrow Connector 85">
            <a:extLst>
              <a:ext uri="{FF2B5EF4-FFF2-40B4-BE49-F238E27FC236}">
                <a16:creationId xmlns:a16="http://schemas.microsoft.com/office/drawing/2014/main" xmlns="" id="{6B671964-87CB-43BB-8E10-EEBB7827B0FA}"/>
              </a:ext>
            </a:extLst>
          </p:cNvPr>
          <p:cNvCxnSpPr>
            <a:cxnSpLocks/>
            <a:stCxn id="75" idx="2"/>
          </p:cNvCxnSpPr>
          <p:nvPr/>
        </p:nvCxnSpPr>
        <p:spPr>
          <a:xfrm flipH="1">
            <a:off x="10681113" y="5114771"/>
            <a:ext cx="1" cy="458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xmlns="" id="{74CD27C2-D24C-40C2-952A-3EE9795C4854}"/>
              </a:ext>
            </a:extLst>
          </p:cNvPr>
          <p:cNvSpPr/>
          <p:nvPr/>
        </p:nvSpPr>
        <p:spPr>
          <a:xfrm>
            <a:off x="9593179" y="5572949"/>
            <a:ext cx="1282399" cy="715863"/>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Informuoja Investuotoją</a:t>
            </a:r>
            <a:endParaRPr lang="en-US" sz="1200" dirty="0">
              <a:solidFill>
                <a:schemeClr val="tx1"/>
              </a:solidFill>
              <a:latin typeface="TT Norms  "/>
            </a:endParaRPr>
          </a:p>
        </p:txBody>
      </p:sp>
      <p:sp>
        <p:nvSpPr>
          <p:cNvPr id="88" name="Rectangle: Rounded Corners 87">
            <a:extLst>
              <a:ext uri="{FF2B5EF4-FFF2-40B4-BE49-F238E27FC236}">
                <a16:creationId xmlns:a16="http://schemas.microsoft.com/office/drawing/2014/main" xmlns="" id="{FE72DD45-8C79-4EB1-AF42-C1AB5F20BA1B}"/>
              </a:ext>
            </a:extLst>
          </p:cNvPr>
          <p:cNvSpPr/>
          <p:nvPr/>
        </p:nvSpPr>
        <p:spPr>
          <a:xfrm>
            <a:off x="9271526" y="4630878"/>
            <a:ext cx="884934" cy="492443"/>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Papildyti</a:t>
            </a:r>
            <a:endParaRPr lang="en-US" sz="1200" dirty="0">
              <a:solidFill>
                <a:schemeClr val="tx1"/>
              </a:solidFill>
              <a:latin typeface="TT Norms  "/>
            </a:endParaRPr>
          </a:p>
        </p:txBody>
      </p:sp>
      <p:cxnSp>
        <p:nvCxnSpPr>
          <p:cNvPr id="33" name="Straight Arrow Connector 32">
            <a:extLst>
              <a:ext uri="{FF2B5EF4-FFF2-40B4-BE49-F238E27FC236}">
                <a16:creationId xmlns:a16="http://schemas.microsoft.com/office/drawing/2014/main" xmlns="" id="{76D1A6EF-1283-4DA6-A294-2929D13A7E87}"/>
              </a:ext>
            </a:extLst>
          </p:cNvPr>
          <p:cNvCxnSpPr/>
          <p:nvPr/>
        </p:nvCxnSpPr>
        <p:spPr>
          <a:xfrm>
            <a:off x="9713993" y="5146001"/>
            <a:ext cx="0" cy="426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xmlns="" id="{EABC315B-5EAD-48C1-940F-C3DEFE048191}"/>
              </a:ext>
            </a:extLst>
          </p:cNvPr>
          <p:cNvCxnSpPr>
            <a:cxnSpLocks/>
          </p:cNvCxnSpPr>
          <p:nvPr/>
        </p:nvCxnSpPr>
        <p:spPr>
          <a:xfrm flipH="1">
            <a:off x="5487202" y="5921962"/>
            <a:ext cx="608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xmlns="" id="{CE6B2DA4-B1DC-445E-BFD4-6153ACD41879}"/>
              </a:ext>
            </a:extLst>
          </p:cNvPr>
          <p:cNvSpPr/>
          <p:nvPr/>
        </p:nvSpPr>
        <p:spPr>
          <a:xfrm>
            <a:off x="4204802" y="5572949"/>
            <a:ext cx="1282399" cy="698011"/>
          </a:xfrm>
          <a:prstGeom prst="roundRect">
            <a:avLst/>
          </a:prstGeom>
          <a:solidFill>
            <a:srgbClr val="EAE4DA"/>
          </a:solidFill>
          <a:ln>
            <a:solidFill>
              <a:srgbClr val="1E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TT Norms  "/>
              </a:rPr>
              <a:t>Skiriama kompensacija</a:t>
            </a:r>
            <a:endParaRPr lang="en-US" sz="1200" dirty="0">
              <a:solidFill>
                <a:schemeClr val="tx1"/>
              </a:solidFill>
              <a:latin typeface="TT Norms  "/>
            </a:endParaRPr>
          </a:p>
        </p:txBody>
      </p:sp>
    </p:spTree>
    <p:extLst>
      <p:ext uri="{BB962C8B-B14F-4D97-AF65-F5344CB8AC3E}">
        <p14:creationId xmlns:p14="http://schemas.microsoft.com/office/powerpoint/2010/main" val="416562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4721" y="794952"/>
            <a:ext cx="1534641" cy="1212178"/>
          </a:xfrm>
          <a:prstGeom prst="rect">
            <a:avLst/>
          </a:prstGeom>
        </p:spPr>
      </p:pic>
      <p:sp>
        <p:nvSpPr>
          <p:cNvPr id="5" name="Title 1"/>
          <p:cNvSpPr>
            <a:spLocks noGrp="1"/>
          </p:cNvSpPr>
          <p:nvPr>
            <p:ph type="title"/>
          </p:nvPr>
        </p:nvSpPr>
        <p:spPr>
          <a:xfrm>
            <a:off x="2966648" y="733241"/>
            <a:ext cx="6869715" cy="2209984"/>
          </a:xfrm>
        </p:spPr>
        <p:txBody>
          <a:bodyPr>
            <a:noAutofit/>
          </a:bodyPr>
          <a:lstStyle/>
          <a:p>
            <a:pPr>
              <a:lnSpc>
                <a:spcPct val="100000"/>
              </a:lnSpc>
              <a:spcBef>
                <a:spcPts val="0"/>
              </a:spcBef>
            </a:pPr>
            <a:r>
              <a:rPr lang="lt-LT" sz="7200" b="1" dirty="0">
                <a:latin typeface="TT Norms Regular" panose="02000503030000020003" pitchFamily="50" charset="0"/>
                <a:ea typeface="TT Norms" charset="0"/>
                <a:cs typeface="TT Norms" charset="0"/>
              </a:rPr>
              <a:t> Klaipėda 2030</a:t>
            </a:r>
            <a:endParaRPr lang="en-US" sz="7200" b="1" dirty="0">
              <a:latin typeface="TT Norms"/>
              <a:ea typeface="TT Norms" charset="0"/>
              <a:cs typeface="TT Norms" charset="0"/>
            </a:endParaRPr>
          </a:p>
        </p:txBody>
      </p:sp>
      <p:sp>
        <p:nvSpPr>
          <p:cNvPr id="6" name="TextBox 5"/>
          <p:cNvSpPr txBox="1"/>
          <p:nvPr/>
        </p:nvSpPr>
        <p:spPr>
          <a:xfrm>
            <a:off x="937058" y="3581120"/>
            <a:ext cx="3349192" cy="1292662"/>
          </a:xfrm>
          <a:prstGeom prst="rect">
            <a:avLst/>
          </a:prstGeom>
          <a:noFill/>
        </p:spPr>
        <p:txBody>
          <a:bodyPr wrap="square" numCol="1" spcCol="360000" rtlCol="0">
            <a:spAutoFit/>
          </a:bodyPr>
          <a:lstStyle/>
          <a:p>
            <a:r>
              <a:rPr lang="lt-LT" sz="2600" dirty="0">
                <a:latin typeface="TT Norms Medium" charset="0"/>
                <a:ea typeface="TT Norms Medium" charset="0"/>
                <a:cs typeface="TT Norms Medium" charset="0"/>
              </a:rPr>
              <a:t>Lina </a:t>
            </a:r>
            <a:r>
              <a:rPr lang="lt-LT" sz="2600" dirty="0" err="1">
                <a:latin typeface="TT Norms Medium" charset="0"/>
                <a:ea typeface="TT Norms Medium" charset="0"/>
                <a:cs typeface="TT Norms Medium" charset="0"/>
              </a:rPr>
              <a:t>Dapkūnienė</a:t>
            </a:r>
            <a:endParaRPr lang="en-US" sz="1300" dirty="0">
              <a:latin typeface="TT Norms"/>
              <a:ea typeface="TT Norms Medium" charset="0"/>
              <a:cs typeface="TT Norms Medium" charset="0"/>
            </a:endParaRPr>
          </a:p>
          <a:p>
            <a:pPr>
              <a:lnSpc>
                <a:spcPct val="150000"/>
              </a:lnSpc>
            </a:pPr>
            <a:r>
              <a:rPr lang="en-US" sz="1300" dirty="0" err="1">
                <a:latin typeface="TT Norms"/>
                <a:ea typeface="TT Norms Medium" charset="0"/>
                <a:cs typeface="TT Norms Medium" charset="0"/>
              </a:rPr>
              <a:t>Investicinės</a:t>
            </a:r>
            <a:r>
              <a:rPr lang="en-US" sz="1300" dirty="0">
                <a:latin typeface="TT Norms"/>
                <a:ea typeface="TT Norms Medium" charset="0"/>
                <a:cs typeface="TT Norms Medium" charset="0"/>
              </a:rPr>
              <a:t> </a:t>
            </a:r>
            <a:r>
              <a:rPr lang="en-US" sz="1300" dirty="0" err="1">
                <a:latin typeface="TT Norms"/>
                <a:ea typeface="TT Norms Medium" charset="0"/>
                <a:cs typeface="TT Norms Medium" charset="0"/>
              </a:rPr>
              <a:t>aplinkos</a:t>
            </a:r>
            <a:r>
              <a:rPr lang="en-US" sz="1300" dirty="0">
                <a:latin typeface="TT Norms"/>
                <a:ea typeface="TT Norms Medium" charset="0"/>
                <a:cs typeface="TT Norms Medium" charset="0"/>
              </a:rPr>
              <a:t> </a:t>
            </a:r>
            <a:r>
              <a:rPr lang="en-US" sz="1300" dirty="0" err="1">
                <a:latin typeface="TT Norms"/>
                <a:ea typeface="TT Norms Medium" charset="0"/>
                <a:cs typeface="TT Norms Medium" charset="0"/>
              </a:rPr>
              <a:t>projektų</a:t>
            </a:r>
            <a:r>
              <a:rPr lang="en-US" sz="1300" dirty="0">
                <a:latin typeface="TT Norms"/>
                <a:ea typeface="TT Norms Medium" charset="0"/>
                <a:cs typeface="TT Norms Medium" charset="0"/>
              </a:rPr>
              <a:t> </a:t>
            </a:r>
            <a:r>
              <a:rPr lang="en-US" sz="1300" dirty="0" err="1">
                <a:latin typeface="TT Norms"/>
                <a:ea typeface="TT Norms Medium" charset="0"/>
                <a:cs typeface="TT Norms Medium" charset="0"/>
              </a:rPr>
              <a:t>vadovė</a:t>
            </a:r>
            <a:endParaRPr lang="en-US" sz="1300" dirty="0">
              <a:latin typeface="TT Norms"/>
              <a:ea typeface="TT Norms Medium" charset="0"/>
              <a:cs typeface="TT Norms Medium" charset="0"/>
            </a:endParaRPr>
          </a:p>
          <a:p>
            <a:pPr>
              <a:lnSpc>
                <a:spcPct val="150000"/>
              </a:lnSpc>
            </a:pPr>
            <a:r>
              <a:rPr lang="en-US" sz="1300" dirty="0" err="1">
                <a:latin typeface="TT Norms"/>
                <a:ea typeface="TT Norms Medium" charset="0"/>
                <a:cs typeface="TT Norms Medium" charset="0"/>
              </a:rPr>
              <a:t>lina@klaipedaid.lt</a:t>
            </a:r>
            <a:endParaRPr lang="en-US" sz="1300" dirty="0">
              <a:latin typeface="TT Norms"/>
              <a:ea typeface="TT Norms Medium" charset="0"/>
              <a:cs typeface="TT Norms Medium" charset="0"/>
            </a:endParaRPr>
          </a:p>
          <a:p>
            <a:r>
              <a:rPr lang="en-US" sz="1300" dirty="0">
                <a:latin typeface="TT Norms"/>
                <a:ea typeface="TT Norms Medium" charset="0"/>
                <a:cs typeface="TT Norms Medium" charset="0"/>
              </a:rPr>
              <a:t>+370 612 82104</a:t>
            </a:r>
            <a:endParaRPr lang="en-US" sz="1300" dirty="0">
              <a:solidFill>
                <a:srgbClr val="5E685A"/>
              </a:solidFill>
              <a:latin typeface="TT Norms"/>
              <a:ea typeface="TT Norms Medium" charset="0"/>
              <a:cs typeface="TT Norms Medium" charset="0"/>
            </a:endParaRPr>
          </a:p>
        </p:txBody>
      </p:sp>
      <p:pic>
        <p:nvPicPr>
          <p:cNvPr id="3" name="Picture 2" descr="A close up of a logo&#10;&#10;Description automatically generated">
            <a:extLst>
              <a:ext uri="{FF2B5EF4-FFF2-40B4-BE49-F238E27FC236}">
                <a16:creationId xmlns:a16="http://schemas.microsoft.com/office/drawing/2014/main" xmlns="" id="{6C8D7831-B9C0-4204-9BBE-884C968A26E3}"/>
              </a:ext>
            </a:extLst>
          </p:cNvPr>
          <p:cNvPicPr>
            <a:picLocks noChangeAspect="1"/>
          </p:cNvPicPr>
          <p:nvPr/>
        </p:nvPicPr>
        <p:blipFill>
          <a:blip r:embed="rId3"/>
          <a:stretch>
            <a:fillRect/>
          </a:stretch>
        </p:blipFill>
        <p:spPr>
          <a:xfrm>
            <a:off x="937057" y="913634"/>
            <a:ext cx="2029591" cy="2029591"/>
          </a:xfrm>
          <a:prstGeom prst="rect">
            <a:avLst/>
          </a:prstGeom>
        </p:spPr>
      </p:pic>
    </p:spTree>
    <p:extLst>
      <p:ext uri="{BB962C8B-B14F-4D97-AF65-F5344CB8AC3E}">
        <p14:creationId xmlns:p14="http://schemas.microsoft.com/office/powerpoint/2010/main" val="141022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6019C177-6ABD-4324-9B1B-17CF9D93E0AA}"/>
              </a:ext>
            </a:extLst>
          </p:cNvPr>
          <p:cNvSpPr/>
          <p:nvPr/>
        </p:nvSpPr>
        <p:spPr>
          <a:xfrm>
            <a:off x="2214526" y="3764405"/>
            <a:ext cx="10234191" cy="369332"/>
          </a:xfrm>
          <a:prstGeom prst="rect">
            <a:avLst/>
          </a:prstGeom>
        </p:spPr>
        <p:txBody>
          <a:bodyPr wrap="square" anchor="t">
            <a:spAutoFit/>
          </a:bodyPr>
          <a:lstStyle/>
          <a:p>
            <a:pPr algn="just"/>
            <a:endParaRPr lang="en-US">
              <a:solidFill>
                <a:srgbClr val="000000"/>
              </a:solidFill>
              <a:latin typeface="Calibri"/>
              <a:ea typeface="+mn-lt"/>
              <a:cs typeface="Calibri"/>
            </a:endParaRPr>
          </a:p>
        </p:txBody>
      </p:sp>
      <p:sp>
        <p:nvSpPr>
          <p:cNvPr id="63" name="Title 1">
            <a:extLst>
              <a:ext uri="{FF2B5EF4-FFF2-40B4-BE49-F238E27FC236}">
                <a16:creationId xmlns:a16="http://schemas.microsoft.com/office/drawing/2014/main" xmlns="" id="{E07ACA7F-E5E3-4ABD-8F49-C28C499DE705}"/>
              </a:ext>
            </a:extLst>
          </p:cNvPr>
          <p:cNvSpPr>
            <a:spLocks noGrp="1"/>
          </p:cNvSpPr>
          <p:nvPr>
            <p:ph type="title"/>
          </p:nvPr>
        </p:nvSpPr>
        <p:spPr>
          <a:xfrm>
            <a:off x="978777" y="658298"/>
            <a:ext cx="10234191" cy="4034018"/>
          </a:xfrm>
        </p:spPr>
        <p:txBody>
          <a:bodyPr>
            <a:noAutofit/>
          </a:bodyPr>
          <a:lstStyle/>
          <a:p>
            <a:pPr algn="just"/>
            <a:r>
              <a:rPr lang="en-US" sz="2600" b="1" dirty="0">
                <a:solidFill>
                  <a:srgbClr val="222222"/>
                </a:solidFill>
                <a:latin typeface="TT Norms  "/>
                <a:ea typeface="+mn-lt"/>
                <a:cs typeface="Arial"/>
              </a:rPr>
              <a:t/>
            </a:r>
            <a:br>
              <a:rPr lang="en-US" sz="2600" b="1" dirty="0">
                <a:solidFill>
                  <a:srgbClr val="222222"/>
                </a:solidFill>
                <a:latin typeface="TT Norms  "/>
                <a:ea typeface="+mn-lt"/>
                <a:cs typeface="Arial"/>
              </a:rPr>
            </a:br>
            <a:r>
              <a:rPr lang="en-US" sz="2600" b="1" dirty="0">
                <a:solidFill>
                  <a:srgbClr val="222222"/>
                </a:solidFill>
                <a:latin typeface="TT Norms  "/>
                <a:ea typeface="+mn-lt"/>
                <a:cs typeface="Arial"/>
              </a:rPr>
              <a:t/>
            </a:r>
            <a:br>
              <a:rPr lang="en-US" sz="2600" b="1" dirty="0">
                <a:solidFill>
                  <a:srgbClr val="222222"/>
                </a:solidFill>
                <a:latin typeface="TT Norms  "/>
                <a:ea typeface="+mn-lt"/>
                <a:cs typeface="Arial"/>
              </a:rPr>
            </a:br>
            <a:r>
              <a:rPr lang="en-US" sz="2600" b="1" dirty="0">
                <a:solidFill>
                  <a:srgbClr val="222222"/>
                </a:solidFill>
                <a:latin typeface="TT Norms  "/>
                <a:ea typeface="+mn-lt"/>
                <a:cs typeface="Arial"/>
              </a:rPr>
              <a:t/>
            </a:r>
            <a:br>
              <a:rPr lang="en-US" sz="2600" b="1" dirty="0">
                <a:solidFill>
                  <a:srgbClr val="222222"/>
                </a:solidFill>
                <a:latin typeface="TT Norms  "/>
                <a:ea typeface="+mn-lt"/>
                <a:cs typeface="Arial"/>
              </a:rPr>
            </a:br>
            <a:r>
              <a:rPr lang="en-US" sz="2600" b="1" dirty="0">
                <a:solidFill>
                  <a:srgbClr val="222222"/>
                </a:solidFill>
                <a:latin typeface="TT Norms  "/>
                <a:ea typeface="+mn-lt"/>
                <a:cs typeface="Arial"/>
              </a:rPr>
              <a:t/>
            </a:r>
            <a:br>
              <a:rPr lang="en-US" sz="2600" b="1" dirty="0">
                <a:solidFill>
                  <a:srgbClr val="222222"/>
                </a:solidFill>
                <a:latin typeface="TT Norms  "/>
                <a:ea typeface="+mn-lt"/>
                <a:cs typeface="Arial"/>
              </a:rPr>
            </a:br>
            <a:r>
              <a:rPr lang="en-US" sz="2600" b="1" dirty="0">
                <a:solidFill>
                  <a:srgbClr val="222222"/>
                </a:solidFill>
                <a:latin typeface="TT Norms  "/>
                <a:ea typeface="+mn-lt"/>
                <a:cs typeface="Arial"/>
              </a:rPr>
              <a:t/>
            </a:r>
            <a:br>
              <a:rPr lang="en-US" sz="2600" b="1" dirty="0">
                <a:solidFill>
                  <a:srgbClr val="222222"/>
                </a:solidFill>
                <a:latin typeface="TT Norms  "/>
                <a:ea typeface="+mn-lt"/>
                <a:cs typeface="Arial"/>
              </a:rPr>
            </a:br>
            <a:r>
              <a:rPr lang="lt-LT" sz="2600" b="1" dirty="0">
                <a:solidFill>
                  <a:srgbClr val="BF956B"/>
                </a:solidFill>
                <a:latin typeface="TT Norms  "/>
                <a:ea typeface="+mn-lt"/>
                <a:cs typeface="Arial"/>
              </a:rPr>
              <a:t>Paslaugų centras </a:t>
            </a:r>
            <a:r>
              <a:rPr lang="en-US" sz="2600" b="1" dirty="0">
                <a:solidFill>
                  <a:srgbClr val="BF956B"/>
                </a:solidFill>
                <a:latin typeface="TT Norms  "/>
                <a:ea typeface="+mn-lt"/>
                <a:cs typeface="Arial"/>
              </a:rPr>
              <a:t>(Shared services center SSC) </a:t>
            </a:r>
            <a:r>
              <a:rPr lang="lt-LT" sz="2600" dirty="0">
                <a:solidFill>
                  <a:srgbClr val="222222"/>
                </a:solidFill>
                <a:latin typeface="TT Norms  "/>
                <a:ea typeface="+mn-lt"/>
                <a:cs typeface="Arial"/>
              </a:rPr>
              <a:t>-</a:t>
            </a:r>
            <a:r>
              <a:rPr lang="lt-LT" sz="2600" dirty="0">
                <a:latin typeface="TT Norms  "/>
                <a:ea typeface="+mn-lt"/>
                <a:cs typeface="+mn-lt"/>
              </a:rPr>
              <a:t> bendrų paslaugų centras organizacijoje - yra subjektas, atsakingas už konkrečių veiklos užduočių vykdymą ir tvarkymą, pavyzdžiui, apskaitą, žmogiškuosius išteklius, darbo užmokesčio, IT, teisinius, atitikties, pirkimo, saugumo. Paslaugų centras konsoliduoja vieno ar kelių tipų funkcijas vienoje vietoje ir tokiu būdu aptarnauja padalinius skirtingose šalyse ar net regionuose. Tokiu būdu yra optimizuojami ištekliai, o teikiantis skyrius tampa vidaus paslaugų teikėju.</a:t>
            </a:r>
            <a:br>
              <a:rPr lang="lt-LT" sz="2600" dirty="0">
                <a:latin typeface="TT Norms  "/>
                <a:ea typeface="+mn-lt"/>
                <a:cs typeface="+mn-lt"/>
              </a:rPr>
            </a:br>
            <a:endParaRPr lang="lt-LT" sz="2600" dirty="0">
              <a:latin typeface="TT Norms  "/>
              <a:cs typeface="Calibri"/>
            </a:endParaRPr>
          </a:p>
        </p:txBody>
      </p:sp>
      <p:sp>
        <p:nvSpPr>
          <p:cNvPr id="67" name="Title 1">
            <a:extLst>
              <a:ext uri="{FF2B5EF4-FFF2-40B4-BE49-F238E27FC236}">
                <a16:creationId xmlns:a16="http://schemas.microsoft.com/office/drawing/2014/main" xmlns="" id="{9B380024-616F-4639-B92C-A5CE23FF78AE}"/>
              </a:ext>
            </a:extLst>
          </p:cNvPr>
          <p:cNvSpPr txBox="1">
            <a:spLocks/>
          </p:cNvSpPr>
          <p:nvPr/>
        </p:nvSpPr>
        <p:spPr>
          <a:xfrm>
            <a:off x="838201" y="1152938"/>
            <a:ext cx="8464825"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b="1" dirty="0">
                <a:solidFill>
                  <a:srgbClr val="000000"/>
                </a:solidFill>
                <a:latin typeface="TT Norms Regular" panose="02000503030000020003" pitchFamily="50" charset="0"/>
                <a:ea typeface="TT Norms" charset="0"/>
                <a:cs typeface="TT Norms" charset="0"/>
              </a:rPr>
              <a:t> </a:t>
            </a:r>
            <a:r>
              <a:rPr lang="en-US" sz="3700" b="1" dirty="0" err="1">
                <a:solidFill>
                  <a:prstClr val="black"/>
                </a:solidFill>
                <a:latin typeface="TT Norms" panose="02000503030000020003"/>
              </a:rPr>
              <a:t>Paslau</a:t>
            </a:r>
            <a:r>
              <a:rPr lang="lt-LT" sz="3700" b="1" dirty="0">
                <a:solidFill>
                  <a:prstClr val="black"/>
                </a:solidFill>
                <a:latin typeface="TT Norms" panose="02000503030000020003"/>
              </a:rPr>
              <a:t>gų</a:t>
            </a:r>
            <a:r>
              <a:rPr lang="en-US" sz="3700" b="1" dirty="0">
                <a:solidFill>
                  <a:prstClr val="black"/>
                </a:solidFill>
                <a:latin typeface="TT Norms" panose="02000503030000020003"/>
              </a:rPr>
              <a:t> </a:t>
            </a:r>
            <a:r>
              <a:rPr lang="en-US" sz="3700" b="1" dirty="0" err="1">
                <a:solidFill>
                  <a:prstClr val="black"/>
                </a:solidFill>
                <a:latin typeface="TT Norms" panose="02000503030000020003"/>
              </a:rPr>
              <a:t>centras</a:t>
            </a:r>
            <a:r>
              <a:rPr lang="en-US" sz="3700" b="1" dirty="0">
                <a:solidFill>
                  <a:prstClr val="black"/>
                </a:solidFill>
                <a:latin typeface="TT Norms" panose="02000503030000020003"/>
              </a:rPr>
              <a:t> - kas tai?</a:t>
            </a:r>
          </a:p>
          <a:p>
            <a:endParaRPr lang="en-US" b="1" dirty="0">
              <a:latin typeface="TT Norms Regular" panose="02000503030000020003" pitchFamily="50" charset="0"/>
              <a:ea typeface="TT Norms" charset="0"/>
              <a:cs typeface="TT Norms" charset="0"/>
            </a:endParaRPr>
          </a:p>
        </p:txBody>
      </p:sp>
      <p:sp>
        <p:nvSpPr>
          <p:cNvPr id="69" name="TextBox 68">
            <a:extLst>
              <a:ext uri="{FF2B5EF4-FFF2-40B4-BE49-F238E27FC236}">
                <a16:creationId xmlns:a16="http://schemas.microsoft.com/office/drawing/2014/main" xmlns="" id="{423F6C70-448D-4823-AA79-C2A56D238357}"/>
              </a:ext>
            </a:extLst>
          </p:cNvPr>
          <p:cNvSpPr txBox="1"/>
          <p:nvPr/>
        </p:nvSpPr>
        <p:spPr>
          <a:xfrm>
            <a:off x="937057" y="325120"/>
            <a:ext cx="2248930" cy="230832"/>
          </a:xfrm>
          <a:prstGeom prst="rect">
            <a:avLst/>
          </a:prstGeom>
          <a:noFill/>
        </p:spPr>
        <p:txBody>
          <a:bodyPr wrap="square" rtlCol="0">
            <a:spAutoFit/>
          </a:bodyPr>
          <a:lstStyle/>
          <a:p>
            <a:r>
              <a:rPr lang="en-US" sz="900" dirty="0">
                <a:latin typeface="TT Norms Regular" panose="02000503030000020003" pitchFamily="50" charset="0"/>
                <a:ea typeface="TT Norms Medium" charset="0"/>
                <a:cs typeface="TT Norms Medium" charset="0"/>
              </a:rPr>
              <a:t>02 / PASLAUGŲ CENTRAS</a:t>
            </a:r>
          </a:p>
        </p:txBody>
      </p:sp>
      <p:cxnSp>
        <p:nvCxnSpPr>
          <p:cNvPr id="71" name="Straight Connector 70">
            <a:extLst>
              <a:ext uri="{FF2B5EF4-FFF2-40B4-BE49-F238E27FC236}">
                <a16:creationId xmlns:a16="http://schemas.microsoft.com/office/drawing/2014/main" xmlns="" id="{00B9B494-7E48-4C06-BC6A-093D3EFF9E84}"/>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xmlns="" id="{AD125BD4-759A-4AF6-BFB6-3B29259935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86" name="TextBox 85">
            <a:extLst>
              <a:ext uri="{FF2B5EF4-FFF2-40B4-BE49-F238E27FC236}">
                <a16:creationId xmlns:a16="http://schemas.microsoft.com/office/drawing/2014/main" xmlns="" id="{C2118DC1-6143-48D5-95F5-9D4E9B6FF09C}"/>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sp>
        <p:nvSpPr>
          <p:cNvPr id="2" name="Rectangle 1">
            <a:extLst>
              <a:ext uri="{FF2B5EF4-FFF2-40B4-BE49-F238E27FC236}">
                <a16:creationId xmlns:a16="http://schemas.microsoft.com/office/drawing/2014/main" xmlns="" id="{FE9C0D76-6A4E-4514-8DCF-B1B4AADA48C3}"/>
              </a:ext>
            </a:extLst>
          </p:cNvPr>
          <p:cNvSpPr/>
          <p:nvPr/>
        </p:nvSpPr>
        <p:spPr>
          <a:xfrm>
            <a:off x="978777" y="4448292"/>
            <a:ext cx="10234190" cy="1692771"/>
          </a:xfrm>
          <a:prstGeom prst="rect">
            <a:avLst/>
          </a:prstGeom>
        </p:spPr>
        <p:txBody>
          <a:bodyPr wrap="square">
            <a:spAutoFit/>
          </a:bodyPr>
          <a:lstStyle/>
          <a:p>
            <a:r>
              <a:rPr lang="lt-LT" sz="2600" dirty="0">
                <a:solidFill>
                  <a:srgbClr val="000000"/>
                </a:solidFill>
                <a:latin typeface="TT Norms  "/>
                <a:ea typeface="+mn-lt"/>
                <a:cs typeface="Calibri"/>
              </a:rPr>
              <a:t/>
            </a:r>
            <a:br>
              <a:rPr lang="lt-LT" sz="2600" dirty="0">
                <a:solidFill>
                  <a:srgbClr val="000000"/>
                </a:solidFill>
                <a:latin typeface="TT Norms  "/>
                <a:ea typeface="+mn-lt"/>
                <a:cs typeface="Calibri"/>
              </a:rPr>
            </a:br>
            <a:r>
              <a:rPr lang="lt-LT" sz="2600" b="1" dirty="0">
                <a:solidFill>
                  <a:srgbClr val="BF956B"/>
                </a:solidFill>
                <a:latin typeface="TT Norms  "/>
                <a:ea typeface="+mn-lt"/>
                <a:cs typeface="Calibri"/>
              </a:rPr>
              <a:t>Paslaugų centru (</a:t>
            </a:r>
            <a:r>
              <a:rPr lang="en-US" sz="2600" b="1" dirty="0">
                <a:solidFill>
                  <a:srgbClr val="BF956B"/>
                </a:solidFill>
                <a:latin typeface="TT Norms  "/>
                <a:ea typeface="+mn-lt"/>
                <a:cs typeface="Calibri"/>
              </a:rPr>
              <a:t>Business process outsourcing </a:t>
            </a:r>
            <a:r>
              <a:rPr lang="lt-LT" sz="2600" b="1" dirty="0">
                <a:solidFill>
                  <a:srgbClr val="BF956B"/>
                </a:solidFill>
                <a:latin typeface="TT Norms  "/>
                <a:ea typeface="+mn-lt"/>
                <a:cs typeface="Calibri"/>
              </a:rPr>
              <a:t>BPO)</a:t>
            </a:r>
            <a:r>
              <a:rPr lang="lt-LT" sz="2600" dirty="0">
                <a:solidFill>
                  <a:srgbClr val="000000"/>
                </a:solidFill>
                <a:latin typeface="TT Norms  "/>
                <a:ea typeface="+mn-lt"/>
                <a:cs typeface="Calibri"/>
              </a:rPr>
              <a:t> taip pat gali būti ir subjektas, kuris pagal sutartinius įsipareigojimus, teikia kitai įmonei paslaugas kurios gali būti aliekamos įmonės viduje</a:t>
            </a:r>
            <a:r>
              <a:rPr lang="en-US" sz="2600" dirty="0">
                <a:solidFill>
                  <a:srgbClr val="000000"/>
                </a:solidFill>
                <a:latin typeface="TT Norms  "/>
                <a:ea typeface="+mn-lt"/>
                <a:cs typeface="Calibri"/>
              </a:rPr>
              <a:t>.</a:t>
            </a:r>
            <a:endParaRPr lang="en-US" sz="2600" dirty="0"/>
          </a:p>
        </p:txBody>
      </p:sp>
      <p:cxnSp>
        <p:nvCxnSpPr>
          <p:cNvPr id="10" name="Straight Connector 9">
            <a:extLst>
              <a:ext uri="{FF2B5EF4-FFF2-40B4-BE49-F238E27FC236}">
                <a16:creationId xmlns:a16="http://schemas.microsoft.com/office/drawing/2014/main" xmlns="" id="{641C959B-139D-483C-A688-C9FA0A4FC4FF}"/>
              </a:ext>
            </a:extLst>
          </p:cNvPr>
          <p:cNvCxnSpPr/>
          <p:nvPr/>
        </p:nvCxnSpPr>
        <p:spPr>
          <a:xfrm>
            <a:off x="0" y="2324562"/>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7C0DD1D-F9E0-4CCE-8C5C-E4DD46EAAE4D}"/>
              </a:ext>
            </a:extLst>
          </p:cNvPr>
          <p:cNvCxnSpPr/>
          <p:nvPr/>
        </p:nvCxnSpPr>
        <p:spPr>
          <a:xfrm>
            <a:off x="0" y="5115889"/>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79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pic>
        <p:nvPicPr>
          <p:cNvPr id="5" name="Picture 5" descr="A close up of a map&#10;&#10;Description generated with high confidence">
            <a:extLst>
              <a:ext uri="{FF2B5EF4-FFF2-40B4-BE49-F238E27FC236}">
                <a16:creationId xmlns:a16="http://schemas.microsoft.com/office/drawing/2014/main" xmlns="" id="{AC6F2EC8-F220-47E6-B093-988DF453E168}"/>
              </a:ext>
            </a:extLst>
          </p:cNvPr>
          <p:cNvPicPr>
            <a:picLocks noChangeAspect="1"/>
          </p:cNvPicPr>
          <p:nvPr/>
        </p:nvPicPr>
        <p:blipFill>
          <a:blip r:embed="rId3"/>
          <a:stretch>
            <a:fillRect/>
          </a:stretch>
        </p:blipFill>
        <p:spPr>
          <a:xfrm>
            <a:off x="6266984" y="2720676"/>
            <a:ext cx="4835559" cy="3301571"/>
          </a:xfrm>
          <a:prstGeom prst="rect">
            <a:avLst/>
          </a:prstGeom>
        </p:spPr>
      </p:pic>
      <p:sp>
        <p:nvSpPr>
          <p:cNvPr id="6" name="TextBox 5">
            <a:extLst>
              <a:ext uri="{FF2B5EF4-FFF2-40B4-BE49-F238E27FC236}">
                <a16:creationId xmlns:a16="http://schemas.microsoft.com/office/drawing/2014/main" xmlns="" id="{58354A81-6F7A-4B2D-BC72-00EA0B86017D}"/>
              </a:ext>
            </a:extLst>
          </p:cNvPr>
          <p:cNvSpPr txBox="1"/>
          <p:nvPr/>
        </p:nvSpPr>
        <p:spPr>
          <a:xfrm>
            <a:off x="2435453" y="2196483"/>
            <a:ext cx="22521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BF956B"/>
                </a:solidFill>
                <a:latin typeface="TT Norms  "/>
              </a:rPr>
              <a:t>SSC</a:t>
            </a:r>
            <a:endParaRPr lang="en-US" sz="3600" b="1" dirty="0">
              <a:solidFill>
                <a:srgbClr val="BF956B"/>
              </a:solidFill>
              <a:latin typeface="TT Norms  "/>
              <a:ea typeface="+mn-lt"/>
              <a:cs typeface="+mn-lt"/>
            </a:endParaRPr>
          </a:p>
        </p:txBody>
      </p:sp>
      <p:sp>
        <p:nvSpPr>
          <p:cNvPr id="7" name="TextBox 6">
            <a:extLst>
              <a:ext uri="{FF2B5EF4-FFF2-40B4-BE49-F238E27FC236}">
                <a16:creationId xmlns:a16="http://schemas.microsoft.com/office/drawing/2014/main" xmlns="" id="{F5B3EE9A-320B-404B-A34A-82ED4A0E0BD9}"/>
              </a:ext>
            </a:extLst>
          </p:cNvPr>
          <p:cNvSpPr txBox="1"/>
          <p:nvPr/>
        </p:nvSpPr>
        <p:spPr>
          <a:xfrm>
            <a:off x="7836568" y="2197456"/>
            <a:ext cx="19199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BF956B"/>
                </a:solidFill>
                <a:latin typeface="TT Norms  "/>
              </a:rPr>
              <a:t>BPO</a:t>
            </a:r>
          </a:p>
        </p:txBody>
      </p:sp>
      <p:pic>
        <p:nvPicPr>
          <p:cNvPr id="9" name="Picture 8">
            <a:extLst>
              <a:ext uri="{FF2B5EF4-FFF2-40B4-BE49-F238E27FC236}">
                <a16:creationId xmlns:a16="http://schemas.microsoft.com/office/drawing/2014/main" xmlns="" id="{DCAF751E-40D3-4BBD-BEFE-0C61062529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10" name="Title 1">
            <a:extLst>
              <a:ext uri="{FF2B5EF4-FFF2-40B4-BE49-F238E27FC236}">
                <a16:creationId xmlns:a16="http://schemas.microsoft.com/office/drawing/2014/main" xmlns="" id="{17E8E2DB-37C3-4B07-ACFF-307E213900E7}"/>
              </a:ext>
            </a:extLst>
          </p:cNvPr>
          <p:cNvSpPr txBox="1">
            <a:spLocks/>
          </p:cNvSpPr>
          <p:nvPr/>
        </p:nvSpPr>
        <p:spPr>
          <a:xfrm>
            <a:off x="937057" y="1126792"/>
            <a:ext cx="8372485"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TT Norms"/>
              <a:ea typeface="TT Norms" charset="0"/>
              <a:cs typeface="TT Norms" charset="0"/>
            </a:endParaRPr>
          </a:p>
        </p:txBody>
      </p:sp>
      <p:sp>
        <p:nvSpPr>
          <p:cNvPr id="22" name="TextBox 21">
            <a:extLst>
              <a:ext uri="{FF2B5EF4-FFF2-40B4-BE49-F238E27FC236}">
                <a16:creationId xmlns:a16="http://schemas.microsoft.com/office/drawing/2014/main" xmlns="" id="{F3F4BA3F-4A1F-4B66-9136-0DE246EA71F7}"/>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pic>
        <p:nvPicPr>
          <p:cNvPr id="4" name="Picture 2" descr="A close up of a logo&#10;&#10;Description generated with very high confidence">
            <a:extLst>
              <a:ext uri="{FF2B5EF4-FFF2-40B4-BE49-F238E27FC236}">
                <a16:creationId xmlns:a16="http://schemas.microsoft.com/office/drawing/2014/main" xmlns="" id="{AC968527-C4A4-4736-8C80-D8E117EADFC9}"/>
              </a:ext>
            </a:extLst>
          </p:cNvPr>
          <p:cNvPicPr>
            <a:picLocks noChangeAspect="1"/>
          </p:cNvPicPr>
          <p:nvPr/>
        </p:nvPicPr>
        <p:blipFill>
          <a:blip r:embed="rId5"/>
          <a:stretch>
            <a:fillRect/>
          </a:stretch>
        </p:blipFill>
        <p:spPr>
          <a:xfrm>
            <a:off x="1089456" y="2720676"/>
            <a:ext cx="4642271" cy="3338146"/>
          </a:xfrm>
          <a:prstGeom prst="rect">
            <a:avLst/>
          </a:prstGeom>
        </p:spPr>
      </p:pic>
      <p:cxnSp>
        <p:nvCxnSpPr>
          <p:cNvPr id="13" name="Straight Connector 12">
            <a:extLst>
              <a:ext uri="{FF2B5EF4-FFF2-40B4-BE49-F238E27FC236}">
                <a16:creationId xmlns:a16="http://schemas.microsoft.com/office/drawing/2014/main" xmlns="" id="{F2E8FFC5-7104-446B-B273-561A5DF776A2}"/>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61A4224A-FCCA-4717-95D1-9158E4F2A968}"/>
              </a:ext>
            </a:extLst>
          </p:cNvPr>
          <p:cNvSpPr txBox="1"/>
          <p:nvPr/>
        </p:nvSpPr>
        <p:spPr>
          <a:xfrm>
            <a:off x="937057" y="325120"/>
            <a:ext cx="2248930" cy="230832"/>
          </a:xfrm>
          <a:prstGeom prst="rect">
            <a:avLst/>
          </a:prstGeom>
          <a:noFill/>
        </p:spPr>
        <p:txBody>
          <a:bodyPr wrap="square" rtlCol="0">
            <a:spAutoFit/>
          </a:bodyPr>
          <a:lstStyle/>
          <a:p>
            <a:pPr lvl="0">
              <a:defRPr/>
            </a:pPr>
            <a:r>
              <a:rPr lang="en-US" sz="900" dirty="0">
                <a:solidFill>
                  <a:prstClr val="black"/>
                </a:solidFill>
                <a:latin typeface="TT Norms Regular" panose="02000503030000020003" pitchFamily="50" charset="0"/>
                <a:ea typeface="TT Norms Medium" charset="0"/>
                <a:cs typeface="TT Norms Medium" charset="0"/>
              </a:rPr>
              <a:t>03/  SSC IR BPO  MODELIAI</a:t>
            </a:r>
          </a:p>
        </p:txBody>
      </p:sp>
      <p:sp>
        <p:nvSpPr>
          <p:cNvPr id="11" name="Title 1">
            <a:extLst>
              <a:ext uri="{FF2B5EF4-FFF2-40B4-BE49-F238E27FC236}">
                <a16:creationId xmlns:a16="http://schemas.microsoft.com/office/drawing/2014/main" xmlns="" id="{306FA992-30D8-4219-A9E7-D4E1B2BE711C}"/>
              </a:ext>
            </a:extLst>
          </p:cNvPr>
          <p:cNvSpPr txBox="1">
            <a:spLocks/>
          </p:cNvSpPr>
          <p:nvPr/>
        </p:nvSpPr>
        <p:spPr>
          <a:xfrm>
            <a:off x="838201" y="1152938"/>
            <a:ext cx="8464825"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b="1" dirty="0">
                <a:solidFill>
                  <a:srgbClr val="000000"/>
                </a:solidFill>
                <a:latin typeface="TT Norms Regular" panose="02000503030000020003" pitchFamily="50" charset="0"/>
                <a:ea typeface="TT Norms" charset="0"/>
                <a:cs typeface="TT Norms" charset="0"/>
              </a:rPr>
              <a:t> </a:t>
            </a:r>
            <a:r>
              <a:rPr lang="en-US" sz="3700" b="1" dirty="0">
                <a:solidFill>
                  <a:prstClr val="black"/>
                </a:solidFill>
                <a:latin typeface="TT Norms" panose="02000503030000020003"/>
              </a:rPr>
              <a:t>SSC </a:t>
            </a:r>
            <a:r>
              <a:rPr lang="en-US" sz="3700" b="1" dirty="0" err="1">
                <a:solidFill>
                  <a:prstClr val="black"/>
                </a:solidFill>
                <a:latin typeface="TT Norms" panose="02000503030000020003"/>
              </a:rPr>
              <a:t>ir</a:t>
            </a:r>
            <a:r>
              <a:rPr lang="en-US" sz="3700" b="1" dirty="0">
                <a:solidFill>
                  <a:prstClr val="black"/>
                </a:solidFill>
                <a:latin typeface="TT Norms" panose="02000503030000020003"/>
              </a:rPr>
              <a:t> BPO model</a:t>
            </a:r>
            <a:r>
              <a:rPr lang="lt-LT" sz="3700" b="1" dirty="0">
                <a:solidFill>
                  <a:prstClr val="black"/>
                </a:solidFill>
                <a:latin typeface="TT Norms" panose="02000503030000020003"/>
              </a:rPr>
              <a:t>ių</a:t>
            </a:r>
            <a:r>
              <a:rPr lang="en-US" sz="3700" b="1" dirty="0">
                <a:solidFill>
                  <a:prstClr val="black"/>
                </a:solidFill>
                <a:latin typeface="TT Norms" panose="02000503030000020003"/>
              </a:rPr>
              <a:t> </a:t>
            </a:r>
            <a:r>
              <a:rPr lang="en-US" sz="3700" b="1" dirty="0" err="1">
                <a:solidFill>
                  <a:prstClr val="black"/>
                </a:solidFill>
                <a:latin typeface="TT Norms" panose="02000503030000020003"/>
              </a:rPr>
              <a:t>pavyzdžiai</a:t>
            </a:r>
            <a:endParaRPr lang="en-US" sz="3700" b="1" dirty="0">
              <a:solidFill>
                <a:prstClr val="black"/>
              </a:solidFill>
              <a:latin typeface="TT Norms" panose="02000503030000020003"/>
            </a:endParaRPr>
          </a:p>
          <a:p>
            <a:endParaRPr lang="en-US" sz="4000" b="1" dirty="0">
              <a:latin typeface="TT Norms"/>
              <a:ea typeface="TT Norms" charset="0"/>
              <a:cs typeface="TT Norms" charset="0"/>
            </a:endParaRPr>
          </a:p>
        </p:txBody>
      </p:sp>
    </p:spTree>
    <p:extLst>
      <p:ext uri="{BB962C8B-B14F-4D97-AF65-F5344CB8AC3E}">
        <p14:creationId xmlns:p14="http://schemas.microsoft.com/office/powerpoint/2010/main" val="28408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3BFA228-BA37-4941-9E4F-40F4B27ECE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5" name="Title 1">
            <a:extLst>
              <a:ext uri="{FF2B5EF4-FFF2-40B4-BE49-F238E27FC236}">
                <a16:creationId xmlns:a16="http://schemas.microsoft.com/office/drawing/2014/main" xmlns="" id="{731B7897-F4FF-477F-BF90-5E28BEF15D90}"/>
              </a:ext>
            </a:extLst>
          </p:cNvPr>
          <p:cNvSpPr txBox="1">
            <a:spLocks/>
          </p:cNvSpPr>
          <p:nvPr/>
        </p:nvSpPr>
        <p:spPr>
          <a:xfrm>
            <a:off x="937057" y="1196301"/>
            <a:ext cx="8372484"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b="1" dirty="0" err="1">
                <a:solidFill>
                  <a:prstClr val="black"/>
                </a:solidFill>
                <a:latin typeface="TT Norms" panose="02000503030000020003"/>
              </a:rPr>
              <a:t>Paslau</a:t>
            </a:r>
            <a:r>
              <a:rPr lang="lt-LT" sz="3700" b="1" dirty="0">
                <a:solidFill>
                  <a:prstClr val="black"/>
                </a:solidFill>
                <a:latin typeface="TT Norms" panose="02000503030000020003"/>
              </a:rPr>
              <a:t>gų</a:t>
            </a:r>
            <a:r>
              <a:rPr lang="en-US" sz="3700" b="1" dirty="0">
                <a:solidFill>
                  <a:prstClr val="black"/>
                </a:solidFill>
                <a:latin typeface="TT Norms" panose="02000503030000020003"/>
              </a:rPr>
              <a:t> cent</a:t>
            </a:r>
            <a:r>
              <a:rPr lang="lt-LT" sz="3700" b="1" dirty="0">
                <a:solidFill>
                  <a:prstClr val="black"/>
                </a:solidFill>
                <a:latin typeface="TT Norms" panose="02000503030000020003"/>
              </a:rPr>
              <a:t>rų apžvalga</a:t>
            </a:r>
            <a:endParaRPr lang="en-US" sz="3700" b="1" dirty="0">
              <a:solidFill>
                <a:prstClr val="black"/>
              </a:solidFill>
              <a:latin typeface="TT Norms" panose="02000503030000020003"/>
            </a:endParaRPr>
          </a:p>
          <a:p>
            <a:endParaRPr lang="en-US" b="1" dirty="0">
              <a:latin typeface="TT Norms"/>
              <a:ea typeface="TT Norms" charset="0"/>
              <a:cs typeface="TT Norms" charset="0"/>
            </a:endParaRPr>
          </a:p>
        </p:txBody>
      </p:sp>
      <p:cxnSp>
        <p:nvCxnSpPr>
          <p:cNvPr id="6" name="Straight Connector 5">
            <a:extLst>
              <a:ext uri="{FF2B5EF4-FFF2-40B4-BE49-F238E27FC236}">
                <a16:creationId xmlns:a16="http://schemas.microsoft.com/office/drawing/2014/main" xmlns="" id="{FA46F27F-9E79-4291-947C-6ED666F1081C}"/>
              </a:ext>
            </a:extLst>
          </p:cNvPr>
          <p:cNvCxnSpPr/>
          <p:nvPr/>
        </p:nvCxnSpPr>
        <p:spPr>
          <a:xfrm>
            <a:off x="6515" y="1849466"/>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2BC319E1-18DB-4112-A0B7-6A5624D1D41F}"/>
              </a:ext>
            </a:extLst>
          </p:cNvPr>
          <p:cNvSpPr/>
          <p:nvPr/>
        </p:nvSpPr>
        <p:spPr>
          <a:xfrm>
            <a:off x="1089456" y="2272114"/>
            <a:ext cx="6115280" cy="1785104"/>
          </a:xfrm>
          <a:prstGeom prst="rect">
            <a:avLst/>
          </a:prstGeom>
        </p:spPr>
        <p:txBody>
          <a:bodyPr wrap="square" anchor="t">
            <a:spAutoFit/>
          </a:bodyPr>
          <a:lstStyle/>
          <a:p>
            <a:r>
              <a:rPr lang="en-US" sz="2200" dirty="0">
                <a:latin typeface="TT Norms  "/>
                <a:ea typeface="+mn-lt"/>
                <a:cs typeface="+mn-lt"/>
              </a:rPr>
              <a:t>&lt;75,000 </a:t>
            </a:r>
            <a:r>
              <a:rPr lang="en-US" sz="2200" dirty="0" err="1">
                <a:latin typeface="TT Norms  "/>
                <a:ea typeface="+mn-lt"/>
                <a:cs typeface="+mn-lt"/>
              </a:rPr>
              <a:t>paslaug</a:t>
            </a:r>
            <a:r>
              <a:rPr lang="lt-LT" sz="2200" dirty="0">
                <a:latin typeface="TT Norms  "/>
                <a:ea typeface="+mn-lt"/>
                <a:cs typeface="+mn-lt"/>
              </a:rPr>
              <a:t>ų</a:t>
            </a:r>
            <a:r>
              <a:rPr lang="en-US" sz="2200" dirty="0">
                <a:latin typeface="TT Norms  "/>
                <a:ea typeface="+mn-lt"/>
                <a:cs typeface="+mn-lt"/>
              </a:rPr>
              <a:t> </a:t>
            </a:r>
            <a:r>
              <a:rPr lang="en-US" sz="2200" dirty="0" err="1">
                <a:latin typeface="TT Norms  "/>
                <a:ea typeface="+mn-lt"/>
                <a:cs typeface="+mn-lt"/>
              </a:rPr>
              <a:t>centr</a:t>
            </a:r>
            <a:r>
              <a:rPr lang="lt-LT" sz="2200" dirty="0">
                <a:latin typeface="TT Norms  "/>
                <a:ea typeface="+mn-lt"/>
                <a:cs typeface="+mn-lt"/>
              </a:rPr>
              <a:t>ų</a:t>
            </a:r>
            <a:r>
              <a:rPr lang="en-US" sz="2200" dirty="0">
                <a:latin typeface="TT Norms  "/>
                <a:ea typeface="+mn-lt"/>
                <a:cs typeface="+mn-lt"/>
              </a:rPr>
              <a:t>  </a:t>
            </a:r>
            <a:r>
              <a:rPr lang="en-US" sz="2200" dirty="0" err="1">
                <a:latin typeface="TT Norms  "/>
                <a:ea typeface="+mn-lt"/>
                <a:cs typeface="+mn-lt"/>
              </a:rPr>
              <a:t>pasaulyje</a:t>
            </a:r>
            <a:r>
              <a:rPr lang="en-US" sz="2200" dirty="0">
                <a:latin typeface="TT Norms  "/>
                <a:ea typeface="+mn-lt"/>
                <a:cs typeface="+mn-lt"/>
              </a:rPr>
              <a:t> 2022 </a:t>
            </a:r>
            <a:r>
              <a:rPr lang="en-US" sz="2200" dirty="0" err="1">
                <a:latin typeface="TT Norms  "/>
                <a:ea typeface="+mn-lt"/>
                <a:cs typeface="+mn-lt"/>
              </a:rPr>
              <a:t>metais</a:t>
            </a:r>
            <a:r>
              <a:rPr lang="en-US" sz="2200" dirty="0">
                <a:latin typeface="TT Norms  "/>
                <a:ea typeface="+mn-lt"/>
                <a:cs typeface="+mn-lt"/>
              </a:rPr>
              <a:t>. </a:t>
            </a:r>
            <a:r>
              <a:rPr lang="en-US" sz="2200" dirty="0" err="1">
                <a:latin typeface="TT Norms  "/>
                <a:ea typeface="+mn-lt"/>
                <a:cs typeface="+mn-lt"/>
              </a:rPr>
              <a:t>Nuo</a:t>
            </a:r>
            <a:r>
              <a:rPr lang="en-US" sz="2200" dirty="0">
                <a:latin typeface="TT Norms  "/>
                <a:ea typeface="+mn-lt"/>
                <a:cs typeface="+mn-lt"/>
              </a:rPr>
              <a:t> 2015 </a:t>
            </a:r>
            <a:r>
              <a:rPr lang="en-US" sz="2200" dirty="0" err="1">
                <a:latin typeface="TT Norms  "/>
                <a:ea typeface="+mn-lt"/>
                <a:cs typeface="+mn-lt"/>
              </a:rPr>
              <a:t>iki</a:t>
            </a:r>
            <a:r>
              <a:rPr lang="en-US" sz="2200" dirty="0">
                <a:latin typeface="TT Norms  "/>
                <a:ea typeface="+mn-lt"/>
                <a:cs typeface="+mn-lt"/>
              </a:rPr>
              <a:t> 2022 </a:t>
            </a:r>
            <a:r>
              <a:rPr lang="en-US" sz="2200" dirty="0" err="1">
                <a:latin typeface="TT Norms  "/>
                <a:ea typeface="+mn-lt"/>
                <a:cs typeface="+mn-lt"/>
              </a:rPr>
              <a:t>augimas</a:t>
            </a:r>
            <a:r>
              <a:rPr lang="en-US" sz="2200" dirty="0">
                <a:latin typeface="TT Norms  "/>
                <a:ea typeface="+mn-lt"/>
                <a:cs typeface="+mn-lt"/>
              </a:rPr>
              <a:t> – 30%;</a:t>
            </a:r>
            <a:endParaRPr lang="en-US" sz="2200" baseline="30000" dirty="0">
              <a:latin typeface="TT Norms  "/>
              <a:ea typeface="+mn-lt"/>
              <a:cs typeface="+mn-lt"/>
            </a:endParaRPr>
          </a:p>
          <a:p>
            <a:endParaRPr lang="en-US" sz="2200" dirty="0">
              <a:latin typeface="TT Norms  "/>
              <a:ea typeface="+mn-lt"/>
              <a:cs typeface="+mn-lt"/>
            </a:endParaRPr>
          </a:p>
          <a:p>
            <a:endParaRPr lang="en-US" sz="2200" dirty="0">
              <a:latin typeface="TT Norms  "/>
              <a:ea typeface="+mn-lt"/>
              <a:cs typeface="+mn-lt"/>
              <a:hlinkClick r:id="rId4">
                <a:extLst>
                  <a:ext uri="{A12FA001-AC4F-418D-AE19-62706E023703}">
                    <ahyp:hlinkClr xmlns:ahyp="http://schemas.microsoft.com/office/drawing/2018/hyperlinkcolor" xmlns="" val="tx"/>
                  </a:ext>
                </a:extLst>
              </a:hlinkClick>
            </a:endParaRPr>
          </a:p>
          <a:p>
            <a:endParaRPr lang="en-US" sz="2200" dirty="0">
              <a:latin typeface="TT Norms  "/>
              <a:ea typeface="+mn-lt"/>
              <a:cs typeface="+mn-lt"/>
              <a:hlinkClick r:id="rId4">
                <a:extLst>
                  <a:ext uri="{A12FA001-AC4F-418D-AE19-62706E023703}">
                    <ahyp:hlinkClr xmlns:ahyp="http://schemas.microsoft.com/office/drawing/2018/hyperlinkcolor" xmlns="" val="tx"/>
                  </a:ext>
                </a:extLst>
              </a:hlinkClick>
            </a:endParaRPr>
          </a:p>
        </p:txBody>
      </p:sp>
      <p:sp>
        <p:nvSpPr>
          <p:cNvPr id="11" name="TextBox 10">
            <a:extLst>
              <a:ext uri="{FF2B5EF4-FFF2-40B4-BE49-F238E27FC236}">
                <a16:creationId xmlns:a16="http://schemas.microsoft.com/office/drawing/2014/main" xmlns="" id="{C6B26C45-FCDC-4B20-B608-68682E4ECA39}"/>
              </a:ext>
            </a:extLst>
          </p:cNvPr>
          <p:cNvSpPr txBox="1"/>
          <p:nvPr/>
        </p:nvSpPr>
        <p:spPr>
          <a:xfrm>
            <a:off x="8999498" y="6337903"/>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pic>
        <p:nvPicPr>
          <p:cNvPr id="12" name="Picture 11">
            <a:extLst>
              <a:ext uri="{FF2B5EF4-FFF2-40B4-BE49-F238E27FC236}">
                <a16:creationId xmlns:a16="http://schemas.microsoft.com/office/drawing/2014/main" xmlns="" id="{2002AD70-2BB5-4DF2-BEA1-6649578CC1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8306" y="2152848"/>
            <a:ext cx="4185139" cy="3808128"/>
          </a:xfrm>
          <a:prstGeom prst="rect">
            <a:avLst/>
          </a:prstGeom>
        </p:spPr>
      </p:pic>
      <p:sp>
        <p:nvSpPr>
          <p:cNvPr id="13" name="Rectangle 12">
            <a:extLst>
              <a:ext uri="{FF2B5EF4-FFF2-40B4-BE49-F238E27FC236}">
                <a16:creationId xmlns:a16="http://schemas.microsoft.com/office/drawing/2014/main" xmlns="" id="{6AE259C9-0044-4B62-8ED3-B065A2587E70}"/>
              </a:ext>
            </a:extLst>
          </p:cNvPr>
          <p:cNvSpPr/>
          <p:nvPr/>
        </p:nvSpPr>
        <p:spPr>
          <a:xfrm>
            <a:off x="1078227" y="2955573"/>
            <a:ext cx="6010914" cy="430887"/>
          </a:xfrm>
          <a:prstGeom prst="rect">
            <a:avLst/>
          </a:prstGeom>
        </p:spPr>
        <p:txBody>
          <a:bodyPr wrap="square">
            <a:spAutoFit/>
          </a:bodyPr>
          <a:lstStyle/>
          <a:p>
            <a:r>
              <a:rPr lang="lt-LT" sz="2200" dirty="0">
                <a:latin typeface="TT Norms  "/>
                <a:ea typeface="+mn-lt"/>
                <a:cs typeface="+mn-lt"/>
              </a:rPr>
              <a:t>Europoje Paslaugų centrų didžiausia koncentracija;</a:t>
            </a:r>
            <a:endParaRPr lang="en-US" sz="2200" dirty="0">
              <a:latin typeface="TT Norms  "/>
              <a:ea typeface="+mn-lt"/>
              <a:cs typeface="+mn-lt"/>
            </a:endParaRPr>
          </a:p>
        </p:txBody>
      </p:sp>
      <p:sp>
        <p:nvSpPr>
          <p:cNvPr id="14" name="TextBox 13">
            <a:extLst>
              <a:ext uri="{FF2B5EF4-FFF2-40B4-BE49-F238E27FC236}">
                <a16:creationId xmlns:a16="http://schemas.microsoft.com/office/drawing/2014/main" xmlns="" id="{B14F8833-5D65-4FD9-9408-F89178037F9A}"/>
              </a:ext>
            </a:extLst>
          </p:cNvPr>
          <p:cNvSpPr txBox="1"/>
          <p:nvPr/>
        </p:nvSpPr>
        <p:spPr>
          <a:xfrm>
            <a:off x="7517083" y="6031836"/>
            <a:ext cx="504119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solidFill>
                  <a:prstClr val="black"/>
                </a:solidFill>
                <a:latin typeface="TT Norms Regular" panose="02000503030000020003" pitchFamily="50" charset="0"/>
                <a:ea typeface="TT Norms Medium" charset="0"/>
                <a:cs typeface="TT Norms Medium" charset="0"/>
              </a:rPr>
              <a:t>Šaltinis</a:t>
            </a:r>
            <a:r>
              <a:rPr lang="en-US" sz="1050" dirty="0">
                <a:solidFill>
                  <a:prstClr val="black"/>
                </a:solidFill>
                <a:latin typeface="TT Norms Regular" panose="02000503030000020003" pitchFamily="50" charset="0"/>
                <a:ea typeface="TT Norms Medium" charset="0"/>
                <a:cs typeface="TT Norms Medium" charset="0"/>
              </a:rPr>
              <a:t> : </a:t>
            </a:r>
            <a:r>
              <a:rPr kumimoji="0" lang="en-US" sz="1050" b="0" i="0" u="none" strike="noStrike" kern="1200" cap="none" spc="0" normalizeH="0" baseline="0" noProof="0" dirty="0">
                <a:ln>
                  <a:noFill/>
                </a:ln>
                <a:solidFill>
                  <a:prstClr val="black"/>
                </a:solidFill>
                <a:effectLst/>
                <a:uLnTx/>
                <a:uFillTx/>
                <a:latin typeface="TT Norms Regular" panose="02000503030000020003" pitchFamily="50" charset="0"/>
                <a:ea typeface="TT Norms Medium" charset="0"/>
                <a:cs typeface="TT Norms Medium" charset="0"/>
              </a:rPr>
              <a:t>Deloitte: Global Shared Services Survey Report, 2017</a:t>
            </a:r>
          </a:p>
        </p:txBody>
      </p:sp>
      <p:cxnSp>
        <p:nvCxnSpPr>
          <p:cNvPr id="15" name="Straight Connector 14">
            <a:extLst>
              <a:ext uri="{FF2B5EF4-FFF2-40B4-BE49-F238E27FC236}">
                <a16:creationId xmlns:a16="http://schemas.microsoft.com/office/drawing/2014/main" xmlns="" id="{97E584FF-97C5-4A46-BC29-DBB76E139F5D}"/>
              </a:ext>
            </a:extLst>
          </p:cNvPr>
          <p:cNvCxnSpPr/>
          <p:nvPr/>
        </p:nvCxnSpPr>
        <p:spPr>
          <a:xfrm>
            <a:off x="0" y="2493004"/>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B670467-3342-47F1-8962-A0DBA534558A}"/>
              </a:ext>
            </a:extLst>
          </p:cNvPr>
          <p:cNvCxnSpPr/>
          <p:nvPr/>
        </p:nvCxnSpPr>
        <p:spPr>
          <a:xfrm>
            <a:off x="-11229" y="3171016"/>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FB949CB-BE37-4354-88BC-48A44796C5A3}"/>
              </a:ext>
            </a:extLst>
          </p:cNvPr>
          <p:cNvCxnSpPr/>
          <p:nvPr/>
        </p:nvCxnSpPr>
        <p:spPr>
          <a:xfrm>
            <a:off x="-11229" y="3529862"/>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5A9D20B8-8658-4818-A305-310AFE8E0CAD}"/>
              </a:ext>
            </a:extLst>
          </p:cNvPr>
          <p:cNvSpPr/>
          <p:nvPr/>
        </p:nvSpPr>
        <p:spPr>
          <a:xfrm>
            <a:off x="1026044" y="3306600"/>
            <a:ext cx="6115280" cy="1107996"/>
          </a:xfrm>
          <a:prstGeom prst="rect">
            <a:avLst/>
          </a:prstGeom>
        </p:spPr>
        <p:txBody>
          <a:bodyPr wrap="square">
            <a:spAutoFit/>
          </a:bodyPr>
          <a:lstStyle/>
          <a:p>
            <a:r>
              <a:rPr lang="lt-LT" sz="2200" dirty="0">
                <a:latin typeface="TT Norms  "/>
                <a:ea typeface="+mn-lt"/>
                <a:cs typeface="+mn-lt"/>
              </a:rPr>
              <a:t>„Doing Business 2019“ Lietuva pasiekė aukščiausią vietą nuo šio reitingo skelbimo pradžios. Tarp 190 pasaulio valstybių Lietuva užima 14 vietą;</a:t>
            </a:r>
            <a:endParaRPr lang="en-US" sz="2200" dirty="0">
              <a:latin typeface="TT Norms  "/>
              <a:ea typeface="+mn-lt"/>
              <a:cs typeface="+mn-lt"/>
            </a:endParaRPr>
          </a:p>
        </p:txBody>
      </p:sp>
      <p:cxnSp>
        <p:nvCxnSpPr>
          <p:cNvPr id="21" name="Straight Connector 20">
            <a:extLst>
              <a:ext uri="{FF2B5EF4-FFF2-40B4-BE49-F238E27FC236}">
                <a16:creationId xmlns:a16="http://schemas.microsoft.com/office/drawing/2014/main" xmlns="" id="{41EF934D-9CD2-4773-A93B-A459510C3B29}"/>
              </a:ext>
            </a:extLst>
          </p:cNvPr>
          <p:cNvCxnSpPr/>
          <p:nvPr/>
        </p:nvCxnSpPr>
        <p:spPr>
          <a:xfrm>
            <a:off x="-11229" y="4580620"/>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9ED3294D-492F-469B-B76E-E1C666E09BD9}"/>
              </a:ext>
            </a:extLst>
          </p:cNvPr>
          <p:cNvSpPr/>
          <p:nvPr/>
        </p:nvSpPr>
        <p:spPr>
          <a:xfrm>
            <a:off x="1057750" y="4341086"/>
            <a:ext cx="6115280" cy="1107996"/>
          </a:xfrm>
          <a:prstGeom prst="rect">
            <a:avLst/>
          </a:prstGeom>
        </p:spPr>
        <p:txBody>
          <a:bodyPr wrap="square">
            <a:spAutoFit/>
          </a:bodyPr>
          <a:lstStyle/>
          <a:p>
            <a:r>
              <a:rPr lang="lt-LT" sz="2200" dirty="0">
                <a:latin typeface="TT Norms  "/>
                <a:ea typeface="+mn-lt"/>
                <a:cs typeface="+mn-lt"/>
              </a:rPr>
              <a:t>Lietuvoje įsteigta daugiau nei 78 paslaugų centrų (Vilniuje – 55 vnt., Kaune 15, Klaipėdoje 4 vnt.), kuriuose dirba 17.000 darbuotojų;</a:t>
            </a:r>
            <a:endParaRPr lang="en-US" sz="2200" dirty="0">
              <a:latin typeface="TT Norms  "/>
              <a:ea typeface="+mn-lt"/>
              <a:cs typeface="+mn-lt"/>
            </a:endParaRPr>
          </a:p>
        </p:txBody>
      </p:sp>
      <p:cxnSp>
        <p:nvCxnSpPr>
          <p:cNvPr id="23" name="Straight Connector 22">
            <a:extLst>
              <a:ext uri="{FF2B5EF4-FFF2-40B4-BE49-F238E27FC236}">
                <a16:creationId xmlns:a16="http://schemas.microsoft.com/office/drawing/2014/main" xmlns="" id="{AE675132-4B2C-4ED5-AE6A-DA60C5798807}"/>
              </a:ext>
            </a:extLst>
          </p:cNvPr>
          <p:cNvCxnSpPr/>
          <p:nvPr/>
        </p:nvCxnSpPr>
        <p:spPr>
          <a:xfrm>
            <a:off x="-22458" y="5607315"/>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EB22C2CD-3F1D-4CA4-A7D6-412F3CDC2350}"/>
              </a:ext>
            </a:extLst>
          </p:cNvPr>
          <p:cNvSpPr/>
          <p:nvPr/>
        </p:nvSpPr>
        <p:spPr>
          <a:xfrm>
            <a:off x="1089456" y="5369222"/>
            <a:ext cx="5999685" cy="769441"/>
          </a:xfrm>
          <a:prstGeom prst="rect">
            <a:avLst/>
          </a:prstGeom>
        </p:spPr>
        <p:txBody>
          <a:bodyPr wrap="square">
            <a:spAutoFit/>
          </a:bodyPr>
          <a:lstStyle/>
          <a:p>
            <a:r>
              <a:rPr lang="lt-LT" sz="2200" dirty="0">
                <a:latin typeface="TT Norms  "/>
                <a:ea typeface="+mn-lt"/>
                <a:cs typeface="+mn-lt"/>
              </a:rPr>
              <a:t>Šiuo metu Lietuva viena patraukliausių vietų steigti paslaugų centrus Centrinėje ir Rytų Europoje (CRE).</a:t>
            </a:r>
            <a:endParaRPr lang="en-US" sz="2200" dirty="0">
              <a:latin typeface="TT Norms  "/>
              <a:ea typeface="+mn-lt"/>
              <a:cs typeface="+mn-lt"/>
            </a:endParaRPr>
          </a:p>
        </p:txBody>
      </p:sp>
      <p:sp>
        <p:nvSpPr>
          <p:cNvPr id="25" name="TextBox 24">
            <a:extLst>
              <a:ext uri="{FF2B5EF4-FFF2-40B4-BE49-F238E27FC236}">
                <a16:creationId xmlns:a16="http://schemas.microsoft.com/office/drawing/2014/main" xmlns="" id="{A8833527-A41F-40CC-BF14-1DDD5DCB261E}"/>
              </a:ext>
            </a:extLst>
          </p:cNvPr>
          <p:cNvSpPr txBox="1"/>
          <p:nvPr/>
        </p:nvSpPr>
        <p:spPr>
          <a:xfrm>
            <a:off x="937057" y="325120"/>
            <a:ext cx="2248930" cy="230832"/>
          </a:xfrm>
          <a:prstGeom prst="rect">
            <a:avLst/>
          </a:prstGeom>
          <a:noFill/>
        </p:spPr>
        <p:txBody>
          <a:bodyPr wrap="square" rtlCol="0">
            <a:spAutoFit/>
          </a:bodyPr>
          <a:lstStyle/>
          <a:p>
            <a:pPr>
              <a:defRPr/>
            </a:pPr>
            <a:r>
              <a:rPr lang="en-US" sz="900" dirty="0">
                <a:solidFill>
                  <a:prstClr val="black"/>
                </a:solidFill>
                <a:latin typeface="TT Norms Regular" panose="02000503030000020003" pitchFamily="50" charset="0"/>
                <a:ea typeface="TT Norms Medium" charset="0"/>
                <a:cs typeface="TT Norms Medium" charset="0"/>
              </a:rPr>
              <a:t>04/  SSC </a:t>
            </a:r>
            <a:r>
              <a:rPr lang="lt-LT" sz="900" dirty="0">
                <a:solidFill>
                  <a:prstClr val="black"/>
                </a:solidFill>
                <a:latin typeface="TT Norms Regular" panose="02000503030000020003" pitchFamily="50" charset="0"/>
                <a:ea typeface="TT Norms Medium" charset="0"/>
                <a:cs typeface="TT Norms Medium" charset="0"/>
              </a:rPr>
              <a:t>APŽVALGA</a:t>
            </a:r>
            <a:endParaRPr lang="en-US" sz="900" dirty="0">
              <a:solidFill>
                <a:prstClr val="black"/>
              </a:solidFill>
              <a:latin typeface="TT Norms Regular" panose="02000503030000020003" pitchFamily="50" charset="0"/>
              <a:ea typeface="TT Norms Medium" charset="0"/>
              <a:cs typeface="TT Norms Medium" charset="0"/>
            </a:endParaRPr>
          </a:p>
        </p:txBody>
      </p:sp>
    </p:spTree>
    <p:extLst>
      <p:ext uri="{BB962C8B-B14F-4D97-AF65-F5344CB8AC3E}">
        <p14:creationId xmlns:p14="http://schemas.microsoft.com/office/powerpoint/2010/main" val="1374356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3666"/>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36834" y="2138894"/>
            <a:ext cx="9951482" cy="2580212"/>
          </a:xfrm>
          <a:prstGeom prst="rect">
            <a:avLst/>
          </a:prstGeom>
        </p:spPr>
        <p:txBody>
          <a:bodyPr vert="horz" lIns="91440" tIns="45720" rIns="91440" bIns="45720" rtlCol="0" anchor="ctr">
            <a:noAutofit/>
          </a:bodyPr>
          <a:lstStyle>
            <a:lvl1pPr>
              <a:lnSpc>
                <a:spcPct val="100000"/>
              </a:lnSpc>
              <a:spcBef>
                <a:spcPts val="0"/>
              </a:spcBef>
              <a:buNone/>
              <a:defRPr sz="7200" b="1">
                <a:solidFill>
                  <a:srgbClr val="EAE4DA"/>
                </a:solidFill>
                <a:latin typeface="TT Norms" charset="0"/>
                <a:ea typeface="TT Norms" charset="0"/>
                <a:cs typeface="TT Norms"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7200" b="1" i="0" u="none" strike="noStrike" kern="1200" cap="none" spc="0" normalizeH="0" baseline="0" noProof="0" dirty="0">
                <a:ln>
                  <a:noFill/>
                </a:ln>
                <a:solidFill>
                  <a:prstClr val="white"/>
                </a:solidFill>
                <a:effectLst/>
                <a:uLnTx/>
                <a:uFillTx/>
                <a:latin typeface="TT Norms  "/>
              </a:rPr>
              <a:t>PROBLEMOS/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7200" b="1" i="0" u="none" strike="noStrike" kern="1200" cap="none" spc="0" normalizeH="0" baseline="0" noProof="0" dirty="0">
                <a:ln>
                  <a:noFill/>
                </a:ln>
                <a:solidFill>
                  <a:prstClr val="white"/>
                </a:solidFill>
                <a:effectLst/>
                <a:uLnTx/>
                <a:uFillTx/>
                <a:latin typeface="TT Norms  "/>
              </a:rPr>
              <a:t>NEIŠNAUDOTOS GALIMYBĖS</a:t>
            </a:r>
            <a:endParaRPr kumimoji="0" lang="en-US" sz="4800" b="1" i="0" u="none" strike="noStrike" kern="1200" cap="none" spc="0" normalizeH="0" baseline="0" noProof="0" dirty="0">
              <a:ln>
                <a:noFill/>
              </a:ln>
              <a:solidFill>
                <a:prstClr val="white"/>
              </a:solidFill>
              <a:effectLst/>
              <a:uLnTx/>
              <a:uFillTx/>
              <a:latin typeface="TT Norms  "/>
            </a:endParaRPr>
          </a:p>
        </p:txBody>
      </p:sp>
      <p:sp>
        <p:nvSpPr>
          <p:cNvPr id="5" name="TextBox 4">
            <a:extLst>
              <a:ext uri="{FF2B5EF4-FFF2-40B4-BE49-F238E27FC236}">
                <a16:creationId xmlns:a16="http://schemas.microsoft.com/office/drawing/2014/main" xmlns="" id="{DC18FA2E-2635-4F72-B257-40DBF00FBA17}"/>
              </a:ext>
            </a:extLst>
          </p:cNvPr>
          <p:cNvSpPr txBox="1"/>
          <p:nvPr/>
        </p:nvSpPr>
        <p:spPr>
          <a:xfrm>
            <a:off x="9049690" y="6387504"/>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EAE4DA"/>
                </a:solidFill>
                <a:effectLst/>
                <a:uLnTx/>
                <a:uFillTx/>
                <a:latin typeface="TT Norms Regular" panose="02000503030000020003" pitchFamily="50" charset="0"/>
                <a:ea typeface="TT Norms Medium" charset="0"/>
                <a:cs typeface="TT Norms Medium" charset="0"/>
              </a:rPr>
              <a:t>KLAIPĖDA ID</a:t>
            </a:r>
          </a:p>
        </p:txBody>
      </p:sp>
      <p:sp>
        <p:nvSpPr>
          <p:cNvPr id="15" name="TextBox 14">
            <a:extLst>
              <a:ext uri="{FF2B5EF4-FFF2-40B4-BE49-F238E27FC236}">
                <a16:creationId xmlns:a16="http://schemas.microsoft.com/office/drawing/2014/main" xmlns="" id="{A6573967-BA1B-4AF6-BFFE-2B21AE42F54E}"/>
              </a:ext>
            </a:extLst>
          </p:cNvPr>
          <p:cNvSpPr txBox="1"/>
          <p:nvPr/>
        </p:nvSpPr>
        <p:spPr>
          <a:xfrm>
            <a:off x="937057" y="325120"/>
            <a:ext cx="32338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0</a:t>
            </a:r>
            <a:r>
              <a:rPr kumimoji="0" lang="lt-LT"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5</a:t>
            </a:r>
            <a:r>
              <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 /  </a:t>
            </a:r>
            <a:r>
              <a:rPr kumimoji="0" lang="lt-LT"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rPr>
              <a:t>PROBLEMOS/NEIŠNAUDOTOS GALIMYBĖS</a:t>
            </a:r>
            <a:endParaRPr kumimoji="0" lang="en-US" sz="900" b="0" i="0" u="none" strike="noStrike" kern="1200" cap="none" spc="0" normalizeH="0" baseline="0" noProof="0" dirty="0">
              <a:ln>
                <a:noFill/>
              </a:ln>
              <a:solidFill>
                <a:srgbClr val="EAE4DA"/>
              </a:solidFill>
              <a:effectLst/>
              <a:uLnTx/>
              <a:uFillTx/>
              <a:latin typeface="TT Norms Regular" panose="02000503030000020003" pitchFamily="50" charset="0"/>
              <a:ea typeface="TT Norms Medium" charset="0"/>
              <a:cs typeface="TT Norms Medium" charset="0"/>
            </a:endParaRPr>
          </a:p>
        </p:txBody>
      </p:sp>
    </p:spTree>
    <p:extLst>
      <p:ext uri="{BB962C8B-B14F-4D97-AF65-F5344CB8AC3E}">
        <p14:creationId xmlns:p14="http://schemas.microsoft.com/office/powerpoint/2010/main" val="191557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5" name="TextBox 4"/>
          <p:cNvSpPr txBox="1"/>
          <p:nvPr/>
        </p:nvSpPr>
        <p:spPr>
          <a:xfrm>
            <a:off x="8958496" y="6235478"/>
            <a:ext cx="2248930" cy="230832"/>
          </a:xfrm>
          <a:prstGeom prst="rect">
            <a:avLst/>
          </a:prstGeom>
          <a:noFill/>
        </p:spPr>
        <p:txBody>
          <a:bodyPr wrap="square" rtlCol="0">
            <a:spAutoFit/>
          </a:bodyPr>
          <a:lstStyle/>
          <a:p>
            <a:pPr algn="r"/>
            <a:r>
              <a:rPr lang="en-US" sz="900">
                <a:latin typeface="TT Norms Regular" panose="02000503030000020003" pitchFamily="50" charset="0"/>
                <a:ea typeface="TT Norms Medium" charset="0"/>
                <a:cs typeface="TT Norms Medium" charset="0"/>
              </a:rPr>
              <a:t>KLAIPĖDA ID</a:t>
            </a:r>
          </a:p>
        </p:txBody>
      </p:sp>
      <p:cxnSp>
        <p:nvCxnSpPr>
          <p:cNvPr id="12" name="Straight Connector 11">
            <a:extLst>
              <a:ext uri="{FF2B5EF4-FFF2-40B4-BE49-F238E27FC236}">
                <a16:creationId xmlns:a16="http://schemas.microsoft.com/office/drawing/2014/main" xmlns="" id="{7475FCB9-7D99-41F2-AB34-EB012649B46F}"/>
              </a:ext>
            </a:extLst>
          </p:cNvPr>
          <p:cNvCxnSpPr/>
          <p:nvPr/>
        </p:nvCxnSpPr>
        <p:spPr>
          <a:xfrm>
            <a:off x="0" y="2269811"/>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F23A3C3-C2B0-4569-B006-6787527212A7}"/>
              </a:ext>
            </a:extLst>
          </p:cNvPr>
          <p:cNvCxnSpPr/>
          <p:nvPr/>
        </p:nvCxnSpPr>
        <p:spPr>
          <a:xfrm>
            <a:off x="0" y="4303916"/>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F3074890-779C-460B-9429-7DD5E12A4699}"/>
              </a:ext>
            </a:extLst>
          </p:cNvPr>
          <p:cNvSpPr txBox="1"/>
          <p:nvPr/>
        </p:nvSpPr>
        <p:spPr>
          <a:xfrm>
            <a:off x="937057" y="2025770"/>
            <a:ext cx="9857962" cy="488082"/>
          </a:xfrm>
          <a:prstGeom prst="rect">
            <a:avLst/>
          </a:prstGeom>
          <a:noFill/>
        </p:spPr>
        <p:txBody>
          <a:bodyPr wrap="square" numCol="1" spcCol="360000" rtlCol="0" anchor="t">
            <a:spAutoFit/>
          </a:bodyPr>
          <a:lstStyle/>
          <a:p>
            <a:pPr>
              <a:lnSpc>
                <a:spcPts val="3180"/>
              </a:lnSpc>
            </a:pPr>
            <a:r>
              <a:rPr lang="en-US" sz="2600" b="1" dirty="0" err="1">
                <a:solidFill>
                  <a:srgbClr val="BF956B"/>
                </a:solidFill>
                <a:latin typeface="TT Norms  "/>
              </a:rPr>
              <a:t>Demografinė</a:t>
            </a:r>
            <a:r>
              <a:rPr lang="en-US" sz="2400" dirty="0">
                <a:latin typeface="TT Norms  "/>
              </a:rPr>
              <a:t> </a:t>
            </a:r>
            <a:r>
              <a:rPr lang="en-US" sz="2400" dirty="0" err="1">
                <a:latin typeface="TT Norms  "/>
              </a:rPr>
              <a:t>padėtis</a:t>
            </a:r>
            <a:r>
              <a:rPr lang="en-US" sz="2400" dirty="0">
                <a:latin typeface="TT Norms  "/>
              </a:rPr>
              <a:t>;</a:t>
            </a:r>
          </a:p>
        </p:txBody>
      </p:sp>
      <p:sp>
        <p:nvSpPr>
          <p:cNvPr id="17" name="Title 1">
            <a:extLst>
              <a:ext uri="{FF2B5EF4-FFF2-40B4-BE49-F238E27FC236}">
                <a16:creationId xmlns:a16="http://schemas.microsoft.com/office/drawing/2014/main" xmlns="" id="{9BF2D687-B205-4A40-8A46-A75FD256094D}"/>
              </a:ext>
            </a:extLst>
          </p:cNvPr>
          <p:cNvSpPr txBox="1">
            <a:spLocks/>
          </p:cNvSpPr>
          <p:nvPr/>
        </p:nvSpPr>
        <p:spPr>
          <a:xfrm>
            <a:off x="937057" y="1095907"/>
            <a:ext cx="7213885" cy="945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b="1" dirty="0">
                <a:solidFill>
                  <a:prstClr val="black"/>
                </a:solidFill>
                <a:latin typeface="TT Norms" panose="02000503030000020003"/>
              </a:rPr>
              <a:t>PROBLEMA</a:t>
            </a:r>
            <a:r>
              <a:rPr lang="en-US" sz="3700" b="1" dirty="0">
                <a:solidFill>
                  <a:srgbClr val="BF956B"/>
                </a:solidFill>
                <a:latin typeface="TT Norms" panose="02000503030000020003"/>
              </a:rPr>
              <a:t> </a:t>
            </a:r>
            <a:r>
              <a:rPr lang="en-US" sz="3700" b="1" dirty="0">
                <a:latin typeface="TT Norms" panose="02000503030000020003"/>
              </a:rPr>
              <a:t>–</a:t>
            </a:r>
            <a:r>
              <a:rPr lang="en-US" sz="3700" b="1" dirty="0">
                <a:solidFill>
                  <a:srgbClr val="BF956B"/>
                </a:solidFill>
                <a:latin typeface="TT Norms" panose="02000503030000020003"/>
              </a:rPr>
              <a:t> </a:t>
            </a:r>
            <a:r>
              <a:rPr lang="en-US" sz="2800" b="1" dirty="0" err="1">
                <a:solidFill>
                  <a:prstClr val="black"/>
                </a:solidFill>
                <a:latin typeface="TT Norms" panose="02000503030000020003"/>
              </a:rPr>
              <a:t>Klaipėda</a:t>
            </a:r>
            <a:r>
              <a:rPr lang="en-US" sz="2800" b="1" dirty="0">
                <a:solidFill>
                  <a:prstClr val="black"/>
                </a:solidFill>
                <a:latin typeface="TT Norms" panose="02000503030000020003"/>
              </a:rPr>
              <a:t> </a:t>
            </a:r>
            <a:r>
              <a:rPr lang="en-US" sz="2800" b="1" dirty="0" err="1">
                <a:solidFill>
                  <a:prstClr val="black"/>
                </a:solidFill>
                <a:latin typeface="TT Norms" panose="02000503030000020003"/>
              </a:rPr>
              <a:t>nepritraukia</a:t>
            </a:r>
            <a:r>
              <a:rPr lang="en-US" sz="2800" b="1" dirty="0">
                <a:solidFill>
                  <a:prstClr val="black"/>
                </a:solidFill>
                <a:latin typeface="TT Norms" panose="02000503030000020003"/>
              </a:rPr>
              <a:t> </a:t>
            </a:r>
            <a:r>
              <a:rPr lang="en-US" sz="2800" b="1" dirty="0" err="1">
                <a:solidFill>
                  <a:prstClr val="black"/>
                </a:solidFill>
                <a:latin typeface="TT Norms" panose="02000503030000020003"/>
              </a:rPr>
              <a:t>Paslaugų</a:t>
            </a:r>
            <a:r>
              <a:rPr lang="en-US" sz="2800" b="1" dirty="0">
                <a:solidFill>
                  <a:prstClr val="black"/>
                </a:solidFill>
                <a:latin typeface="TT Norms" panose="02000503030000020003"/>
              </a:rPr>
              <a:t> </a:t>
            </a:r>
            <a:r>
              <a:rPr lang="en-US" sz="2800" b="1" dirty="0" err="1">
                <a:solidFill>
                  <a:prstClr val="black"/>
                </a:solidFill>
                <a:latin typeface="TT Norms" panose="02000503030000020003"/>
              </a:rPr>
              <a:t>centrų</a:t>
            </a:r>
            <a:endParaRPr lang="en-US" sz="2800" b="1" dirty="0">
              <a:solidFill>
                <a:prstClr val="black"/>
              </a:solidFill>
              <a:latin typeface="TT Norms" panose="02000503030000020003"/>
            </a:endParaRPr>
          </a:p>
          <a:p>
            <a:endParaRPr lang="en-US" sz="3700" b="1" dirty="0">
              <a:latin typeface="TT Norms" panose="02000503030000020003"/>
              <a:ea typeface="TT Norms" charset="0"/>
              <a:cs typeface="TT Norms" charset="0"/>
            </a:endParaRPr>
          </a:p>
        </p:txBody>
      </p:sp>
      <p:cxnSp>
        <p:nvCxnSpPr>
          <p:cNvPr id="31" name="Straight Connector 30">
            <a:extLst>
              <a:ext uri="{FF2B5EF4-FFF2-40B4-BE49-F238E27FC236}">
                <a16:creationId xmlns:a16="http://schemas.microsoft.com/office/drawing/2014/main" xmlns="" id="{14E45DD4-B43F-465C-9C28-327D3363F002}"/>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xmlns="" id="{46980F97-CDEB-409F-8D36-C41C9D3851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graphicFrame>
        <p:nvGraphicFramePr>
          <p:cNvPr id="3" name="Table 2">
            <a:extLst>
              <a:ext uri="{FF2B5EF4-FFF2-40B4-BE49-F238E27FC236}">
                <a16:creationId xmlns:a16="http://schemas.microsoft.com/office/drawing/2014/main" xmlns="" id="{207AA0DB-EA3D-4C7E-8AE3-CB14FC3DF1D3}"/>
              </a:ext>
            </a:extLst>
          </p:cNvPr>
          <p:cNvGraphicFramePr>
            <a:graphicFrameLocks noGrp="1"/>
          </p:cNvGraphicFramePr>
          <p:nvPr>
            <p:extLst>
              <p:ext uri="{D42A27DB-BD31-4B8C-83A1-F6EECF244321}">
                <p14:modId xmlns:p14="http://schemas.microsoft.com/office/powerpoint/2010/main" val="1643305599"/>
              </p:ext>
            </p:extLst>
          </p:nvPr>
        </p:nvGraphicFramePr>
        <p:xfrm>
          <a:off x="1018675" y="2518105"/>
          <a:ext cx="10066109" cy="1396530"/>
        </p:xfrm>
        <a:graphic>
          <a:graphicData uri="http://schemas.openxmlformats.org/drawingml/2006/table">
            <a:tbl>
              <a:tblPr/>
              <a:tblGrid>
                <a:gridCol w="3190115">
                  <a:extLst>
                    <a:ext uri="{9D8B030D-6E8A-4147-A177-3AD203B41FA5}">
                      <a16:colId xmlns:a16="http://schemas.microsoft.com/office/drawing/2014/main" xmlns="" val="3544579601"/>
                    </a:ext>
                  </a:extLst>
                </a:gridCol>
                <a:gridCol w="2069265">
                  <a:extLst>
                    <a:ext uri="{9D8B030D-6E8A-4147-A177-3AD203B41FA5}">
                      <a16:colId xmlns:a16="http://schemas.microsoft.com/office/drawing/2014/main" xmlns="" val="960224467"/>
                    </a:ext>
                  </a:extLst>
                </a:gridCol>
                <a:gridCol w="2737464">
                  <a:extLst>
                    <a:ext uri="{9D8B030D-6E8A-4147-A177-3AD203B41FA5}">
                      <a16:colId xmlns:a16="http://schemas.microsoft.com/office/drawing/2014/main" xmlns="" val="2607512400"/>
                    </a:ext>
                  </a:extLst>
                </a:gridCol>
                <a:gridCol w="2069265">
                  <a:extLst>
                    <a:ext uri="{9D8B030D-6E8A-4147-A177-3AD203B41FA5}">
                      <a16:colId xmlns:a16="http://schemas.microsoft.com/office/drawing/2014/main" xmlns="" val="3965203354"/>
                    </a:ext>
                  </a:extLst>
                </a:gridCol>
              </a:tblGrid>
              <a:tr h="269222">
                <a:tc>
                  <a:txBody>
                    <a:bodyPr/>
                    <a:lstStyle/>
                    <a:p>
                      <a:pPr algn="l" rtl="0" fontAlgn="base"/>
                      <a:r>
                        <a:rPr lang="lt-LT" sz="1400" b="1" i="0" dirty="0">
                          <a:solidFill>
                            <a:srgbClr val="BF956B"/>
                          </a:solidFill>
                          <a:effectLst/>
                          <a:latin typeface="TT Norms Medium" panose="02000803030000020003" pitchFamily="50" charset="0"/>
                        </a:rPr>
                        <a:t>Gyventojai, tūkst.</a:t>
                      </a:r>
                      <a:r>
                        <a:rPr lang="lt-LT" sz="1400" b="0" i="0" dirty="0">
                          <a:solidFill>
                            <a:srgbClr val="000000"/>
                          </a:solidFill>
                          <a:effectLst/>
                          <a:latin typeface="TT Norms Medium" panose="02000803030000020003" pitchFamily="50" charset="0"/>
                        </a:rPr>
                        <a:t>​</a:t>
                      </a:r>
                      <a:endParaRPr lang="lt-LT" sz="1400" b="0" i="0" dirty="0">
                        <a:solidFill>
                          <a:srgbClr val="000000"/>
                        </a:solidFill>
                        <a:effectLst/>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en-US" sz="1400" b="0" i="0" dirty="0">
                          <a:solidFill>
                            <a:srgbClr val="BF956B"/>
                          </a:solidFill>
                          <a:effectLst/>
                          <a:latin typeface="TT Norms Regular" panose="02000503030000020003" pitchFamily="50" charset="0"/>
                        </a:rPr>
                        <a:t>2018</a:t>
                      </a:r>
                      <a:r>
                        <a:rPr lang="en-US" sz="1400" b="0" i="0" dirty="0">
                          <a:solidFill>
                            <a:srgbClr val="000000"/>
                          </a:solidFill>
                          <a:effectLst/>
                          <a:latin typeface="TT Norms Regular" panose="02000503030000020003" pitchFamily="50" charset="0"/>
                        </a:rPr>
                        <a:t>​</a:t>
                      </a:r>
                      <a:endParaRPr lang="en-US" sz="1400" b="0" i="0" dirty="0">
                        <a:solidFill>
                          <a:srgbClr val="000000"/>
                        </a:solidFill>
                        <a:effectLst/>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en-US" sz="1400" b="0" i="0">
                          <a:solidFill>
                            <a:srgbClr val="BF956B"/>
                          </a:solidFill>
                          <a:effectLst/>
                          <a:latin typeface="TT Norms Regular" panose="02000503030000020003" pitchFamily="50" charset="0"/>
                        </a:rPr>
                        <a:t>2017</a:t>
                      </a:r>
                      <a:r>
                        <a:rPr lang="en-US" sz="1400" b="0" i="0">
                          <a:solidFill>
                            <a:srgbClr val="000000"/>
                          </a:solidFill>
                          <a:effectLst/>
                          <a:latin typeface="TT Norms Regular" panose="02000503030000020003" pitchFamily="50" charset="0"/>
                        </a:rPr>
                        <a:t>​</a:t>
                      </a:r>
                      <a:endParaRPr lang="en-US" sz="1400" b="0" i="0">
                        <a:solidFill>
                          <a:srgbClr val="000000"/>
                        </a:solidFill>
                        <a:effectLst/>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lt-LT" sz="1400" b="1" i="0" dirty="0">
                          <a:solidFill>
                            <a:srgbClr val="BF956B"/>
                          </a:solidFill>
                          <a:effectLst/>
                          <a:latin typeface="TT Norms Medium" panose="02000803030000020003" pitchFamily="50" charset="0"/>
                        </a:rPr>
                        <a:t>Skirtumas, %</a:t>
                      </a:r>
                      <a:r>
                        <a:rPr lang="lt-LT" sz="1400" b="0" i="0" dirty="0">
                          <a:solidFill>
                            <a:srgbClr val="000000"/>
                          </a:solidFill>
                          <a:effectLst/>
                          <a:latin typeface="TT Norms Medium" panose="02000803030000020003" pitchFamily="50" charset="0"/>
                        </a:rPr>
                        <a:t>​</a:t>
                      </a:r>
                      <a:endParaRPr lang="lt-LT" sz="1400" b="0" i="0" dirty="0">
                        <a:solidFill>
                          <a:srgbClr val="000000"/>
                        </a:solidFill>
                        <a:effectLst/>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613083"/>
                  </a:ext>
                </a:extLst>
              </a:tr>
              <a:tr h="308198">
                <a:tc>
                  <a:txBody>
                    <a:bodyPr/>
                    <a:lstStyle/>
                    <a:p>
                      <a:pPr algn="just" rtl="0" fontAlgn="base"/>
                      <a:r>
                        <a:rPr lang="lt-LT" sz="1300" b="1" i="0" dirty="0">
                          <a:solidFill>
                            <a:srgbClr val="000000"/>
                          </a:solidFill>
                          <a:effectLst/>
                          <a:latin typeface="TT Norms Medium" panose="02000803030000020003" pitchFamily="50" charset="0"/>
                        </a:rPr>
                        <a:t>Klaipėdos miestas ir rajonas</a:t>
                      </a:r>
                      <a:r>
                        <a:rPr lang="lt-LT" sz="1300" b="0" i="0" dirty="0">
                          <a:solidFill>
                            <a:srgbClr val="000000"/>
                          </a:solidFill>
                          <a:effectLst/>
                          <a:latin typeface="TT Norms Medium" panose="02000803030000020003" pitchFamily="50" charset="0"/>
                        </a:rPr>
                        <a:t>​</a:t>
                      </a:r>
                      <a:endParaRPr lang="lt-LT" sz="1300" b="0" i="0" dirty="0">
                        <a:solidFill>
                          <a:srgbClr val="000000"/>
                        </a:solidFill>
                        <a:effectLst/>
                      </a:endParaRPr>
                    </a:p>
                  </a:txBody>
                  <a:tcPr marL="67306" marR="67306" marT="33653" marB="33653"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1" i="0" dirty="0">
                          <a:solidFill>
                            <a:srgbClr val="000000"/>
                          </a:solidFill>
                          <a:effectLst/>
                          <a:latin typeface="TT Norms Medium" panose="02000803030000020003" pitchFamily="50" charset="0"/>
                        </a:rPr>
                        <a:t>205 424</a:t>
                      </a:r>
                      <a:r>
                        <a:rPr lang="en-US" sz="1300" b="0" i="0" dirty="0">
                          <a:solidFill>
                            <a:srgbClr val="000000"/>
                          </a:solidFill>
                          <a:effectLst/>
                          <a:latin typeface="TT Norms Medium" panose="02000803030000020003" pitchFamily="50" charset="0"/>
                        </a:rPr>
                        <a:t>​</a:t>
                      </a:r>
                      <a:endParaRPr lang="en-US" sz="1300" b="0" i="0" dirty="0">
                        <a:solidFill>
                          <a:srgbClr val="000000"/>
                        </a:solidFill>
                        <a:effectLst/>
                      </a:endParaRPr>
                    </a:p>
                  </a:txBody>
                  <a:tcPr marL="67306" marR="67306" marT="33653" marB="33653"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1" i="0" dirty="0">
                          <a:solidFill>
                            <a:srgbClr val="000000"/>
                          </a:solidFill>
                          <a:effectLst/>
                          <a:latin typeface="TT Norms Medium" panose="02000803030000020003" pitchFamily="50" charset="0"/>
                        </a:rPr>
                        <a:t>208 201</a:t>
                      </a:r>
                      <a:r>
                        <a:rPr lang="en-US" sz="1300" b="0" i="0" dirty="0">
                          <a:solidFill>
                            <a:srgbClr val="000000"/>
                          </a:solidFill>
                          <a:effectLst/>
                          <a:latin typeface="TT Norms Medium" panose="02000803030000020003" pitchFamily="50" charset="0"/>
                        </a:rPr>
                        <a:t>​</a:t>
                      </a:r>
                      <a:endParaRPr lang="en-US" sz="1300" b="0" i="0" dirty="0">
                        <a:solidFill>
                          <a:srgbClr val="000000"/>
                        </a:solidFill>
                        <a:effectLst/>
                      </a:endParaRPr>
                    </a:p>
                  </a:txBody>
                  <a:tcPr marL="67306" marR="67306" marT="33653" marB="33653"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1" i="0" dirty="0">
                          <a:solidFill>
                            <a:srgbClr val="000000"/>
                          </a:solidFill>
                          <a:effectLst/>
                          <a:latin typeface="TT Norms Medium" panose="02000803030000020003" pitchFamily="50" charset="0"/>
                        </a:rPr>
                        <a:t>-1,3%</a:t>
                      </a:r>
                      <a:r>
                        <a:rPr lang="en-US" sz="1300" b="0" i="0" dirty="0">
                          <a:solidFill>
                            <a:srgbClr val="000000"/>
                          </a:solidFill>
                          <a:effectLst/>
                          <a:latin typeface="TT Norms Medium" panose="02000803030000020003" pitchFamily="50" charset="0"/>
                        </a:rPr>
                        <a:t>​</a:t>
                      </a:r>
                      <a:endParaRPr lang="en-US" sz="1300" b="0" i="0" dirty="0">
                        <a:solidFill>
                          <a:srgbClr val="000000"/>
                        </a:solidFill>
                        <a:effectLst/>
                      </a:endParaRPr>
                    </a:p>
                  </a:txBody>
                  <a:tcPr marL="67306" marR="67306" marT="33653" marB="33653"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8964203"/>
                  </a:ext>
                </a:extLst>
              </a:tr>
              <a:tr h="269222">
                <a:tc>
                  <a:txBody>
                    <a:bodyPr/>
                    <a:lstStyle/>
                    <a:p>
                      <a:pPr algn="just" rtl="0" fontAlgn="base"/>
                      <a:r>
                        <a:rPr lang="en-US" sz="1300" b="0" i="0" dirty="0" err="1">
                          <a:solidFill>
                            <a:srgbClr val="000000"/>
                          </a:solidFill>
                          <a:effectLst/>
                          <a:latin typeface="TT Norms Regular" panose="02000503030000020003" pitchFamily="50" charset="0"/>
                        </a:rPr>
                        <a:t>Kauno</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miestas</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ir</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rajonas</a:t>
                      </a:r>
                      <a:r>
                        <a:rPr lang="en-US" sz="1300" b="0" i="0" dirty="0">
                          <a:solidFill>
                            <a:srgbClr val="000000"/>
                          </a:solidFill>
                          <a:effectLst/>
                          <a:latin typeface="TT Norms Regular" panose="02000503030000020003" pitchFamily="50" charset="0"/>
                        </a:rPr>
                        <a:t>​</a:t>
                      </a:r>
                      <a:endParaRPr lang="en-US" sz="1300" b="0" i="0" dirty="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a:solidFill>
                            <a:srgbClr val="000000"/>
                          </a:solidFill>
                          <a:effectLst/>
                          <a:latin typeface="TT Norms Regular" panose="02000503030000020003" pitchFamily="50" charset="0"/>
                        </a:rPr>
                        <a:t>379 178​</a:t>
                      </a:r>
                      <a:endParaRPr lang="en-US" sz="1300" b="0" i="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a:solidFill>
                            <a:srgbClr val="000000"/>
                          </a:solidFill>
                          <a:effectLst/>
                          <a:latin typeface="TT Norms Regular" panose="02000503030000020003" pitchFamily="50" charset="0"/>
                        </a:rPr>
                        <a:t>381 802​</a:t>
                      </a:r>
                      <a:endParaRPr lang="en-US" sz="1300" b="0" i="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a:solidFill>
                            <a:srgbClr val="000000"/>
                          </a:solidFill>
                          <a:effectLst/>
                          <a:latin typeface="TT Norms Regular" panose="02000503030000020003" pitchFamily="50" charset="0"/>
                        </a:rPr>
                        <a:t>-0,7%​</a:t>
                      </a:r>
                      <a:endParaRPr lang="en-US" sz="1300" b="0" i="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7848934"/>
                  </a:ext>
                </a:extLst>
              </a:tr>
              <a:tr h="269222">
                <a:tc>
                  <a:txBody>
                    <a:bodyPr/>
                    <a:lstStyle/>
                    <a:p>
                      <a:pPr algn="just" rtl="0" fontAlgn="base"/>
                      <a:r>
                        <a:rPr lang="en-US" sz="1300" b="0" i="0" dirty="0">
                          <a:solidFill>
                            <a:srgbClr val="000000"/>
                          </a:solidFill>
                          <a:effectLst/>
                          <a:latin typeface="TT Norms Regular" panose="02000503030000020003" pitchFamily="50" charset="0"/>
                        </a:rPr>
                        <a:t>Vilniaus </a:t>
                      </a:r>
                      <a:r>
                        <a:rPr lang="en-US" sz="1300" b="0" i="0" dirty="0" err="1">
                          <a:solidFill>
                            <a:srgbClr val="000000"/>
                          </a:solidFill>
                          <a:effectLst/>
                          <a:latin typeface="TT Norms Regular" panose="02000503030000020003" pitchFamily="50" charset="0"/>
                        </a:rPr>
                        <a:t>miestas</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ir</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rajonas</a:t>
                      </a:r>
                      <a:r>
                        <a:rPr lang="en-US" sz="1300" b="0" i="0" dirty="0">
                          <a:solidFill>
                            <a:srgbClr val="000000"/>
                          </a:solidFill>
                          <a:effectLst/>
                          <a:latin typeface="TT Norms Regular" panose="02000503030000020003" pitchFamily="50" charset="0"/>
                        </a:rPr>
                        <a:t>​</a:t>
                      </a:r>
                      <a:endParaRPr lang="en-US" sz="1300" b="0" i="0" dirty="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dirty="0">
                          <a:solidFill>
                            <a:srgbClr val="000000"/>
                          </a:solidFill>
                          <a:effectLst/>
                          <a:latin typeface="TT Norms Regular" panose="02000503030000020003" pitchFamily="50" charset="0"/>
                        </a:rPr>
                        <a:t>646 707​</a:t>
                      </a:r>
                      <a:endParaRPr lang="en-US" sz="1300" b="0" i="0" dirty="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a:solidFill>
                            <a:srgbClr val="000000"/>
                          </a:solidFill>
                          <a:effectLst/>
                          <a:latin typeface="TT Norms Regular" panose="02000503030000020003" pitchFamily="50" charset="0"/>
                        </a:rPr>
                        <a:t>642 365​</a:t>
                      </a:r>
                      <a:endParaRPr lang="en-US" sz="1300" b="0" i="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a:solidFill>
                            <a:srgbClr val="000000"/>
                          </a:solidFill>
                          <a:effectLst/>
                          <a:latin typeface="TT Norms Regular" panose="02000503030000020003" pitchFamily="50" charset="0"/>
                        </a:rPr>
                        <a:t>0,7%​</a:t>
                      </a:r>
                      <a:endParaRPr lang="en-US" sz="1300" b="0" i="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2774691"/>
                  </a:ext>
                </a:extLst>
              </a:tr>
              <a:tr h="269222">
                <a:tc>
                  <a:txBody>
                    <a:bodyPr/>
                    <a:lstStyle/>
                    <a:p>
                      <a:pPr algn="just" rtl="0" fontAlgn="base"/>
                      <a:r>
                        <a:rPr lang="lt-LT" sz="1300" b="0" i="0">
                          <a:solidFill>
                            <a:srgbClr val="000000"/>
                          </a:solidFill>
                          <a:effectLst/>
                          <a:latin typeface="TT Norms Regular" panose="02000503030000020003" pitchFamily="50" charset="0"/>
                        </a:rPr>
                        <a:t>Iš viso Lietuvoje​</a:t>
                      </a:r>
                      <a:endParaRPr lang="lt-LT" sz="1300" b="0" i="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en-US" sz="1300" b="0" i="0">
                          <a:solidFill>
                            <a:srgbClr val="000000"/>
                          </a:solidFill>
                          <a:effectLst/>
                          <a:latin typeface="TT Norms Regular" panose="02000503030000020003" pitchFamily="50" charset="0"/>
                        </a:rPr>
                        <a:t>2 800 738​</a:t>
                      </a:r>
                      <a:endParaRPr lang="en-US" sz="1300" b="0" i="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en-US" sz="1300" b="0" i="0">
                          <a:solidFill>
                            <a:srgbClr val="000000"/>
                          </a:solidFill>
                          <a:effectLst/>
                          <a:latin typeface="TT Norms Regular" panose="02000503030000020003" pitchFamily="50" charset="0"/>
                        </a:rPr>
                        <a:t>2 824 030​</a:t>
                      </a:r>
                      <a:endParaRPr lang="en-US" sz="1300" b="0" i="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en-US" sz="1300" b="0" i="0" dirty="0">
                          <a:solidFill>
                            <a:srgbClr val="000000"/>
                          </a:solidFill>
                          <a:effectLst/>
                          <a:latin typeface="TT Norms Regular" panose="02000503030000020003" pitchFamily="50" charset="0"/>
                        </a:rPr>
                        <a:t>-0,8%​</a:t>
                      </a:r>
                      <a:endParaRPr lang="en-US" sz="1300" b="0" i="0" dirty="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2671864"/>
                  </a:ext>
                </a:extLst>
              </a:tr>
            </a:tbl>
          </a:graphicData>
        </a:graphic>
      </p:graphicFrame>
      <p:sp>
        <p:nvSpPr>
          <p:cNvPr id="21" name="TextBox 20">
            <a:extLst>
              <a:ext uri="{FF2B5EF4-FFF2-40B4-BE49-F238E27FC236}">
                <a16:creationId xmlns:a16="http://schemas.microsoft.com/office/drawing/2014/main" xmlns="" id="{4FF37991-0673-4E86-8101-F9FE7730FFC5}"/>
              </a:ext>
            </a:extLst>
          </p:cNvPr>
          <p:cNvSpPr txBox="1"/>
          <p:nvPr/>
        </p:nvSpPr>
        <p:spPr>
          <a:xfrm>
            <a:off x="937057" y="4059875"/>
            <a:ext cx="10039405" cy="488082"/>
          </a:xfrm>
          <a:prstGeom prst="rect">
            <a:avLst/>
          </a:prstGeom>
          <a:noFill/>
        </p:spPr>
        <p:txBody>
          <a:bodyPr wrap="square" numCol="1" spcCol="360000" rtlCol="0" anchor="t">
            <a:spAutoFit/>
          </a:bodyPr>
          <a:lstStyle/>
          <a:p>
            <a:pPr marL="0" marR="0" lvl="0" indent="0" algn="l" defTabSz="914400" rtl="0" eaLnBrk="1" fontAlgn="auto" latinLnBrk="0" hangingPunct="1">
              <a:lnSpc>
                <a:spcPts val="318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TT Norms  "/>
                <a:ea typeface="TT Norms Medium" charset="0"/>
                <a:cs typeface="TT Norms Medium" charset="0"/>
              </a:rPr>
              <a:t>Maža</a:t>
            </a:r>
            <a:r>
              <a:rPr kumimoji="0" lang="en-US" sz="2600" b="0" i="0" u="none" strike="noStrike" kern="1200" cap="none" spc="0" normalizeH="0" baseline="0" noProof="0" dirty="0">
                <a:ln>
                  <a:noFill/>
                </a:ln>
                <a:solidFill>
                  <a:prstClr val="black"/>
                </a:solidFill>
                <a:effectLst/>
                <a:uLnTx/>
                <a:uFillTx/>
                <a:latin typeface="TT Norms  "/>
                <a:ea typeface="TT Norms Medium" charset="0"/>
                <a:cs typeface="TT Norms Medium" charset="0"/>
              </a:rPr>
              <a:t> </a:t>
            </a:r>
            <a:r>
              <a:rPr kumimoji="0" lang="en-US" sz="2600" b="1" i="0" u="none" strike="noStrike" kern="1200" cap="none" spc="0" normalizeH="0" baseline="0" noProof="0" dirty="0">
                <a:ln>
                  <a:noFill/>
                </a:ln>
                <a:solidFill>
                  <a:srgbClr val="BF956B"/>
                </a:solidFill>
                <a:effectLst/>
                <a:uLnTx/>
                <a:uFillTx/>
                <a:latin typeface="TT Norms  "/>
                <a:ea typeface="TT Norms Medium" charset="0"/>
                <a:cs typeface="TT Norms Medium" charset="0"/>
              </a:rPr>
              <a:t>talent</a:t>
            </a:r>
            <a:r>
              <a:rPr kumimoji="0" lang="lt-LT" sz="2600" b="1" i="0" u="none" strike="noStrike" kern="1200" cap="none" spc="0" normalizeH="0" baseline="0" noProof="0" dirty="0">
                <a:ln>
                  <a:noFill/>
                </a:ln>
                <a:solidFill>
                  <a:srgbClr val="BF956B"/>
                </a:solidFill>
                <a:effectLst/>
                <a:uLnTx/>
                <a:uFillTx/>
                <a:latin typeface="TT Norms  "/>
                <a:ea typeface="TT Norms Medium" charset="0"/>
                <a:cs typeface="TT Norms Medium" charset="0"/>
              </a:rPr>
              <a:t>ų</a:t>
            </a:r>
            <a:r>
              <a:rPr kumimoji="0" lang="en-US" sz="2600" b="1" i="0" u="none" strike="noStrike" kern="1200" cap="none" spc="0" normalizeH="0" baseline="0" noProof="0" dirty="0">
                <a:ln>
                  <a:noFill/>
                </a:ln>
                <a:solidFill>
                  <a:srgbClr val="BF956B"/>
                </a:solidFill>
                <a:effectLst/>
                <a:uLnTx/>
                <a:uFillTx/>
                <a:latin typeface="TT Norms  "/>
                <a:ea typeface="TT Norms Medium" charset="0"/>
                <a:cs typeface="TT Norms Medium" charset="0"/>
              </a:rPr>
              <a:t> </a:t>
            </a:r>
            <a:r>
              <a:rPr kumimoji="0" lang="en-US" sz="2600" b="1" i="0" u="none" strike="noStrike" kern="1200" cap="none" spc="0" normalizeH="0" baseline="0" noProof="0" dirty="0" err="1">
                <a:ln>
                  <a:noFill/>
                </a:ln>
                <a:solidFill>
                  <a:srgbClr val="BF956B"/>
                </a:solidFill>
                <a:effectLst/>
                <a:uLnTx/>
                <a:uFillTx/>
                <a:latin typeface="TT Norms  "/>
                <a:ea typeface="TT Norms Medium" charset="0"/>
                <a:cs typeface="TT Norms Medium" charset="0"/>
              </a:rPr>
              <a:t>pasiūla</a:t>
            </a:r>
            <a:r>
              <a:rPr kumimoji="0" lang="en-US" sz="2600" b="1" i="0" u="none" strike="noStrike" kern="1200" cap="none" spc="0" normalizeH="0" baseline="0" noProof="0" dirty="0">
                <a:ln>
                  <a:noFill/>
                </a:ln>
                <a:solidFill>
                  <a:srgbClr val="BF956B"/>
                </a:solidFill>
                <a:effectLst/>
                <a:uLnTx/>
                <a:uFillTx/>
                <a:latin typeface="TT Norms  "/>
                <a:ea typeface="TT Norms Medium" charset="0"/>
                <a:cs typeface="TT Norms Medium" charset="0"/>
              </a:rPr>
              <a:t> (</a:t>
            </a:r>
            <a:r>
              <a:rPr kumimoji="0" lang="en-US" sz="2600" b="1" i="0" u="none" strike="noStrike" kern="1200" cap="none" spc="0" normalizeH="0" baseline="0" noProof="0" dirty="0" err="1">
                <a:ln>
                  <a:noFill/>
                </a:ln>
                <a:solidFill>
                  <a:srgbClr val="BF956B"/>
                </a:solidFill>
                <a:effectLst/>
                <a:uLnTx/>
                <a:uFillTx/>
                <a:latin typeface="TT Norms  "/>
                <a:ea typeface="TT Norms Medium" charset="0"/>
                <a:cs typeface="TT Norms Medium" charset="0"/>
              </a:rPr>
              <a:t>ruošiam</a:t>
            </a:r>
            <a:r>
              <a:rPr kumimoji="0" lang="lt-LT" sz="2600" b="1" i="0" u="none" strike="noStrike" kern="1200" cap="none" spc="0" normalizeH="0" baseline="0" noProof="0" dirty="0">
                <a:ln>
                  <a:noFill/>
                </a:ln>
                <a:solidFill>
                  <a:srgbClr val="BF956B"/>
                </a:solidFill>
                <a:effectLst/>
                <a:uLnTx/>
                <a:uFillTx/>
                <a:latin typeface="TT Norms  "/>
                <a:ea typeface="TT Norms Medium" charset="0"/>
                <a:cs typeface="TT Norms Medium" charset="0"/>
              </a:rPr>
              <a:t>ų</a:t>
            </a:r>
            <a:r>
              <a:rPr kumimoji="0" lang="en-US" sz="2600" b="1" i="0" u="none" strike="noStrike" kern="1200" cap="none" spc="0" normalizeH="0" baseline="0" noProof="0" dirty="0">
                <a:ln>
                  <a:noFill/>
                </a:ln>
                <a:solidFill>
                  <a:srgbClr val="BF956B"/>
                </a:solidFill>
                <a:effectLst/>
                <a:uLnTx/>
                <a:uFillTx/>
                <a:latin typeface="TT Norms  "/>
                <a:ea typeface="TT Norms Medium" charset="0"/>
                <a:cs typeface="TT Norms Medium" charset="0"/>
              </a:rPr>
              <a:t> </a:t>
            </a:r>
            <a:r>
              <a:rPr kumimoji="0" lang="en-US" sz="2600" b="1" i="0" u="none" strike="noStrike" kern="1200" cap="none" spc="0" normalizeH="0" baseline="0" noProof="0" dirty="0" err="1">
                <a:ln>
                  <a:noFill/>
                </a:ln>
                <a:solidFill>
                  <a:srgbClr val="BF956B"/>
                </a:solidFill>
                <a:effectLst/>
                <a:uLnTx/>
                <a:uFillTx/>
                <a:latin typeface="TT Norms  "/>
                <a:ea typeface="TT Norms Medium" charset="0"/>
                <a:cs typeface="TT Norms Medium" charset="0"/>
              </a:rPr>
              <a:t>studentų</a:t>
            </a:r>
            <a:r>
              <a:rPr kumimoji="0" lang="en-US" sz="2600" b="1" i="0" u="none" strike="noStrike" kern="1200" cap="none" spc="0" normalizeH="0" baseline="0" noProof="0" dirty="0">
                <a:ln>
                  <a:noFill/>
                </a:ln>
                <a:solidFill>
                  <a:srgbClr val="BF956B"/>
                </a:solidFill>
                <a:effectLst/>
                <a:uLnTx/>
                <a:uFillTx/>
                <a:latin typeface="TT Norms  "/>
                <a:ea typeface="TT Norms Medium" charset="0"/>
                <a:cs typeface="TT Norms Medium" charset="0"/>
              </a:rPr>
              <a:t> </a:t>
            </a:r>
            <a:r>
              <a:rPr kumimoji="0" lang="en-US" sz="2600" b="1" i="0" u="none" strike="noStrike" kern="1200" cap="none" spc="0" normalizeH="0" baseline="0" noProof="0" dirty="0" err="1">
                <a:ln>
                  <a:noFill/>
                </a:ln>
                <a:solidFill>
                  <a:srgbClr val="BF956B"/>
                </a:solidFill>
                <a:effectLst/>
                <a:uLnTx/>
                <a:uFillTx/>
                <a:latin typeface="TT Norms  "/>
                <a:ea typeface="TT Norms Medium" charset="0"/>
                <a:cs typeface="TT Norms Medium" charset="0"/>
              </a:rPr>
              <a:t>skaičiu</a:t>
            </a:r>
            <a:r>
              <a:rPr lang="en-US" sz="2600" b="1" dirty="0">
                <a:solidFill>
                  <a:srgbClr val="BF956B"/>
                </a:solidFill>
                <a:latin typeface="TT Norms  "/>
                <a:ea typeface="TT Norms Medium" charset="0"/>
                <a:cs typeface="TT Norms Medium" charset="0"/>
              </a:rPr>
              <a:t>s per </a:t>
            </a:r>
            <a:r>
              <a:rPr lang="en-US" sz="2600" b="1" dirty="0" err="1">
                <a:solidFill>
                  <a:srgbClr val="BF956B"/>
                </a:solidFill>
                <a:latin typeface="TT Norms  "/>
                <a:ea typeface="TT Norms Medium" charset="0"/>
                <a:cs typeface="TT Norms Medium" charset="0"/>
              </a:rPr>
              <a:t>metus</a:t>
            </a:r>
            <a:r>
              <a:rPr lang="en-US" sz="2600" b="1" dirty="0">
                <a:solidFill>
                  <a:srgbClr val="BF956B"/>
                </a:solidFill>
                <a:latin typeface="TT Norms  "/>
                <a:ea typeface="TT Norms Medium" charset="0"/>
                <a:cs typeface="TT Norms Medium" charset="0"/>
              </a:rPr>
              <a:t>)</a:t>
            </a:r>
            <a:r>
              <a:rPr kumimoji="0" lang="en-US" sz="2600" i="0" u="none" strike="noStrike" kern="1200" cap="none" spc="0" normalizeH="0" baseline="0" noProof="0" dirty="0">
                <a:ln>
                  <a:noFill/>
                </a:ln>
                <a:effectLst/>
                <a:uLnTx/>
                <a:uFillTx/>
                <a:latin typeface="TT Norms  "/>
                <a:ea typeface="TT Norms Medium" charset="0"/>
                <a:cs typeface="TT Norms Medium" charset="0"/>
              </a:rPr>
              <a:t>;</a:t>
            </a:r>
            <a:r>
              <a:rPr kumimoji="0" lang="en-US" sz="2600" b="0" i="0" u="none" strike="noStrike" kern="1200" cap="none" spc="0" normalizeH="0" baseline="0" noProof="0" dirty="0">
                <a:ln>
                  <a:noFill/>
                </a:ln>
                <a:solidFill>
                  <a:prstClr val="black"/>
                </a:solidFill>
                <a:effectLst/>
                <a:uLnTx/>
                <a:uFillTx/>
                <a:latin typeface="TT Norms  "/>
                <a:ea typeface="TT Norms Medium" charset="0"/>
                <a:cs typeface="TT Norms Medium" charset="0"/>
              </a:rPr>
              <a:t> </a:t>
            </a:r>
          </a:p>
        </p:txBody>
      </p:sp>
      <p:graphicFrame>
        <p:nvGraphicFramePr>
          <p:cNvPr id="24" name="Table 23">
            <a:extLst>
              <a:ext uri="{FF2B5EF4-FFF2-40B4-BE49-F238E27FC236}">
                <a16:creationId xmlns:a16="http://schemas.microsoft.com/office/drawing/2014/main" xmlns="" id="{11911170-D90B-442C-9082-A0093721434D}"/>
              </a:ext>
            </a:extLst>
          </p:cNvPr>
          <p:cNvGraphicFramePr>
            <a:graphicFrameLocks noGrp="1"/>
          </p:cNvGraphicFramePr>
          <p:nvPr>
            <p:extLst>
              <p:ext uri="{D42A27DB-BD31-4B8C-83A1-F6EECF244321}">
                <p14:modId xmlns:p14="http://schemas.microsoft.com/office/powerpoint/2010/main" val="2058120548"/>
              </p:ext>
            </p:extLst>
          </p:nvPr>
        </p:nvGraphicFramePr>
        <p:xfrm>
          <a:off x="1026695" y="4483770"/>
          <a:ext cx="10100830" cy="1788766"/>
        </p:xfrm>
        <a:graphic>
          <a:graphicData uri="http://schemas.openxmlformats.org/drawingml/2006/table">
            <a:tbl>
              <a:tblPr/>
              <a:tblGrid>
                <a:gridCol w="3100744">
                  <a:extLst>
                    <a:ext uri="{9D8B030D-6E8A-4147-A177-3AD203B41FA5}">
                      <a16:colId xmlns:a16="http://schemas.microsoft.com/office/drawing/2014/main" xmlns="" val="3544579601"/>
                    </a:ext>
                  </a:extLst>
                </a:gridCol>
                <a:gridCol w="1463295">
                  <a:extLst>
                    <a:ext uri="{9D8B030D-6E8A-4147-A177-3AD203B41FA5}">
                      <a16:colId xmlns:a16="http://schemas.microsoft.com/office/drawing/2014/main" xmlns="" val="960224467"/>
                    </a:ext>
                  </a:extLst>
                </a:gridCol>
                <a:gridCol w="1156794">
                  <a:extLst>
                    <a:ext uri="{9D8B030D-6E8A-4147-A177-3AD203B41FA5}">
                      <a16:colId xmlns:a16="http://schemas.microsoft.com/office/drawing/2014/main" xmlns="" val="2607512400"/>
                    </a:ext>
                  </a:extLst>
                </a:gridCol>
                <a:gridCol w="941047">
                  <a:extLst>
                    <a:ext uri="{9D8B030D-6E8A-4147-A177-3AD203B41FA5}">
                      <a16:colId xmlns:a16="http://schemas.microsoft.com/office/drawing/2014/main" xmlns="" val="2781039096"/>
                    </a:ext>
                  </a:extLst>
                </a:gridCol>
                <a:gridCol w="848522">
                  <a:extLst>
                    <a:ext uri="{9D8B030D-6E8A-4147-A177-3AD203B41FA5}">
                      <a16:colId xmlns:a16="http://schemas.microsoft.com/office/drawing/2014/main" xmlns="" val="1702191265"/>
                    </a:ext>
                  </a:extLst>
                </a:gridCol>
                <a:gridCol w="1483069">
                  <a:extLst>
                    <a:ext uri="{9D8B030D-6E8A-4147-A177-3AD203B41FA5}">
                      <a16:colId xmlns:a16="http://schemas.microsoft.com/office/drawing/2014/main" xmlns="" val="3663781697"/>
                    </a:ext>
                  </a:extLst>
                </a:gridCol>
                <a:gridCol w="1107359">
                  <a:extLst>
                    <a:ext uri="{9D8B030D-6E8A-4147-A177-3AD203B41FA5}">
                      <a16:colId xmlns:a16="http://schemas.microsoft.com/office/drawing/2014/main" xmlns="" val="3965203354"/>
                    </a:ext>
                  </a:extLst>
                </a:gridCol>
              </a:tblGrid>
              <a:tr h="279225">
                <a:tc>
                  <a:txBody>
                    <a:bodyPr/>
                    <a:lstStyle/>
                    <a:p>
                      <a:pPr algn="l" rtl="0" fontAlgn="base"/>
                      <a:r>
                        <a:rPr lang="en-US" sz="1400" b="1" i="0" dirty="0" err="1">
                          <a:solidFill>
                            <a:srgbClr val="BF956B"/>
                          </a:solidFill>
                          <a:effectLst/>
                          <a:latin typeface="TT Norms Medium" panose="02000803030000020003" pitchFamily="50" charset="0"/>
                        </a:rPr>
                        <a:t>Miestas</a:t>
                      </a:r>
                      <a:endParaRPr lang="lt-LT" sz="1400" b="0" i="0" dirty="0">
                        <a:solidFill>
                          <a:srgbClr val="000000"/>
                        </a:solidFill>
                        <a:effectLst/>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en-US" sz="1400" b="0" i="0" kern="1200" dirty="0" err="1">
                          <a:solidFill>
                            <a:srgbClr val="BF956B"/>
                          </a:solidFill>
                          <a:effectLst/>
                          <a:latin typeface="TT Norms Regular" panose="02000503030000020003" pitchFamily="50" charset="0"/>
                          <a:ea typeface="+mn-ea"/>
                          <a:cs typeface="+mn-cs"/>
                        </a:rPr>
                        <a:t>Paslaug</a:t>
                      </a:r>
                      <a:r>
                        <a:rPr lang="lt-LT" sz="1400" b="0" i="0" kern="1200" dirty="0">
                          <a:solidFill>
                            <a:srgbClr val="BF956B"/>
                          </a:solidFill>
                          <a:effectLst/>
                          <a:latin typeface="TT Norms Regular" panose="02000503030000020003" pitchFamily="50" charset="0"/>
                          <a:ea typeface="+mn-ea"/>
                          <a:cs typeface="+mn-cs"/>
                        </a:rPr>
                        <a:t>ų centrai </a:t>
                      </a:r>
                      <a:endParaRPr lang="en-US" sz="1400" b="0" i="0" kern="1200" dirty="0">
                        <a:solidFill>
                          <a:srgbClr val="BF956B"/>
                        </a:solidFill>
                        <a:effectLst/>
                        <a:latin typeface="TT Norms Regular" panose="02000503030000020003" pitchFamily="50" charset="0"/>
                        <a:ea typeface="+mn-ea"/>
                        <a:cs typeface="+mn-cs"/>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lt-LT" sz="1400" b="0" i="0" kern="1200" dirty="0">
                          <a:solidFill>
                            <a:srgbClr val="BF956B"/>
                          </a:solidFill>
                          <a:effectLst/>
                          <a:latin typeface="TT Norms Regular" panose="02000503030000020003" pitchFamily="50" charset="0"/>
                          <a:ea typeface="+mn-ea"/>
                          <a:cs typeface="+mn-cs"/>
                        </a:rPr>
                        <a:t>Populiacija</a:t>
                      </a:r>
                      <a:endParaRPr lang="en-US" sz="1400" b="0" i="0" kern="1200" dirty="0">
                        <a:solidFill>
                          <a:srgbClr val="BF956B"/>
                        </a:solidFill>
                        <a:effectLst/>
                        <a:latin typeface="TT Norms Regular" panose="02000503030000020003" pitchFamily="50" charset="0"/>
                        <a:ea typeface="+mn-ea"/>
                        <a:cs typeface="+mn-cs"/>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lt-LT" sz="1400" b="0" i="0" kern="1200" dirty="0">
                          <a:solidFill>
                            <a:srgbClr val="BF956B"/>
                          </a:solidFill>
                          <a:effectLst/>
                          <a:latin typeface="TT Norms Regular" panose="02000503030000020003" pitchFamily="50" charset="0"/>
                          <a:ea typeface="+mn-ea"/>
                          <a:cs typeface="+mn-cs"/>
                        </a:rPr>
                        <a:t>IT</a:t>
                      </a:r>
                      <a:endParaRPr lang="en-US" sz="1400" b="0" i="0" kern="1200" dirty="0">
                        <a:solidFill>
                          <a:srgbClr val="BF956B"/>
                        </a:solidFill>
                        <a:effectLst/>
                        <a:latin typeface="TT Norms Regular" panose="02000503030000020003" pitchFamily="50" charset="0"/>
                        <a:ea typeface="+mn-ea"/>
                        <a:cs typeface="+mn-cs"/>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lt-LT" sz="1400" b="0" i="0" kern="1200" dirty="0">
                          <a:solidFill>
                            <a:srgbClr val="BF956B"/>
                          </a:solidFill>
                          <a:effectLst/>
                          <a:latin typeface="TT Norms Regular" panose="02000503030000020003" pitchFamily="50" charset="0"/>
                          <a:ea typeface="+mn-ea"/>
                          <a:cs typeface="+mn-cs"/>
                        </a:rPr>
                        <a:t>Kalbos</a:t>
                      </a:r>
                      <a:endParaRPr lang="en-US" sz="1400" b="0" i="0" kern="1200" dirty="0">
                        <a:solidFill>
                          <a:srgbClr val="BF956B"/>
                        </a:solidFill>
                        <a:effectLst/>
                        <a:latin typeface="TT Norms Regular" panose="02000503030000020003" pitchFamily="50" charset="0"/>
                        <a:ea typeface="+mn-ea"/>
                        <a:cs typeface="+mn-cs"/>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lt-LT" sz="1400" b="0" i="0" kern="1200" dirty="0">
                          <a:solidFill>
                            <a:srgbClr val="BF956B"/>
                          </a:solidFill>
                          <a:effectLst/>
                          <a:latin typeface="TT Norms Regular" panose="02000503030000020003" pitchFamily="50" charset="0"/>
                          <a:ea typeface="+mn-ea"/>
                          <a:cs typeface="+mn-cs"/>
                        </a:rPr>
                        <a:t>Inžinerija</a:t>
                      </a:r>
                      <a:endParaRPr lang="en-US" sz="1400" b="0" i="0" kern="1200" dirty="0">
                        <a:solidFill>
                          <a:srgbClr val="BF956B"/>
                        </a:solidFill>
                        <a:effectLst/>
                        <a:latin typeface="TT Norms Regular" panose="02000503030000020003" pitchFamily="50" charset="0"/>
                        <a:ea typeface="+mn-ea"/>
                        <a:cs typeface="+mn-cs"/>
                      </a:endParaRP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tc>
                  <a:txBody>
                    <a:bodyPr/>
                    <a:lstStyle/>
                    <a:p>
                      <a:pPr algn="ctr" rtl="0" fontAlgn="base"/>
                      <a:r>
                        <a:rPr lang="lt-LT" sz="1400" b="0" i="0" kern="1200" dirty="0">
                          <a:solidFill>
                            <a:srgbClr val="BF956B"/>
                          </a:solidFill>
                          <a:effectLst/>
                          <a:latin typeface="TT Norms Regular" panose="02000503030000020003" pitchFamily="50" charset="0"/>
                          <a:ea typeface="+mn-ea"/>
                          <a:cs typeface="+mn-cs"/>
                        </a:rPr>
                        <a:t>Admin</a:t>
                      </a:r>
                    </a:p>
                  </a:txBody>
                  <a:tcPr marL="67306" marR="67306" marT="33653" marB="33653" anchor="ctr">
                    <a:lnL>
                      <a:noFill/>
                    </a:lnL>
                    <a:lnR>
                      <a:noFill/>
                    </a:lnR>
                    <a:lnT>
                      <a:noFill/>
                    </a:lnT>
                    <a:lnB w="13202"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613083"/>
                  </a:ext>
                </a:extLst>
              </a:tr>
              <a:tr h="300319">
                <a:tc>
                  <a:txBody>
                    <a:bodyPr/>
                    <a:lstStyle/>
                    <a:p>
                      <a:pPr algn="just" rtl="0" fontAlgn="base"/>
                      <a:r>
                        <a:rPr lang="lt-LT" sz="1300" b="1" i="0" dirty="0">
                          <a:solidFill>
                            <a:srgbClr val="000000"/>
                          </a:solidFill>
                          <a:effectLst/>
                          <a:latin typeface="TT Norms Medium" panose="02000803030000020003" pitchFamily="50" charset="0"/>
                        </a:rPr>
                        <a:t>Klaipėdos miestas ir rajonas</a:t>
                      </a:r>
                      <a:r>
                        <a:rPr lang="lt-LT" sz="1300" b="0" i="0" dirty="0">
                          <a:solidFill>
                            <a:srgbClr val="000000"/>
                          </a:solidFill>
                          <a:effectLst/>
                          <a:latin typeface="TT Norms Medium" panose="02000803030000020003" pitchFamily="50" charset="0"/>
                        </a:rPr>
                        <a:t>​</a:t>
                      </a:r>
                      <a:endParaRPr lang="lt-LT" sz="1300" b="0" i="0" dirty="0">
                        <a:solidFill>
                          <a:srgbClr val="000000"/>
                        </a:solidFill>
                        <a:effectLst/>
                      </a:endParaRPr>
                    </a:p>
                  </a:txBody>
                  <a:tcPr marL="67306" marR="67306" marT="33653" marB="33653"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FF0000"/>
                          </a:solidFill>
                          <a:effectLst/>
                          <a:latin typeface="TT Norms Regular" panose="02000503030000020003" pitchFamily="50" charset="0"/>
                          <a:ea typeface="+mn-ea"/>
                          <a:cs typeface="+mn-cs"/>
                        </a:rPr>
                        <a:t>4 </a:t>
                      </a:r>
                    </a:p>
                  </a:txBody>
                  <a:tcPr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205 039 </a:t>
                      </a:r>
                    </a:p>
                  </a:txBody>
                  <a:tcPr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FF0000"/>
                          </a:solidFill>
                          <a:effectLst/>
                          <a:latin typeface="TT Norms Regular" panose="02000503030000020003" pitchFamily="50" charset="0"/>
                          <a:ea typeface="+mn-ea"/>
                          <a:cs typeface="+mn-cs"/>
                        </a:rPr>
                        <a:t>339 </a:t>
                      </a:r>
                    </a:p>
                  </a:txBody>
                  <a:tcPr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FF0000"/>
                          </a:solidFill>
                          <a:effectLst/>
                          <a:latin typeface="TT Norms Regular" panose="02000503030000020003" pitchFamily="50" charset="0"/>
                          <a:ea typeface="+mn-ea"/>
                          <a:cs typeface="+mn-cs"/>
                        </a:rPr>
                        <a:t>158 </a:t>
                      </a:r>
                    </a:p>
                  </a:txBody>
                  <a:tcPr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FF0000"/>
                          </a:solidFill>
                          <a:effectLst/>
                          <a:latin typeface="TT Norms Regular" panose="02000503030000020003" pitchFamily="50" charset="0"/>
                          <a:ea typeface="+mn-ea"/>
                          <a:cs typeface="+mn-cs"/>
                        </a:rPr>
                        <a:t>1 758 </a:t>
                      </a:r>
                    </a:p>
                  </a:txBody>
                  <a:tcPr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FF0000"/>
                          </a:solidFill>
                          <a:effectLst/>
                          <a:latin typeface="TT Norms Regular" panose="02000503030000020003" pitchFamily="50" charset="0"/>
                          <a:ea typeface="+mn-ea"/>
                          <a:cs typeface="+mn-cs"/>
                        </a:rPr>
                        <a:t>2 513 </a:t>
                      </a:r>
                    </a:p>
                  </a:txBody>
                  <a:tcPr anchor="ctr">
                    <a:lnL>
                      <a:noFill/>
                    </a:lnL>
                    <a:lnR>
                      <a:noFill/>
                    </a:lnR>
                    <a:lnT w="13202"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8964203"/>
                  </a:ext>
                </a:extLst>
              </a:tr>
              <a:tr h="306824">
                <a:tc>
                  <a:txBody>
                    <a:bodyPr/>
                    <a:lstStyle/>
                    <a:p>
                      <a:pPr algn="just" rtl="0" fontAlgn="base"/>
                      <a:r>
                        <a:rPr lang="en-US" sz="1300" b="0" i="0" dirty="0" err="1">
                          <a:solidFill>
                            <a:srgbClr val="000000"/>
                          </a:solidFill>
                          <a:effectLst/>
                          <a:latin typeface="TT Norms Regular" panose="02000503030000020003" pitchFamily="50" charset="0"/>
                        </a:rPr>
                        <a:t>Kauno</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miestas</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ir</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rajonas</a:t>
                      </a:r>
                      <a:r>
                        <a:rPr lang="en-US" sz="1300" b="0" i="0" dirty="0">
                          <a:solidFill>
                            <a:srgbClr val="000000"/>
                          </a:solidFill>
                          <a:effectLst/>
                          <a:latin typeface="TT Norms Regular" panose="02000503030000020003" pitchFamily="50" charset="0"/>
                        </a:rPr>
                        <a:t>​</a:t>
                      </a:r>
                      <a:endParaRPr lang="en-US" sz="1300" b="0" i="0" dirty="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15 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380 974 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3 245 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1 320 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7 964 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5 316 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7848934"/>
                  </a:ext>
                </a:extLst>
              </a:tr>
              <a:tr h="300319">
                <a:tc>
                  <a:txBody>
                    <a:bodyPr/>
                    <a:lstStyle/>
                    <a:p>
                      <a:pPr algn="just" rtl="0" fontAlgn="base"/>
                      <a:r>
                        <a:rPr lang="en-US" sz="1300" b="0" i="0" dirty="0">
                          <a:solidFill>
                            <a:srgbClr val="000000"/>
                          </a:solidFill>
                          <a:effectLst/>
                          <a:latin typeface="TT Norms Regular" panose="02000503030000020003" pitchFamily="50" charset="0"/>
                        </a:rPr>
                        <a:t>Vilniaus </a:t>
                      </a:r>
                      <a:r>
                        <a:rPr lang="en-US" sz="1300" b="0" i="0" dirty="0" err="1">
                          <a:solidFill>
                            <a:srgbClr val="000000"/>
                          </a:solidFill>
                          <a:effectLst/>
                          <a:latin typeface="TT Norms Regular" panose="02000503030000020003" pitchFamily="50" charset="0"/>
                        </a:rPr>
                        <a:t>miestas</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ir</a:t>
                      </a:r>
                      <a:r>
                        <a:rPr lang="en-US" sz="1300" b="0" i="0" dirty="0">
                          <a:solidFill>
                            <a:srgbClr val="000000"/>
                          </a:solidFill>
                          <a:effectLst/>
                          <a:latin typeface="TT Norms Regular" panose="02000503030000020003" pitchFamily="50" charset="0"/>
                        </a:rPr>
                        <a:t> </a:t>
                      </a:r>
                      <a:r>
                        <a:rPr lang="en-US" sz="1300" b="0" i="0" dirty="0" err="1">
                          <a:solidFill>
                            <a:srgbClr val="000000"/>
                          </a:solidFill>
                          <a:effectLst/>
                          <a:latin typeface="TT Norms Regular" panose="02000503030000020003" pitchFamily="50" charset="0"/>
                        </a:rPr>
                        <a:t>rajonas</a:t>
                      </a:r>
                      <a:r>
                        <a:rPr lang="en-US" sz="1300" b="0" i="0" dirty="0">
                          <a:solidFill>
                            <a:srgbClr val="000000"/>
                          </a:solidFill>
                          <a:effectLst/>
                          <a:latin typeface="TT Norms Regular" panose="02000503030000020003" pitchFamily="50" charset="0"/>
                        </a:rPr>
                        <a:t>​</a:t>
                      </a:r>
                      <a:endParaRPr lang="en-US" sz="1300" b="0" i="0" dirty="0">
                        <a:solidFill>
                          <a:srgbClr val="000000"/>
                        </a:solidFill>
                        <a:effectLst/>
                      </a:endParaRPr>
                    </a:p>
                  </a:txBody>
                  <a:tcPr marL="67306" marR="67306" marT="33653" marB="33653"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lt-LT" sz="1300" b="0" i="0" kern="1200" dirty="0">
                          <a:solidFill>
                            <a:srgbClr val="000000"/>
                          </a:solidFill>
                          <a:effectLst/>
                          <a:latin typeface="TT Norms Regular" panose="02000503030000020003" pitchFamily="50" charset="0"/>
                          <a:ea typeface="+mn-ea"/>
                          <a:cs typeface="+mn-cs"/>
                        </a:rPr>
                        <a:t>5</a:t>
                      </a:r>
                      <a:r>
                        <a:rPr lang="en-US" sz="1300" b="0" i="0" kern="1200" dirty="0">
                          <a:solidFill>
                            <a:srgbClr val="000000"/>
                          </a:solidFill>
                          <a:effectLst/>
                          <a:latin typeface="TT Norms Regular" panose="02000503030000020003" pitchFamily="50" charset="0"/>
                          <a:ea typeface="+mn-ea"/>
                          <a:cs typeface="+mn-cs"/>
                        </a:rPr>
                        <a:t>5 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805 367 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4 931 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2 667 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7 053 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12 440 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2774691"/>
                  </a:ext>
                </a:extLst>
              </a:tr>
              <a:tr h="300319">
                <a:tc>
                  <a:txBody>
                    <a:bodyPr/>
                    <a:lstStyle/>
                    <a:p>
                      <a:pPr algn="l" rtl="0" fontAlgn="base"/>
                      <a:r>
                        <a:rPr lang="en-US" sz="1300" b="0" i="0" kern="1200" dirty="0">
                          <a:solidFill>
                            <a:srgbClr val="000000"/>
                          </a:solidFill>
                          <a:effectLst/>
                          <a:latin typeface="TT Norms Regular" panose="02000503030000020003" pitchFamily="50" charset="0"/>
                          <a:ea typeface="+mn-ea"/>
                          <a:cs typeface="+mn-cs"/>
                        </a:rPr>
                        <a:t>Warsaw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210 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3 100 844 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14 000 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9 400 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a:solidFill>
                            <a:srgbClr val="000000"/>
                          </a:solidFill>
                          <a:effectLst/>
                          <a:latin typeface="TT Norms Regular" panose="02000503030000020003" pitchFamily="50" charset="0"/>
                          <a:ea typeface="+mn-ea"/>
                          <a:cs typeface="+mn-cs"/>
                        </a:rPr>
                        <a:t>22 100 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300" b="0" i="0" kern="1200" dirty="0">
                          <a:solidFill>
                            <a:srgbClr val="000000"/>
                          </a:solidFill>
                          <a:effectLst/>
                          <a:latin typeface="TT Norms Regular" panose="02000503030000020003" pitchFamily="50" charset="0"/>
                          <a:ea typeface="+mn-ea"/>
                          <a:cs typeface="+mn-cs"/>
                        </a:rPr>
                        <a:t>47 600 </a:t>
                      </a:r>
                    </a:p>
                  </a:txBody>
                  <a:tcPr anchor="ctr">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2671864"/>
                  </a:ext>
                </a:extLst>
              </a:tr>
              <a:tr h="300319">
                <a:tc>
                  <a:txBody>
                    <a:bodyPr/>
                    <a:lstStyle/>
                    <a:p>
                      <a:pPr algn="l" rtl="0" fontAlgn="base"/>
                      <a:r>
                        <a:rPr lang="lt-LT" sz="1300" b="0" i="0" kern="1200" dirty="0">
                          <a:solidFill>
                            <a:srgbClr val="000000"/>
                          </a:solidFill>
                          <a:effectLst/>
                          <a:latin typeface="TT Norms Regular" panose="02000503030000020003" pitchFamily="50" charset="0"/>
                          <a:ea typeface="+mn-ea"/>
                          <a:cs typeface="+mn-cs"/>
                        </a:rPr>
                        <a:t>Rzeszow </a:t>
                      </a:r>
                    </a:p>
                  </a:txBody>
                  <a:tcPr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lt-LT" sz="1300" b="0" i="0" kern="1200" dirty="0">
                          <a:solidFill>
                            <a:srgbClr val="000000"/>
                          </a:solidFill>
                          <a:effectLst/>
                          <a:latin typeface="TT Norms Regular" panose="02000503030000020003" pitchFamily="50" charset="0"/>
                          <a:ea typeface="+mn-ea"/>
                          <a:cs typeface="+mn-cs"/>
                        </a:rPr>
                        <a:t>32 </a:t>
                      </a:r>
                    </a:p>
                  </a:txBody>
                  <a:tcPr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lt-LT" sz="1300" b="0" i="0" kern="1200" dirty="0">
                          <a:solidFill>
                            <a:srgbClr val="000000"/>
                          </a:solidFill>
                          <a:effectLst/>
                          <a:latin typeface="TT Norms Regular" panose="02000503030000020003" pitchFamily="50" charset="0"/>
                          <a:ea typeface="+mn-ea"/>
                          <a:cs typeface="+mn-cs"/>
                        </a:rPr>
                        <a:t>350 000 </a:t>
                      </a:r>
                    </a:p>
                  </a:txBody>
                  <a:tcPr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lt-LT" sz="1300" b="0" i="0" kern="1200" dirty="0">
                          <a:solidFill>
                            <a:srgbClr val="000000"/>
                          </a:solidFill>
                          <a:effectLst/>
                          <a:latin typeface="TT Norms Regular" panose="02000503030000020003" pitchFamily="50" charset="0"/>
                          <a:ea typeface="+mn-ea"/>
                          <a:cs typeface="+mn-cs"/>
                        </a:rPr>
                        <a:t>2 500 </a:t>
                      </a:r>
                    </a:p>
                  </a:txBody>
                  <a:tcPr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lt-LT" sz="1300" b="0" i="0" kern="1200" dirty="0">
                          <a:solidFill>
                            <a:srgbClr val="000000"/>
                          </a:solidFill>
                          <a:effectLst/>
                          <a:latin typeface="TT Norms Regular" panose="02000503030000020003" pitchFamily="50" charset="0"/>
                          <a:ea typeface="+mn-ea"/>
                          <a:cs typeface="+mn-cs"/>
                        </a:rPr>
                        <a:t>1 700 </a:t>
                      </a:r>
                    </a:p>
                  </a:txBody>
                  <a:tcPr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lt-LT" sz="1300" b="0" i="0" kern="1200" dirty="0">
                          <a:solidFill>
                            <a:srgbClr val="000000"/>
                          </a:solidFill>
                          <a:effectLst/>
                          <a:latin typeface="TT Norms Regular" panose="02000503030000020003" pitchFamily="50" charset="0"/>
                          <a:ea typeface="+mn-ea"/>
                          <a:cs typeface="+mn-cs"/>
                        </a:rPr>
                        <a:t>7 000 </a:t>
                      </a:r>
                    </a:p>
                  </a:txBody>
                  <a:tcPr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tc>
                  <a:txBody>
                    <a:bodyPr/>
                    <a:lstStyle/>
                    <a:p>
                      <a:pPr algn="ctr" rtl="0" fontAlgn="base"/>
                      <a:r>
                        <a:rPr lang="lt-LT" sz="1300" b="0" i="0" kern="1200" dirty="0">
                          <a:solidFill>
                            <a:srgbClr val="000000"/>
                          </a:solidFill>
                          <a:effectLst/>
                          <a:latin typeface="TT Norms Regular" panose="02000503030000020003" pitchFamily="50" charset="0"/>
                          <a:ea typeface="+mn-ea"/>
                          <a:cs typeface="+mn-cs"/>
                        </a:rPr>
                        <a:t>7 700 </a:t>
                      </a:r>
                    </a:p>
                  </a:txBody>
                  <a:tcPr anchor="ctr">
                    <a:lnL>
                      <a:noFill/>
                    </a:lnL>
                    <a:lnR>
                      <a:noFill/>
                    </a:lnR>
                    <a:lnT w="9525" cap="flat" cmpd="sng" algn="ctr">
                      <a:solidFill>
                        <a:srgbClr val="000000"/>
                      </a:solidFill>
                      <a:prstDash val="solid"/>
                      <a:round/>
                      <a:headEnd type="none" w="med" len="med"/>
                      <a:tailEnd type="none" w="med" len="med"/>
                    </a:lnT>
                    <a:lnB w="13202"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2447983"/>
                  </a:ext>
                </a:extLst>
              </a:tr>
            </a:tbl>
          </a:graphicData>
        </a:graphic>
      </p:graphicFrame>
      <p:sp>
        <p:nvSpPr>
          <p:cNvPr id="29" name="TextBox 28">
            <a:extLst>
              <a:ext uri="{FF2B5EF4-FFF2-40B4-BE49-F238E27FC236}">
                <a16:creationId xmlns:a16="http://schemas.microsoft.com/office/drawing/2014/main" xmlns="" id="{3A18A09E-8DA4-4476-9AF7-70F6A38B03E5}"/>
              </a:ext>
            </a:extLst>
          </p:cNvPr>
          <p:cNvSpPr txBox="1"/>
          <p:nvPr/>
        </p:nvSpPr>
        <p:spPr>
          <a:xfrm>
            <a:off x="937057" y="325120"/>
            <a:ext cx="2248930" cy="230832"/>
          </a:xfrm>
          <a:prstGeom prst="rect">
            <a:avLst/>
          </a:prstGeom>
          <a:noFill/>
        </p:spPr>
        <p:txBody>
          <a:bodyPr wrap="square" rtlCol="0">
            <a:spAutoFit/>
          </a:bodyPr>
          <a:lstStyle/>
          <a:p>
            <a:pPr lvl="0">
              <a:defRPr/>
            </a:pPr>
            <a:r>
              <a:rPr lang="en-US" sz="900" dirty="0">
                <a:solidFill>
                  <a:prstClr val="black"/>
                </a:solidFill>
                <a:latin typeface="TT Norms Regular" panose="02000503030000020003" pitchFamily="50" charset="0"/>
                <a:ea typeface="TT Norms Medium" charset="0"/>
                <a:cs typeface="TT Norms Medium" charset="0"/>
              </a:rPr>
              <a:t>0</a:t>
            </a:r>
            <a:r>
              <a:rPr lang="lt-LT" sz="900" dirty="0">
                <a:solidFill>
                  <a:prstClr val="black"/>
                </a:solidFill>
                <a:latin typeface="TT Norms Regular" panose="02000503030000020003" pitchFamily="50" charset="0"/>
                <a:ea typeface="TT Norms Medium" charset="0"/>
                <a:cs typeface="TT Norms Medium" charset="0"/>
              </a:rPr>
              <a:t>6</a:t>
            </a:r>
            <a:r>
              <a:rPr lang="en-US" sz="900" dirty="0">
                <a:solidFill>
                  <a:prstClr val="black"/>
                </a:solidFill>
                <a:latin typeface="TT Norms Regular" panose="02000503030000020003" pitchFamily="50" charset="0"/>
                <a:ea typeface="TT Norms Medium" charset="0"/>
                <a:cs typeface="TT Norms Medium" charset="0"/>
              </a:rPr>
              <a:t>/  PROBLEMA</a:t>
            </a:r>
          </a:p>
        </p:txBody>
      </p:sp>
    </p:spTree>
    <p:extLst>
      <p:ext uri="{BB962C8B-B14F-4D97-AF65-F5344CB8AC3E}">
        <p14:creationId xmlns:p14="http://schemas.microsoft.com/office/powerpoint/2010/main" val="192948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sp>
        <p:nvSpPr>
          <p:cNvPr id="5" name="TextBox 4"/>
          <p:cNvSpPr txBox="1"/>
          <p:nvPr/>
        </p:nvSpPr>
        <p:spPr>
          <a:xfrm>
            <a:off x="8961078" y="6261062"/>
            <a:ext cx="22489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TT Norms Regular" panose="02000503030000020003" pitchFamily="50" charset="0"/>
                <a:ea typeface="TT Norms Medium" charset="0"/>
                <a:cs typeface="TT Norms Medium" charset="0"/>
              </a:rPr>
              <a:t>KLAIPĖDA ID</a:t>
            </a:r>
          </a:p>
        </p:txBody>
      </p:sp>
      <p:cxnSp>
        <p:nvCxnSpPr>
          <p:cNvPr id="12" name="Straight Connector 11">
            <a:extLst>
              <a:ext uri="{FF2B5EF4-FFF2-40B4-BE49-F238E27FC236}">
                <a16:creationId xmlns:a16="http://schemas.microsoft.com/office/drawing/2014/main" xmlns="" id="{7475FCB9-7D99-41F2-AB34-EB012649B46F}"/>
              </a:ext>
            </a:extLst>
          </p:cNvPr>
          <p:cNvCxnSpPr/>
          <p:nvPr/>
        </p:nvCxnSpPr>
        <p:spPr>
          <a:xfrm>
            <a:off x="0" y="2487393"/>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937B6936-61D9-4BE6-A2FF-A1BD647388E6}"/>
              </a:ext>
            </a:extLst>
          </p:cNvPr>
          <p:cNvSpPr txBox="1"/>
          <p:nvPr/>
        </p:nvSpPr>
        <p:spPr>
          <a:xfrm>
            <a:off x="1002633" y="2234416"/>
            <a:ext cx="9951398" cy="488082"/>
          </a:xfrm>
          <a:prstGeom prst="rect">
            <a:avLst/>
          </a:prstGeom>
          <a:noFill/>
        </p:spPr>
        <p:txBody>
          <a:bodyPr wrap="square" numCol="1" spcCol="360000" rtlCol="0" anchor="t">
            <a:spAutoFit/>
          </a:bodyPr>
          <a:lstStyle/>
          <a:p>
            <a:pPr marL="0" marR="0" lvl="0" indent="0" algn="l" defTabSz="914400" rtl="0" eaLnBrk="1" fontAlgn="auto" latinLnBrk="0" hangingPunct="1">
              <a:lnSpc>
                <a:spcPts val="3180"/>
              </a:lnSpc>
              <a:spcBef>
                <a:spcPts val="0"/>
              </a:spcBef>
              <a:spcAft>
                <a:spcPts val="0"/>
              </a:spcAft>
              <a:buClrTx/>
              <a:buSzTx/>
              <a:buFontTx/>
              <a:buNone/>
              <a:tabLst/>
              <a:defRPr/>
            </a:pPr>
            <a:r>
              <a:rPr kumimoji="0" lang="lt-LT" sz="2600" b="0" i="0" u="none" strike="noStrike" kern="1200" cap="none" spc="0" normalizeH="0" baseline="0" noProof="0" dirty="0">
                <a:ln>
                  <a:noFill/>
                </a:ln>
                <a:solidFill>
                  <a:prstClr val="black"/>
                </a:solidFill>
                <a:effectLst/>
                <a:uLnTx/>
                <a:uFillTx/>
                <a:latin typeface="TT Norms  "/>
                <a:ea typeface="+mn-ea"/>
                <a:cs typeface="+mn-cs"/>
              </a:rPr>
              <a:t>Nevystoma ir stagnuojanti </a:t>
            </a:r>
            <a:r>
              <a:rPr kumimoji="0" lang="lt-LT" sz="2600" b="1" i="0" u="none" strike="noStrike" kern="1200" cap="none" spc="0" normalizeH="0" baseline="0" noProof="0" dirty="0">
                <a:ln>
                  <a:noFill/>
                </a:ln>
                <a:solidFill>
                  <a:srgbClr val="BF956B"/>
                </a:solidFill>
                <a:effectLst/>
                <a:uLnTx/>
                <a:uFillTx/>
                <a:latin typeface="TT Norms  "/>
                <a:ea typeface="+mn-ea"/>
                <a:cs typeface="+mn-cs"/>
              </a:rPr>
              <a:t>A klasės biurų </a:t>
            </a:r>
            <a:r>
              <a:rPr kumimoji="0" lang="en-US" sz="2600" b="1" i="0" u="none" strike="noStrike" kern="1200" cap="none" spc="0" normalizeH="0" baseline="0" noProof="0" dirty="0" err="1">
                <a:ln>
                  <a:noFill/>
                </a:ln>
                <a:solidFill>
                  <a:srgbClr val="BF956B"/>
                </a:solidFill>
                <a:effectLst/>
                <a:uLnTx/>
                <a:uFillTx/>
                <a:latin typeface="TT Norms  "/>
                <a:ea typeface="+mn-ea"/>
                <a:cs typeface="+mn-cs"/>
              </a:rPr>
              <a:t>pasiūla</a:t>
            </a:r>
            <a:r>
              <a:rPr kumimoji="0" lang="en-US" sz="2600" b="1" i="0" u="none" strike="noStrike" kern="1200" cap="none" spc="0" normalizeH="0" baseline="0" noProof="0" dirty="0">
                <a:ln>
                  <a:noFill/>
                </a:ln>
                <a:solidFill>
                  <a:srgbClr val="BF956B"/>
                </a:solidFill>
                <a:effectLst/>
                <a:uLnTx/>
                <a:uFillTx/>
                <a:latin typeface="TT Norms  "/>
                <a:ea typeface="+mn-ea"/>
                <a:cs typeface="+mn-cs"/>
              </a:rPr>
              <a:t>;</a:t>
            </a:r>
          </a:p>
        </p:txBody>
      </p:sp>
      <p:cxnSp>
        <p:nvCxnSpPr>
          <p:cNvPr id="16" name="Straight Connector 15">
            <a:extLst>
              <a:ext uri="{FF2B5EF4-FFF2-40B4-BE49-F238E27FC236}">
                <a16:creationId xmlns:a16="http://schemas.microsoft.com/office/drawing/2014/main" xmlns="" id="{5AA8C076-EB79-4679-B5AF-D7FC52E7CA32}"/>
              </a:ext>
            </a:extLst>
          </p:cNvPr>
          <p:cNvCxnSpPr/>
          <p:nvPr/>
        </p:nvCxnSpPr>
        <p:spPr>
          <a:xfrm>
            <a:off x="0" y="3116810"/>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F95CC447-5F39-4A8D-900E-52D4B1D9823A}"/>
              </a:ext>
            </a:extLst>
          </p:cNvPr>
          <p:cNvSpPr txBox="1"/>
          <p:nvPr/>
        </p:nvSpPr>
        <p:spPr>
          <a:xfrm>
            <a:off x="1002632" y="2890831"/>
            <a:ext cx="9951398" cy="488082"/>
          </a:xfrm>
          <a:prstGeom prst="rect">
            <a:avLst/>
          </a:prstGeom>
          <a:noFill/>
        </p:spPr>
        <p:txBody>
          <a:bodyPr wrap="square" numCol="1" spcCol="360000" rtlCol="0" anchor="t">
            <a:spAutoFit/>
          </a:bodyPr>
          <a:lstStyle/>
          <a:p>
            <a:pPr marL="0" marR="0" lvl="0" indent="0" algn="l" defTabSz="914400" rtl="0" eaLnBrk="1" fontAlgn="auto" latinLnBrk="0" hangingPunct="1">
              <a:lnSpc>
                <a:spcPts val="318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T Norms  "/>
                <a:ea typeface="+mn-ea"/>
                <a:cs typeface="+mn-cs"/>
              </a:rPr>
              <a:t>SSC </a:t>
            </a:r>
            <a:r>
              <a:rPr kumimoji="0" lang="en-US" sz="2600" b="1" i="0" u="none" strike="noStrike" kern="1200" cap="none" spc="0" normalizeH="0" baseline="0" noProof="0" dirty="0">
                <a:ln>
                  <a:noFill/>
                </a:ln>
                <a:solidFill>
                  <a:srgbClr val="BF956B"/>
                </a:solidFill>
                <a:effectLst/>
                <a:uLnTx/>
                <a:uFillTx/>
                <a:latin typeface="TT Norms  "/>
                <a:ea typeface="+mn-ea"/>
                <a:cs typeface="+mn-cs"/>
              </a:rPr>
              <a:t>s</a:t>
            </a:r>
            <a:r>
              <a:rPr kumimoji="0" lang="lt-LT" sz="2600" b="1" i="0" u="none" strike="noStrike" kern="1200" cap="none" spc="0" normalizeH="0" baseline="0" noProof="0" dirty="0" err="1">
                <a:ln>
                  <a:noFill/>
                </a:ln>
                <a:solidFill>
                  <a:srgbClr val="BF956B"/>
                </a:solidFill>
                <a:effectLst/>
                <a:uLnTx/>
                <a:uFillTx/>
                <a:latin typeface="TT Norms  "/>
                <a:ea typeface="+mn-ea"/>
                <a:cs typeface="+mn-cs"/>
              </a:rPr>
              <a:t>ėkm</a:t>
            </a:r>
            <a:r>
              <a:rPr kumimoji="0" lang="en-US" sz="2600" b="1" i="0" u="none" strike="noStrike" kern="1200" cap="none" spc="0" normalizeH="0" baseline="0" noProof="0" dirty="0" err="1">
                <a:ln>
                  <a:noFill/>
                </a:ln>
                <a:solidFill>
                  <a:srgbClr val="BF956B"/>
                </a:solidFill>
                <a:effectLst/>
                <a:uLnTx/>
                <a:uFillTx/>
                <a:latin typeface="TT Norms  "/>
                <a:ea typeface="+mn-ea"/>
                <a:cs typeface="+mn-cs"/>
              </a:rPr>
              <a:t>ės</a:t>
            </a:r>
            <a:r>
              <a:rPr kumimoji="0" lang="lt-LT" sz="2600" b="1" i="0" u="none" strike="noStrike" kern="1200" cap="none" spc="0" normalizeH="0" baseline="0" noProof="0" dirty="0">
                <a:ln>
                  <a:noFill/>
                </a:ln>
                <a:solidFill>
                  <a:srgbClr val="BF956B"/>
                </a:solidFill>
                <a:effectLst/>
                <a:uLnTx/>
                <a:uFillTx/>
                <a:latin typeface="TT Norms  "/>
                <a:ea typeface="+mn-ea"/>
                <a:cs typeface="+mn-cs"/>
              </a:rPr>
              <a:t> </a:t>
            </a:r>
            <a:r>
              <a:rPr kumimoji="0" lang="lt-LT" sz="2600" b="1" i="0" u="none" strike="noStrike" kern="1200" cap="none" spc="0" normalizeH="0" baseline="0" noProof="0" dirty="0" err="1">
                <a:ln>
                  <a:noFill/>
                </a:ln>
                <a:solidFill>
                  <a:srgbClr val="BF956B"/>
                </a:solidFill>
                <a:effectLst/>
                <a:uLnTx/>
                <a:uFillTx/>
                <a:latin typeface="TT Norms  "/>
                <a:ea typeface="+mn-ea"/>
                <a:cs typeface="+mn-cs"/>
              </a:rPr>
              <a:t>pavyzdži</a:t>
            </a:r>
            <a:r>
              <a:rPr kumimoji="0" lang="en-US" sz="2600" b="1" i="0" u="none" strike="noStrike" kern="1200" cap="none" spc="0" normalizeH="0" baseline="0" noProof="0" dirty="0">
                <a:ln>
                  <a:noFill/>
                </a:ln>
                <a:solidFill>
                  <a:srgbClr val="BF956B"/>
                </a:solidFill>
                <a:effectLst/>
                <a:uLnTx/>
                <a:uFillTx/>
                <a:latin typeface="TT Norms  "/>
                <a:ea typeface="+mn-ea"/>
                <a:cs typeface="+mn-cs"/>
              </a:rPr>
              <a:t>ų </a:t>
            </a:r>
            <a:r>
              <a:rPr kumimoji="0" lang="en-US" sz="2600" b="0" i="0" u="none" strike="noStrike" kern="1200" cap="none" spc="0" normalizeH="0" baseline="0" noProof="0" dirty="0" err="1">
                <a:ln>
                  <a:noFill/>
                </a:ln>
                <a:solidFill>
                  <a:prstClr val="black"/>
                </a:solidFill>
                <a:effectLst/>
                <a:uLnTx/>
                <a:uFillTx/>
                <a:latin typeface="TT Norms  "/>
                <a:ea typeface="+mn-ea"/>
                <a:cs typeface="+mn-cs"/>
              </a:rPr>
              <a:t>trūkumas</a:t>
            </a:r>
            <a:r>
              <a:rPr kumimoji="0" lang="en-US" sz="2600" b="0" i="0" u="none" strike="noStrike" kern="1200" cap="none" spc="0" normalizeH="0" baseline="0" noProof="0" dirty="0">
                <a:ln>
                  <a:noFill/>
                </a:ln>
                <a:solidFill>
                  <a:prstClr val="black"/>
                </a:solidFill>
                <a:effectLst/>
                <a:uLnTx/>
                <a:uFillTx/>
                <a:latin typeface="TT Norms  "/>
                <a:ea typeface="+mn-ea"/>
                <a:cs typeface="+mn-cs"/>
              </a:rPr>
              <a:t>;</a:t>
            </a:r>
            <a:r>
              <a:rPr kumimoji="0" lang="lt-LT" sz="2600" b="0" i="0" u="none" strike="noStrike" kern="1200" cap="none" spc="0" normalizeH="0" baseline="0" noProof="0" dirty="0">
                <a:ln>
                  <a:noFill/>
                </a:ln>
                <a:solidFill>
                  <a:prstClr val="black"/>
                </a:solidFill>
                <a:effectLst/>
                <a:uLnTx/>
                <a:uFillTx/>
                <a:latin typeface="TT Norms  "/>
                <a:ea typeface="+mn-ea"/>
                <a:cs typeface="+mn-cs"/>
              </a:rPr>
              <a:t> </a:t>
            </a:r>
            <a:endParaRPr kumimoji="0" lang="en-US" sz="2600" b="0" i="0" u="none" strike="noStrike" kern="1200" cap="none" spc="0" normalizeH="0" baseline="0" noProof="0" dirty="0">
              <a:ln>
                <a:noFill/>
              </a:ln>
              <a:solidFill>
                <a:prstClr val="black"/>
              </a:solidFill>
              <a:effectLst/>
              <a:uLnTx/>
              <a:uFillTx/>
              <a:latin typeface="TT Norms  "/>
              <a:ea typeface="+mn-ea"/>
              <a:cs typeface="+mn-cs"/>
            </a:endParaRPr>
          </a:p>
        </p:txBody>
      </p:sp>
      <p:cxnSp>
        <p:nvCxnSpPr>
          <p:cNvPr id="25" name="Straight Connector 24">
            <a:extLst>
              <a:ext uri="{FF2B5EF4-FFF2-40B4-BE49-F238E27FC236}">
                <a16:creationId xmlns:a16="http://schemas.microsoft.com/office/drawing/2014/main" xmlns="" id="{6EBC5F88-8508-4E65-98E9-92FA0B8453D4}"/>
              </a:ext>
            </a:extLst>
          </p:cNvPr>
          <p:cNvCxnSpPr/>
          <p:nvPr/>
        </p:nvCxnSpPr>
        <p:spPr>
          <a:xfrm>
            <a:off x="0" y="3724267"/>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36FCFB44-2355-443B-9907-AF21C142589B}"/>
              </a:ext>
            </a:extLst>
          </p:cNvPr>
          <p:cNvSpPr txBox="1"/>
          <p:nvPr/>
        </p:nvSpPr>
        <p:spPr>
          <a:xfrm>
            <a:off x="1002632" y="3519795"/>
            <a:ext cx="10266948" cy="1308820"/>
          </a:xfrm>
          <a:prstGeom prst="rect">
            <a:avLst/>
          </a:prstGeom>
          <a:noFill/>
        </p:spPr>
        <p:txBody>
          <a:bodyPr wrap="square" numCol="1" spcCol="360000" rtlCol="0" anchor="t">
            <a:spAutoFit/>
          </a:bodyPr>
          <a:lstStyle/>
          <a:p>
            <a:pPr lvl="0">
              <a:lnSpc>
                <a:spcPts val="3180"/>
              </a:lnSpc>
            </a:pPr>
            <a:r>
              <a:rPr lang="lt-LT" sz="2600" b="1" dirty="0">
                <a:solidFill>
                  <a:srgbClr val="BF956B"/>
                </a:solidFill>
                <a:latin typeface="TT Norms  "/>
              </a:rPr>
              <a:t>Paskatos</a:t>
            </a:r>
            <a:r>
              <a:rPr lang="lt-LT" sz="2600" dirty="0">
                <a:solidFill>
                  <a:prstClr val="black"/>
                </a:solidFill>
                <a:latin typeface="TT Norms  "/>
              </a:rPr>
              <a:t>. Nacionaliniu lygmeniu taikomos paskatos Klaipėdai pritraukiant investicijas  nesuteikia papildomo išskirtinumo ir svorio prie vertės pasiūlymo.</a:t>
            </a:r>
            <a:endParaRPr lang="en-US" sz="2600" dirty="0">
              <a:solidFill>
                <a:prstClr val="black"/>
              </a:solidFill>
              <a:latin typeface="TT Norms  "/>
            </a:endParaRPr>
          </a:p>
        </p:txBody>
      </p:sp>
      <p:cxnSp>
        <p:nvCxnSpPr>
          <p:cNvPr id="31" name="Straight Connector 30">
            <a:extLst>
              <a:ext uri="{FF2B5EF4-FFF2-40B4-BE49-F238E27FC236}">
                <a16:creationId xmlns:a16="http://schemas.microsoft.com/office/drawing/2014/main" xmlns="" id="{14E45DD4-B43F-465C-9C28-327D3363F002}"/>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xmlns="" id="{46980F97-CDEB-409F-8D36-C41C9D3851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29" name="TextBox 28">
            <a:extLst>
              <a:ext uri="{FF2B5EF4-FFF2-40B4-BE49-F238E27FC236}">
                <a16:creationId xmlns:a16="http://schemas.microsoft.com/office/drawing/2014/main" xmlns="" id="{3677215A-0C9E-4263-840E-121F15EB445C}"/>
              </a:ext>
            </a:extLst>
          </p:cNvPr>
          <p:cNvSpPr txBox="1"/>
          <p:nvPr/>
        </p:nvSpPr>
        <p:spPr>
          <a:xfrm>
            <a:off x="937057" y="325120"/>
            <a:ext cx="2248930" cy="230832"/>
          </a:xfrm>
          <a:prstGeom prst="rect">
            <a:avLst/>
          </a:prstGeom>
          <a:noFill/>
        </p:spPr>
        <p:txBody>
          <a:bodyPr wrap="square" rtlCol="0">
            <a:spAutoFit/>
          </a:bodyPr>
          <a:lstStyle/>
          <a:p>
            <a:pPr lvl="0">
              <a:defRPr/>
            </a:pPr>
            <a:r>
              <a:rPr lang="en-US" sz="900" dirty="0">
                <a:solidFill>
                  <a:prstClr val="black"/>
                </a:solidFill>
                <a:latin typeface="TT Norms Regular" panose="02000503030000020003" pitchFamily="50" charset="0"/>
                <a:ea typeface="TT Norms Medium" charset="0"/>
                <a:cs typeface="TT Norms Medium" charset="0"/>
              </a:rPr>
              <a:t>07/  </a:t>
            </a:r>
            <a:r>
              <a:rPr lang="lt-LT" sz="900" dirty="0">
                <a:solidFill>
                  <a:prstClr val="black"/>
                </a:solidFill>
                <a:latin typeface="TT Norms Regular" panose="02000503030000020003" pitchFamily="50" charset="0"/>
                <a:ea typeface="TT Norms Medium" charset="0"/>
                <a:cs typeface="TT Norms Medium" charset="0"/>
              </a:rPr>
              <a:t>NEIŠNAUDOTOS GALIMYBĖS</a:t>
            </a:r>
            <a:endParaRPr lang="en-US" sz="900" dirty="0">
              <a:solidFill>
                <a:prstClr val="black"/>
              </a:solidFill>
              <a:latin typeface="TT Norms Regular" panose="02000503030000020003" pitchFamily="50" charset="0"/>
              <a:ea typeface="TT Norms Medium" charset="0"/>
              <a:cs typeface="TT Norms Medium" charset="0"/>
            </a:endParaRPr>
          </a:p>
        </p:txBody>
      </p:sp>
      <p:sp>
        <p:nvSpPr>
          <p:cNvPr id="33" name="Title 1">
            <a:extLst>
              <a:ext uri="{FF2B5EF4-FFF2-40B4-BE49-F238E27FC236}">
                <a16:creationId xmlns:a16="http://schemas.microsoft.com/office/drawing/2014/main" xmlns="" id="{6FF88433-FDF7-46B0-A6B0-5C865844C89E}"/>
              </a:ext>
            </a:extLst>
          </p:cNvPr>
          <p:cNvSpPr txBox="1">
            <a:spLocks/>
          </p:cNvSpPr>
          <p:nvPr/>
        </p:nvSpPr>
        <p:spPr>
          <a:xfrm>
            <a:off x="937057" y="1196301"/>
            <a:ext cx="8372484"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700" b="1" dirty="0">
                <a:solidFill>
                  <a:prstClr val="black"/>
                </a:solidFill>
                <a:latin typeface="TT Norms" panose="02000503030000020003"/>
              </a:rPr>
              <a:t>Neišnaudotos galimybės</a:t>
            </a:r>
            <a:endParaRPr lang="en-US" sz="3700" b="1" dirty="0">
              <a:solidFill>
                <a:prstClr val="black"/>
              </a:solidFill>
              <a:latin typeface="TT Norms" panose="02000503030000020003"/>
            </a:endParaRPr>
          </a:p>
          <a:p>
            <a:endParaRPr lang="en-US" b="1" dirty="0">
              <a:latin typeface="TT Norms"/>
              <a:ea typeface="TT Norms" charset="0"/>
              <a:cs typeface="TT Norms" charset="0"/>
            </a:endParaRPr>
          </a:p>
        </p:txBody>
      </p:sp>
    </p:spTree>
    <p:extLst>
      <p:ext uri="{BB962C8B-B14F-4D97-AF65-F5344CB8AC3E}">
        <p14:creationId xmlns:p14="http://schemas.microsoft.com/office/powerpoint/2010/main" val="300926888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E4DA"/>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xmlns="" id="{3FEDC1B5-BAD8-45F2-B24D-1112BADA3B3C}"/>
              </a:ext>
            </a:extLst>
          </p:cNvPr>
          <p:cNvCxnSpPr/>
          <p:nvPr/>
        </p:nvCxnSpPr>
        <p:spPr>
          <a:xfrm>
            <a:off x="0" y="1875612"/>
            <a:ext cx="12191747" cy="0"/>
          </a:xfrm>
          <a:prstGeom prst="line">
            <a:avLst/>
          </a:prstGeom>
          <a:ln w="12700">
            <a:solidFill>
              <a:srgbClr val="5E685A">
                <a:alpha val="5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81994C6E-FE91-40DC-826B-405C6982CC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13" b="66403"/>
          <a:stretch/>
        </p:blipFill>
        <p:spPr>
          <a:xfrm>
            <a:off x="8150942" y="773602"/>
            <a:ext cx="4041058" cy="945327"/>
          </a:xfrm>
          <a:prstGeom prst="rect">
            <a:avLst/>
          </a:prstGeom>
        </p:spPr>
      </p:pic>
      <p:sp>
        <p:nvSpPr>
          <p:cNvPr id="18" name="TextBox 17">
            <a:extLst>
              <a:ext uri="{FF2B5EF4-FFF2-40B4-BE49-F238E27FC236}">
                <a16:creationId xmlns:a16="http://schemas.microsoft.com/office/drawing/2014/main" xmlns="" id="{92446F73-170D-48F6-85EE-73A291475575}"/>
              </a:ext>
            </a:extLst>
          </p:cNvPr>
          <p:cNvSpPr txBox="1"/>
          <p:nvPr/>
        </p:nvSpPr>
        <p:spPr>
          <a:xfrm>
            <a:off x="8961078" y="6261062"/>
            <a:ext cx="2248930" cy="230832"/>
          </a:xfrm>
          <a:prstGeom prst="rect">
            <a:avLst/>
          </a:prstGeom>
          <a:noFill/>
        </p:spPr>
        <p:txBody>
          <a:bodyPr wrap="square" rtlCol="0">
            <a:spAutoFit/>
          </a:bodyPr>
          <a:lstStyle/>
          <a:p>
            <a:pPr algn="r"/>
            <a:r>
              <a:rPr lang="en-US" sz="900">
                <a:latin typeface="TT Norms Regular" panose="02000503030000020003" pitchFamily="50" charset="0"/>
                <a:ea typeface="TT Norms Medium" charset="0"/>
                <a:cs typeface="TT Norms Medium" charset="0"/>
              </a:rPr>
              <a:t>KLAIPĖDA ID</a:t>
            </a:r>
          </a:p>
        </p:txBody>
      </p:sp>
      <p:sp>
        <p:nvSpPr>
          <p:cNvPr id="9" name="Title 1">
            <a:extLst>
              <a:ext uri="{FF2B5EF4-FFF2-40B4-BE49-F238E27FC236}">
                <a16:creationId xmlns:a16="http://schemas.microsoft.com/office/drawing/2014/main" xmlns="" id="{181EDE8B-C3F8-416E-B76F-C5B9617CF3CF}"/>
              </a:ext>
            </a:extLst>
          </p:cNvPr>
          <p:cNvSpPr txBox="1">
            <a:spLocks/>
          </p:cNvSpPr>
          <p:nvPr/>
        </p:nvSpPr>
        <p:spPr>
          <a:xfrm>
            <a:off x="1089457" y="775034"/>
            <a:ext cx="8196639"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TT Norms"/>
              <a:ea typeface="TT Norms" charset="0"/>
              <a:cs typeface="TT Norms" charset="0"/>
            </a:endParaRPr>
          </a:p>
        </p:txBody>
      </p:sp>
      <p:cxnSp>
        <p:nvCxnSpPr>
          <p:cNvPr id="15" name="Straight Connector 14">
            <a:extLst>
              <a:ext uri="{FF2B5EF4-FFF2-40B4-BE49-F238E27FC236}">
                <a16:creationId xmlns:a16="http://schemas.microsoft.com/office/drawing/2014/main" xmlns="" id="{77E21F4C-3C3E-4896-AE1F-CCCD3853FEEA}"/>
              </a:ext>
            </a:extLst>
          </p:cNvPr>
          <p:cNvCxnSpPr/>
          <p:nvPr/>
        </p:nvCxnSpPr>
        <p:spPr>
          <a:xfrm>
            <a:off x="0" y="2525761"/>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2107DE3C-8497-4FBF-A9C0-246D58F0A5C1}"/>
              </a:ext>
            </a:extLst>
          </p:cNvPr>
          <p:cNvSpPr/>
          <p:nvPr/>
        </p:nvSpPr>
        <p:spPr>
          <a:xfrm>
            <a:off x="937056" y="3723758"/>
            <a:ext cx="10610171" cy="1569660"/>
          </a:xfrm>
          <a:prstGeom prst="rect">
            <a:avLst/>
          </a:prstGeom>
        </p:spPr>
        <p:txBody>
          <a:bodyPr wrap="square">
            <a:spAutoFit/>
          </a:bodyPr>
          <a:lstStyle/>
          <a:p>
            <a:r>
              <a:rPr lang="en-US" sz="2600" dirty="0" err="1">
                <a:latin typeface="TT Norms"/>
              </a:rPr>
              <a:t>Nuo</a:t>
            </a:r>
            <a:r>
              <a:rPr lang="en-US" sz="2600" dirty="0">
                <a:latin typeface="TT Norms"/>
              </a:rPr>
              <a:t> 2020 met</a:t>
            </a:r>
            <a:r>
              <a:rPr lang="lt-LT" sz="2600" dirty="0"/>
              <a:t>ų</a:t>
            </a:r>
            <a:r>
              <a:rPr lang="en-US" sz="2600" dirty="0">
                <a:latin typeface="TT Norms"/>
              </a:rPr>
              <a:t> </a:t>
            </a:r>
            <a:r>
              <a:rPr lang="en-US" sz="2600" dirty="0" err="1">
                <a:latin typeface="TT Norms"/>
              </a:rPr>
              <a:t>keisis</a:t>
            </a:r>
            <a:r>
              <a:rPr lang="en-US" sz="2600" dirty="0">
                <a:latin typeface="TT Norms"/>
              </a:rPr>
              <a:t> </a:t>
            </a:r>
            <a:r>
              <a:rPr lang="lt-LT" sz="2600" dirty="0"/>
              <a:t>Savivaldybių biudžetų pajamų nustatymo metodik</a:t>
            </a:r>
            <a:r>
              <a:rPr lang="en-US" sz="2600" dirty="0">
                <a:latin typeface="TT Norms"/>
              </a:rPr>
              <a:t>a, </a:t>
            </a:r>
            <a:r>
              <a:rPr lang="en-US" sz="2600" dirty="0" err="1">
                <a:latin typeface="TT Norms"/>
              </a:rPr>
              <a:t>kurioje</a:t>
            </a:r>
            <a:r>
              <a:rPr lang="en-US" sz="2600" dirty="0">
                <a:latin typeface="TT Norms"/>
              </a:rPr>
              <a:t> </a:t>
            </a:r>
            <a:r>
              <a:rPr lang="en-US" sz="2600" dirty="0" err="1">
                <a:latin typeface="TT Norms"/>
              </a:rPr>
              <a:t>skiriamos</a:t>
            </a:r>
            <a:r>
              <a:rPr lang="en-US" sz="2600" dirty="0">
                <a:latin typeface="TT Norms"/>
              </a:rPr>
              <a:t> l</a:t>
            </a:r>
            <a:r>
              <a:rPr lang="lt-LT" sz="2600" dirty="0"/>
              <a:t>ė</a:t>
            </a:r>
            <a:r>
              <a:rPr lang="en-US" sz="2600" dirty="0" err="1">
                <a:latin typeface="TT Norms"/>
              </a:rPr>
              <a:t>šos</a:t>
            </a:r>
            <a:r>
              <a:rPr lang="en-US" sz="2600" dirty="0">
                <a:latin typeface="TT Norms"/>
              </a:rPr>
              <a:t> </a:t>
            </a:r>
            <a:r>
              <a:rPr lang="en-US" sz="2600" dirty="0" err="1">
                <a:latin typeface="TT Norms"/>
              </a:rPr>
              <a:t>pirklausys</a:t>
            </a:r>
            <a:r>
              <a:rPr lang="en-US" sz="2600" dirty="0">
                <a:latin typeface="TT Norms"/>
              </a:rPr>
              <a:t> </a:t>
            </a:r>
            <a:r>
              <a:rPr lang="en-US" sz="2600" dirty="0" err="1">
                <a:latin typeface="TT Norms"/>
              </a:rPr>
              <a:t>nuo</a:t>
            </a:r>
            <a:r>
              <a:rPr lang="en-US" sz="2600" dirty="0">
                <a:latin typeface="TT Norms"/>
              </a:rPr>
              <a:t> </a:t>
            </a:r>
            <a:r>
              <a:rPr lang="en-US" sz="2600" b="1" dirty="0" err="1">
                <a:solidFill>
                  <a:srgbClr val="BF956B"/>
                </a:solidFill>
                <a:latin typeface="TT Norms"/>
              </a:rPr>
              <a:t>savivaldybi</a:t>
            </a:r>
            <a:r>
              <a:rPr lang="lt-LT" sz="2600" b="1" dirty="0">
                <a:solidFill>
                  <a:srgbClr val="BF956B"/>
                </a:solidFill>
              </a:rPr>
              <a:t>ų</a:t>
            </a:r>
            <a:r>
              <a:rPr lang="en-US" sz="2600" b="1" dirty="0">
                <a:solidFill>
                  <a:srgbClr val="BF956B"/>
                </a:solidFill>
                <a:latin typeface="TT Norms"/>
              </a:rPr>
              <a:t> </a:t>
            </a:r>
            <a:r>
              <a:rPr lang="en-US" sz="2600" b="1" dirty="0" err="1">
                <a:solidFill>
                  <a:srgbClr val="BF956B"/>
                </a:solidFill>
                <a:latin typeface="TT Norms"/>
              </a:rPr>
              <a:t>veiklos</a:t>
            </a:r>
            <a:r>
              <a:rPr lang="en-US" sz="2600" b="1" dirty="0">
                <a:solidFill>
                  <a:srgbClr val="BF956B"/>
                </a:solidFill>
                <a:latin typeface="TT Norms"/>
              </a:rPr>
              <a:t> </a:t>
            </a:r>
            <a:r>
              <a:rPr lang="en-US" sz="2600" b="1" dirty="0" err="1">
                <a:solidFill>
                  <a:srgbClr val="BF956B"/>
                </a:solidFill>
                <a:latin typeface="TT Norms"/>
              </a:rPr>
              <a:t>rodikli</a:t>
            </a:r>
            <a:r>
              <a:rPr lang="lt-LT" sz="2600" b="1" dirty="0">
                <a:solidFill>
                  <a:srgbClr val="BF956B"/>
                </a:solidFill>
              </a:rPr>
              <a:t>ų</a:t>
            </a:r>
            <a:r>
              <a:rPr lang="en-US" sz="2600" b="1" dirty="0">
                <a:solidFill>
                  <a:srgbClr val="BF956B"/>
                </a:solidFill>
                <a:latin typeface="TT Norms"/>
              </a:rPr>
              <a:t> </a:t>
            </a:r>
            <a:r>
              <a:rPr lang="en-US" sz="2600" dirty="0" err="1">
                <a:latin typeface="TT Norms"/>
              </a:rPr>
              <a:t>pritraukiant</a:t>
            </a:r>
            <a:r>
              <a:rPr lang="en-US" sz="2600" dirty="0">
                <a:latin typeface="TT Norms"/>
              </a:rPr>
              <a:t> TUI.</a:t>
            </a:r>
          </a:p>
          <a:p>
            <a:endParaRPr lang="en-US" dirty="0">
              <a:latin typeface="TT Norms"/>
            </a:endParaRPr>
          </a:p>
        </p:txBody>
      </p:sp>
      <p:cxnSp>
        <p:nvCxnSpPr>
          <p:cNvPr id="20" name="Straight Connector 19">
            <a:extLst>
              <a:ext uri="{FF2B5EF4-FFF2-40B4-BE49-F238E27FC236}">
                <a16:creationId xmlns:a16="http://schemas.microsoft.com/office/drawing/2014/main" xmlns="" id="{82B67961-F773-4793-BFAC-B482E65342D3}"/>
              </a:ext>
            </a:extLst>
          </p:cNvPr>
          <p:cNvCxnSpPr/>
          <p:nvPr/>
        </p:nvCxnSpPr>
        <p:spPr>
          <a:xfrm>
            <a:off x="0" y="3023825"/>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3BF47C3-75C1-45FF-B3A9-1C8612D3B0AF}"/>
              </a:ext>
            </a:extLst>
          </p:cNvPr>
          <p:cNvCxnSpPr/>
          <p:nvPr/>
        </p:nvCxnSpPr>
        <p:spPr>
          <a:xfrm>
            <a:off x="0" y="4004547"/>
            <a:ext cx="731520" cy="0"/>
          </a:xfrm>
          <a:prstGeom prst="line">
            <a:avLst/>
          </a:prstGeom>
          <a:ln w="38100">
            <a:solidFill>
              <a:srgbClr val="BF956B"/>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E00AF6C-6D88-4417-848A-665CFA347E79}"/>
              </a:ext>
            </a:extLst>
          </p:cNvPr>
          <p:cNvSpPr txBox="1"/>
          <p:nvPr/>
        </p:nvSpPr>
        <p:spPr>
          <a:xfrm>
            <a:off x="937056" y="2777515"/>
            <a:ext cx="10043015" cy="1308820"/>
          </a:xfrm>
          <a:prstGeom prst="rect">
            <a:avLst/>
          </a:prstGeom>
          <a:noFill/>
        </p:spPr>
        <p:txBody>
          <a:bodyPr wrap="square" numCol="1" spcCol="360000" rtlCol="0" anchor="t">
            <a:spAutoFit/>
          </a:bodyPr>
          <a:lstStyle/>
          <a:p>
            <a:pPr>
              <a:lnSpc>
                <a:spcPts val="3180"/>
              </a:lnSpc>
            </a:pPr>
            <a:r>
              <a:rPr lang="lt-LT" sz="2600" dirty="0">
                <a:latin typeface="TT Norms"/>
              </a:rPr>
              <a:t>Finansinė</a:t>
            </a:r>
            <a:r>
              <a:rPr lang="en-US" sz="2600" dirty="0">
                <a:latin typeface="TT Norms"/>
              </a:rPr>
              <a:t> </a:t>
            </a:r>
            <a:r>
              <a:rPr lang="en-US" sz="2600" dirty="0" err="1">
                <a:latin typeface="TT Norms"/>
              </a:rPr>
              <a:t>paskata</a:t>
            </a:r>
            <a:r>
              <a:rPr lang="en-US" sz="2600" dirty="0">
                <a:latin typeface="TT Norms"/>
              </a:rPr>
              <a:t> </a:t>
            </a:r>
            <a:r>
              <a:rPr lang="en-US" sz="2600" dirty="0" err="1">
                <a:latin typeface="TT Norms"/>
              </a:rPr>
              <a:t>yra</a:t>
            </a:r>
            <a:r>
              <a:rPr lang="en-US" sz="2600" dirty="0">
                <a:latin typeface="TT Norms"/>
              </a:rPr>
              <a:t> </a:t>
            </a:r>
            <a:r>
              <a:rPr lang="en-US" sz="2600" b="1" dirty="0">
                <a:solidFill>
                  <a:srgbClr val="BF956B"/>
                </a:solidFill>
                <a:latin typeface="TT Norms"/>
              </a:rPr>
              <a:t>1 </a:t>
            </a:r>
            <a:r>
              <a:rPr lang="en-US" sz="2600" b="1" dirty="0" err="1">
                <a:solidFill>
                  <a:srgbClr val="BF956B"/>
                </a:solidFill>
                <a:latin typeface="TT Norms"/>
              </a:rPr>
              <a:t>iš</a:t>
            </a:r>
            <a:r>
              <a:rPr lang="en-US" sz="2600" b="1" dirty="0">
                <a:solidFill>
                  <a:srgbClr val="BF956B"/>
                </a:solidFill>
                <a:latin typeface="TT Norms"/>
              </a:rPr>
              <a:t> 5 </a:t>
            </a:r>
            <a:r>
              <a:rPr lang="en-US" sz="2600" b="1" dirty="0" err="1">
                <a:solidFill>
                  <a:srgbClr val="BF956B"/>
                </a:solidFill>
                <a:latin typeface="TT Norms"/>
              </a:rPr>
              <a:t>pagrindini</a:t>
            </a:r>
            <a:r>
              <a:rPr lang="lt-LT" sz="2600" b="1" dirty="0">
                <a:solidFill>
                  <a:srgbClr val="BF956B"/>
                </a:solidFill>
                <a:latin typeface="TT Norms"/>
              </a:rPr>
              <a:t>ų</a:t>
            </a:r>
            <a:r>
              <a:rPr lang="en-US" sz="2600" b="1" dirty="0">
                <a:solidFill>
                  <a:srgbClr val="BF956B"/>
                </a:solidFill>
                <a:latin typeface="TT Norms"/>
              </a:rPr>
              <a:t> </a:t>
            </a:r>
            <a:r>
              <a:rPr lang="en-US" sz="2600" b="1" dirty="0" err="1">
                <a:solidFill>
                  <a:srgbClr val="BF956B"/>
                </a:solidFill>
                <a:latin typeface="TT Norms"/>
              </a:rPr>
              <a:t>kriterij</a:t>
            </a:r>
            <a:r>
              <a:rPr lang="lt-LT" sz="2600" b="1" dirty="0">
                <a:solidFill>
                  <a:srgbClr val="BF956B"/>
                </a:solidFill>
                <a:latin typeface="TT Norms"/>
              </a:rPr>
              <a:t>ų</a:t>
            </a:r>
            <a:r>
              <a:rPr lang="en-US" sz="2600" dirty="0">
                <a:latin typeface="TT Norms"/>
              </a:rPr>
              <a:t> </a:t>
            </a:r>
            <a:r>
              <a:rPr lang="en-US" sz="2600" dirty="0" err="1">
                <a:latin typeface="TT Norms"/>
              </a:rPr>
              <a:t>įmonei</a:t>
            </a:r>
            <a:r>
              <a:rPr lang="en-US" sz="2600" dirty="0">
                <a:latin typeface="TT Norms"/>
              </a:rPr>
              <a:t> </a:t>
            </a:r>
            <a:r>
              <a:rPr lang="en-US" sz="2600" dirty="0" err="1">
                <a:latin typeface="TT Norms"/>
              </a:rPr>
              <a:t>renkantis</a:t>
            </a:r>
            <a:r>
              <a:rPr lang="en-US" sz="2600" dirty="0">
                <a:latin typeface="TT Norms"/>
              </a:rPr>
              <a:t> </a:t>
            </a:r>
            <a:r>
              <a:rPr lang="en-US" sz="2600" dirty="0" err="1">
                <a:latin typeface="TT Norms"/>
              </a:rPr>
              <a:t>paslaug</a:t>
            </a:r>
            <a:r>
              <a:rPr lang="lt-LT" sz="2600" dirty="0">
                <a:latin typeface="TT Norms"/>
              </a:rPr>
              <a:t>ų</a:t>
            </a:r>
            <a:r>
              <a:rPr lang="en-US" sz="2600" dirty="0">
                <a:latin typeface="TT Norms"/>
              </a:rPr>
              <a:t> </a:t>
            </a:r>
            <a:r>
              <a:rPr lang="en-US" sz="2600" dirty="0" err="1">
                <a:latin typeface="TT Norms"/>
              </a:rPr>
              <a:t>centro</a:t>
            </a:r>
            <a:r>
              <a:rPr lang="en-US" sz="2600" dirty="0">
                <a:latin typeface="TT Norms"/>
              </a:rPr>
              <a:t> </a:t>
            </a:r>
            <a:r>
              <a:rPr lang="en-US" sz="2600" dirty="0" err="1">
                <a:latin typeface="TT Norms"/>
              </a:rPr>
              <a:t>lokaciją</a:t>
            </a:r>
            <a:r>
              <a:rPr lang="en-US" sz="2600" dirty="0">
                <a:latin typeface="TT Norms"/>
              </a:rPr>
              <a:t>;</a:t>
            </a:r>
          </a:p>
          <a:p>
            <a:pPr marL="0" marR="0" lvl="0" indent="0" algn="l" defTabSz="914400" rtl="0" eaLnBrk="1" fontAlgn="auto" latinLnBrk="0" hangingPunct="1">
              <a:lnSpc>
                <a:spcPts val="318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BF956B"/>
              </a:solidFill>
              <a:effectLst/>
              <a:uLnTx/>
              <a:uFillTx/>
              <a:latin typeface="TT Norms  "/>
              <a:ea typeface="+mn-ea"/>
              <a:cs typeface="+mn-cs"/>
            </a:endParaRPr>
          </a:p>
        </p:txBody>
      </p:sp>
      <p:sp>
        <p:nvSpPr>
          <p:cNvPr id="12" name="TextBox 11">
            <a:extLst>
              <a:ext uri="{FF2B5EF4-FFF2-40B4-BE49-F238E27FC236}">
                <a16:creationId xmlns:a16="http://schemas.microsoft.com/office/drawing/2014/main" xmlns="" id="{9FF7711C-682B-4B8C-9226-0A9817F9A23A}"/>
              </a:ext>
            </a:extLst>
          </p:cNvPr>
          <p:cNvSpPr txBox="1"/>
          <p:nvPr/>
        </p:nvSpPr>
        <p:spPr>
          <a:xfrm>
            <a:off x="937057" y="2246051"/>
            <a:ext cx="10043014" cy="492443"/>
          </a:xfrm>
          <a:prstGeom prst="rect">
            <a:avLst/>
          </a:prstGeom>
          <a:noFill/>
        </p:spPr>
        <p:txBody>
          <a:bodyPr wrap="square" numCol="1" spcCol="360000" rtlCol="0" anchor="t">
            <a:spAutoFit/>
          </a:bodyPr>
          <a:lstStyle/>
          <a:p>
            <a:r>
              <a:rPr lang="lt-LT" sz="2600" b="1" dirty="0">
                <a:solidFill>
                  <a:srgbClr val="BF956B"/>
                </a:solidFill>
                <a:latin typeface="TT Norms"/>
              </a:rPr>
              <a:t>S</a:t>
            </a:r>
            <a:r>
              <a:rPr lang="en-US" sz="2600" b="1" dirty="0" err="1">
                <a:solidFill>
                  <a:srgbClr val="BF956B"/>
                </a:solidFill>
                <a:latin typeface="TT Norms"/>
              </a:rPr>
              <a:t>ilpnas</a:t>
            </a:r>
            <a:r>
              <a:rPr lang="en-US" sz="2600" b="1" dirty="0">
                <a:solidFill>
                  <a:srgbClr val="BF956B"/>
                </a:solidFill>
                <a:latin typeface="TT Norms"/>
              </a:rPr>
              <a:t> </a:t>
            </a:r>
            <a:r>
              <a:rPr lang="en-US" sz="2600" dirty="0" err="1">
                <a:latin typeface="TT Norms"/>
              </a:rPr>
              <a:t>Klaipėdos</a:t>
            </a:r>
            <a:r>
              <a:rPr lang="en-US" sz="2600" dirty="0">
                <a:latin typeface="TT Norms"/>
              </a:rPr>
              <a:t> </a:t>
            </a:r>
            <a:r>
              <a:rPr lang="en-US" sz="2600" b="1" dirty="0" err="1">
                <a:solidFill>
                  <a:srgbClr val="BF956B"/>
                </a:solidFill>
                <a:latin typeface="TT Norms"/>
              </a:rPr>
              <a:t>vertės</a:t>
            </a:r>
            <a:r>
              <a:rPr lang="en-US" sz="2600" b="1" dirty="0">
                <a:solidFill>
                  <a:srgbClr val="BF956B"/>
                </a:solidFill>
                <a:latin typeface="TT Norms"/>
              </a:rPr>
              <a:t> </a:t>
            </a:r>
            <a:r>
              <a:rPr lang="en-US" sz="2600" b="1" dirty="0" err="1">
                <a:solidFill>
                  <a:srgbClr val="BF956B"/>
                </a:solidFill>
                <a:latin typeface="TT Norms"/>
              </a:rPr>
              <a:t>pasiūlymas</a:t>
            </a:r>
            <a:r>
              <a:rPr lang="en-US" sz="2600" dirty="0">
                <a:latin typeface="TT Norms"/>
              </a:rPr>
              <a:t> </a:t>
            </a:r>
            <a:r>
              <a:rPr lang="en-US" sz="2600" dirty="0" err="1">
                <a:latin typeface="TT Norms"/>
              </a:rPr>
              <a:t>lyginant</a:t>
            </a:r>
            <a:r>
              <a:rPr lang="en-US" sz="2600" dirty="0">
                <a:latin typeface="TT Norms"/>
              </a:rPr>
              <a:t> </a:t>
            </a:r>
            <a:r>
              <a:rPr lang="en-US" sz="2600" dirty="0" err="1">
                <a:latin typeface="TT Norms"/>
              </a:rPr>
              <a:t>su</a:t>
            </a:r>
            <a:r>
              <a:rPr lang="en-US" sz="2600" dirty="0">
                <a:latin typeface="TT Norms"/>
              </a:rPr>
              <a:t> k</a:t>
            </a:r>
            <a:r>
              <a:rPr lang="lt-LT" sz="2600" dirty="0">
                <a:latin typeface="TT Norms"/>
              </a:rPr>
              <a:t>itais miestais</a:t>
            </a:r>
            <a:r>
              <a:rPr lang="en-US" sz="2600" dirty="0">
                <a:latin typeface="TT Norms"/>
              </a:rPr>
              <a:t>;</a:t>
            </a:r>
          </a:p>
        </p:txBody>
      </p:sp>
      <p:sp>
        <p:nvSpPr>
          <p:cNvPr id="13" name="Title 1">
            <a:extLst>
              <a:ext uri="{FF2B5EF4-FFF2-40B4-BE49-F238E27FC236}">
                <a16:creationId xmlns:a16="http://schemas.microsoft.com/office/drawing/2014/main" xmlns="" id="{36190F25-0CE9-4575-B83B-DF25EEA205EB}"/>
              </a:ext>
            </a:extLst>
          </p:cNvPr>
          <p:cNvSpPr txBox="1">
            <a:spLocks/>
          </p:cNvSpPr>
          <p:nvPr/>
        </p:nvSpPr>
        <p:spPr>
          <a:xfrm>
            <a:off x="937057" y="1196301"/>
            <a:ext cx="8372484" cy="1069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700" b="1" dirty="0">
                <a:solidFill>
                  <a:prstClr val="black"/>
                </a:solidFill>
                <a:latin typeface="TT Norms" panose="02000503030000020003"/>
              </a:rPr>
              <a:t>Kodėl reikalinga paskata?</a:t>
            </a:r>
            <a:endParaRPr lang="en-US" sz="3700" b="1" dirty="0">
              <a:solidFill>
                <a:prstClr val="black"/>
              </a:solidFill>
              <a:latin typeface="TT Norms" panose="02000503030000020003"/>
            </a:endParaRPr>
          </a:p>
          <a:p>
            <a:endParaRPr lang="en-US" b="1" dirty="0">
              <a:latin typeface="TT Norms"/>
              <a:ea typeface="TT Norms" charset="0"/>
              <a:cs typeface="TT Norms" charset="0"/>
            </a:endParaRPr>
          </a:p>
        </p:txBody>
      </p:sp>
      <p:sp>
        <p:nvSpPr>
          <p:cNvPr id="14" name="TextBox 13">
            <a:extLst>
              <a:ext uri="{FF2B5EF4-FFF2-40B4-BE49-F238E27FC236}">
                <a16:creationId xmlns:a16="http://schemas.microsoft.com/office/drawing/2014/main" xmlns="" id="{E98BCF95-7D9A-4704-8DDA-63D716286EAD}"/>
              </a:ext>
            </a:extLst>
          </p:cNvPr>
          <p:cNvSpPr txBox="1"/>
          <p:nvPr/>
        </p:nvSpPr>
        <p:spPr>
          <a:xfrm>
            <a:off x="937057" y="325120"/>
            <a:ext cx="2248930" cy="230832"/>
          </a:xfrm>
          <a:prstGeom prst="rect">
            <a:avLst/>
          </a:prstGeom>
          <a:noFill/>
        </p:spPr>
        <p:txBody>
          <a:bodyPr wrap="square" rtlCol="0">
            <a:spAutoFit/>
          </a:bodyPr>
          <a:lstStyle/>
          <a:p>
            <a:pPr lvl="0">
              <a:defRPr/>
            </a:pPr>
            <a:r>
              <a:rPr lang="en-US" sz="900" dirty="0">
                <a:solidFill>
                  <a:prstClr val="black"/>
                </a:solidFill>
                <a:latin typeface="TT Norms Regular" panose="02000503030000020003" pitchFamily="50" charset="0"/>
                <a:ea typeface="TT Norms Medium" charset="0"/>
                <a:cs typeface="TT Norms Medium" charset="0"/>
              </a:rPr>
              <a:t>0</a:t>
            </a:r>
            <a:r>
              <a:rPr lang="lt-LT" sz="900" dirty="0">
                <a:solidFill>
                  <a:prstClr val="black"/>
                </a:solidFill>
                <a:latin typeface="TT Norms Regular" panose="02000503030000020003" pitchFamily="50" charset="0"/>
                <a:ea typeface="TT Norms Medium" charset="0"/>
                <a:cs typeface="TT Norms Medium" charset="0"/>
              </a:rPr>
              <a:t>8</a:t>
            </a:r>
            <a:r>
              <a:rPr lang="en-US" sz="900" dirty="0">
                <a:solidFill>
                  <a:prstClr val="black"/>
                </a:solidFill>
                <a:latin typeface="TT Norms Regular" panose="02000503030000020003" pitchFamily="50" charset="0"/>
                <a:ea typeface="TT Norms Medium" charset="0"/>
                <a:cs typeface="TT Norms Medium" charset="0"/>
              </a:rPr>
              <a:t>/  </a:t>
            </a:r>
            <a:r>
              <a:rPr lang="lt-LT" sz="900" dirty="0">
                <a:solidFill>
                  <a:prstClr val="black"/>
                </a:solidFill>
                <a:latin typeface="TT Norms Regular" panose="02000503030000020003" pitchFamily="50" charset="0"/>
                <a:ea typeface="TT Norms Medium" charset="0"/>
                <a:cs typeface="TT Norms Medium" charset="0"/>
              </a:rPr>
              <a:t>PASKATOS REIKALINGUMAS</a:t>
            </a:r>
            <a:endParaRPr lang="en-US" sz="900" dirty="0">
              <a:solidFill>
                <a:prstClr val="black"/>
              </a:solidFill>
              <a:latin typeface="TT Norms Regular" panose="02000503030000020003" pitchFamily="50" charset="0"/>
              <a:ea typeface="TT Norms Medium" charset="0"/>
              <a:cs typeface="TT Norms Medium" charset="0"/>
            </a:endParaRPr>
          </a:p>
        </p:txBody>
      </p:sp>
    </p:spTree>
    <p:extLst>
      <p:ext uri="{BB962C8B-B14F-4D97-AF65-F5344CB8AC3E}">
        <p14:creationId xmlns:p14="http://schemas.microsoft.com/office/powerpoint/2010/main" val="2760896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2405</TotalTime>
  <Words>1814</Words>
  <Application>Microsoft Office PowerPoint</Application>
  <PresentationFormat>Plačiaekranė</PresentationFormat>
  <Paragraphs>518</Paragraphs>
  <Slides>29</Slides>
  <Notes>21</Notes>
  <HiddenSlides>0</HiddenSlides>
  <MMClips>0</MMClips>
  <ScaleCrop>false</ScaleCrop>
  <HeadingPairs>
    <vt:vector size="6" baseType="variant">
      <vt:variant>
        <vt:lpstr>Naudojami šriftai</vt:lpstr>
      </vt:variant>
      <vt:variant>
        <vt:i4>10</vt:i4>
      </vt:variant>
      <vt:variant>
        <vt:lpstr>Tema</vt:lpstr>
      </vt:variant>
      <vt:variant>
        <vt:i4>3</vt:i4>
      </vt:variant>
      <vt:variant>
        <vt:lpstr>Skaidrių pavadinimai</vt:lpstr>
      </vt:variant>
      <vt:variant>
        <vt:i4>29</vt:i4>
      </vt:variant>
    </vt:vector>
  </HeadingPairs>
  <TitlesOfParts>
    <vt:vector size="42" baseType="lpstr">
      <vt:lpstr>Arial</vt:lpstr>
      <vt:lpstr>Calibri</vt:lpstr>
      <vt:lpstr>Calibri Light</vt:lpstr>
      <vt:lpstr>Times New Roman</vt:lpstr>
      <vt:lpstr>TT Norms</vt:lpstr>
      <vt:lpstr>TT Norms  </vt:lpstr>
      <vt:lpstr>TT Norms Medium</vt:lpstr>
      <vt:lpstr>TT Norms Regular</vt:lpstr>
      <vt:lpstr>TTNorms-Medium</vt:lpstr>
      <vt:lpstr>TTNorms-Regular</vt:lpstr>
      <vt:lpstr>Office Theme</vt:lpstr>
      <vt:lpstr>1_Office Theme</vt:lpstr>
      <vt:lpstr>2_Office Theme</vt:lpstr>
      <vt:lpstr>PASLAUGŲ CENTRŲ PRITRAUKIMAS</vt:lpstr>
      <vt:lpstr>„PowerPoint“ pateiktis</vt:lpstr>
      <vt:lpstr>     Paslaugų centras (Shared services center SSC) - bendrų paslaugų centras organizacijoje - yra subjektas, atsakingas už konkrečių veiklos užduočių vykdymą ir tvarkymą, pavyzdžiui, apskaitą, žmogiškuosius išteklius, darbo užmokesčio, IT, teisinius, atitikties, pirkimo, saugumo. Paslaugų centras konsoliduoja vieno ar kelių tipų funkcijas vienoje vietoje ir tokiu būdu aptarnauja padalinius skirtingose šalyse ar net regionuose. Tokiu būdu yra optimizuojami ištekliai, o teikiantis skyrius tampa vidaus paslaugų teikėju.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 Klaipėda 2030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Enable your small business to grow.</dc:title>
  <dc:creator>Microsoft Office User</dc:creator>
  <cp:lastModifiedBy>Virginija Palaimiene</cp:lastModifiedBy>
  <cp:revision>31</cp:revision>
  <dcterms:created xsi:type="dcterms:W3CDTF">2018-03-28T09:43:46Z</dcterms:created>
  <dcterms:modified xsi:type="dcterms:W3CDTF">2019-07-16T08:24:05Z</dcterms:modified>
</cp:coreProperties>
</file>