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1" r:id="rId1"/>
  </p:sldMasterIdLst>
  <p:notesMasterIdLst>
    <p:notesMasterId r:id="rId15"/>
  </p:notesMasterIdLst>
  <p:handoutMasterIdLst>
    <p:handoutMasterId r:id="rId16"/>
  </p:handoutMasterIdLst>
  <p:sldIdLst>
    <p:sldId id="271" r:id="rId2"/>
    <p:sldId id="299" r:id="rId3"/>
    <p:sldId id="288" r:id="rId4"/>
    <p:sldId id="312" r:id="rId5"/>
    <p:sldId id="307" r:id="rId6"/>
    <p:sldId id="313" r:id="rId7"/>
    <p:sldId id="318" r:id="rId8"/>
    <p:sldId id="316" r:id="rId9"/>
    <p:sldId id="319" r:id="rId10"/>
    <p:sldId id="317" r:id="rId11"/>
    <p:sldId id="303" r:id="rId12"/>
    <p:sldId id="300" r:id="rId13"/>
    <p:sldId id="301" r:id="rId14"/>
  </p:sldIdLst>
  <p:sldSz cx="13004800" cy="9753600"/>
  <p:notesSz cx="6858000"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B01"/>
    <a:srgbClr val="FB9F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53" autoAdjust="0"/>
    <p:restoredTop sz="94660"/>
  </p:normalViewPr>
  <p:slideViewPr>
    <p:cSldViewPr snapToGrid="0">
      <p:cViewPr varScale="1">
        <p:scale>
          <a:sx n="55" d="100"/>
          <a:sy n="55" d="100"/>
        </p:scale>
        <p:origin x="18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98056"/>
          </a:xfrm>
          <a:prstGeom prst="rect">
            <a:avLst/>
          </a:prstGeom>
        </p:spPr>
        <p:txBody>
          <a:bodyPr vert="horz" lIns="91440" tIns="45720" rIns="91440" bIns="45720" rtlCol="0"/>
          <a:lstStyle>
            <a:lvl1pPr algn="r">
              <a:defRPr sz="1200"/>
            </a:lvl1pPr>
          </a:lstStyle>
          <a:p>
            <a:fld id="{B7E6A6EA-AA82-40E3-AD7F-21D123310D57}" type="datetimeFigureOut">
              <a:rPr lang="en-US" smtClean="0"/>
              <a:t>9/18/2019</a:t>
            </a:fld>
            <a:endParaRPr lang="en-US"/>
          </a:p>
        </p:txBody>
      </p:sp>
      <p:sp>
        <p:nvSpPr>
          <p:cNvPr id="4" name="Footer Placeholder 3"/>
          <p:cNvSpPr>
            <a:spLocks noGrp="1"/>
          </p:cNvSpPr>
          <p:nvPr>
            <p:ph type="ftr" sz="quarter" idx="2"/>
          </p:nvPr>
        </p:nvSpPr>
        <p:spPr>
          <a:xfrm>
            <a:off x="0" y="9428585"/>
            <a:ext cx="2971800"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9428585"/>
            <a:ext cx="2971800" cy="498055"/>
          </a:xfrm>
          <a:prstGeom prst="rect">
            <a:avLst/>
          </a:prstGeom>
        </p:spPr>
        <p:txBody>
          <a:bodyPr vert="horz" lIns="91440" tIns="45720" rIns="91440" bIns="45720" rtlCol="0" anchor="b"/>
          <a:lstStyle>
            <a:lvl1pPr algn="r">
              <a:defRPr sz="1200"/>
            </a:lvl1pPr>
          </a:lstStyle>
          <a:p>
            <a:fld id="{ACB623B7-4EF5-4EFA-ADC4-1BC2725E3568}" type="slidenum">
              <a:rPr lang="en-US" smtClean="0"/>
              <a:t>‹#›</a:t>
            </a:fld>
            <a:endParaRPr lang="en-US"/>
          </a:p>
        </p:txBody>
      </p:sp>
    </p:spTree>
    <p:extLst>
      <p:ext uri="{BB962C8B-B14F-4D97-AF65-F5344CB8AC3E}">
        <p14:creationId xmlns:p14="http://schemas.microsoft.com/office/powerpoint/2010/main" val="2876289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47738" y="744538"/>
            <a:ext cx="4962525" cy="3722687"/>
          </a:xfrm>
          <a:prstGeom prst="rect">
            <a:avLst/>
          </a:prstGeom>
        </p:spPr>
        <p:txBody>
          <a:bodyPr/>
          <a:lstStyle/>
          <a:p>
            <a:endParaRPr/>
          </a:p>
        </p:txBody>
      </p:sp>
      <p:sp>
        <p:nvSpPr>
          <p:cNvPr id="117" name="Shape 117"/>
          <p:cNvSpPr>
            <a:spLocks noGrp="1"/>
          </p:cNvSpPr>
          <p:nvPr>
            <p:ph type="body" sz="quarter" idx="1"/>
          </p:nvPr>
        </p:nvSpPr>
        <p:spPr>
          <a:xfrm>
            <a:off x="914401" y="4715154"/>
            <a:ext cx="5029200" cy="4466987"/>
          </a:xfrm>
          <a:prstGeom prst="rect">
            <a:avLst/>
          </a:prstGeom>
        </p:spPr>
        <p:txBody>
          <a:bodyPr/>
          <a:lstStyle/>
          <a:p>
            <a:endParaRPr/>
          </a:p>
        </p:txBody>
      </p:sp>
    </p:spTree>
    <p:extLst>
      <p:ext uri="{BB962C8B-B14F-4D97-AF65-F5344CB8AC3E}">
        <p14:creationId xmlns:p14="http://schemas.microsoft.com/office/powerpoint/2010/main" val="353006667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16" name="Group 15"/>
          <p:cNvGrpSpPr/>
          <p:nvPr/>
        </p:nvGrpSpPr>
        <p:grpSpPr>
          <a:xfrm>
            <a:off x="6165239" y="1663902"/>
            <a:ext cx="6847765" cy="7102296"/>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58614" y="758614"/>
            <a:ext cx="8753370" cy="4443308"/>
          </a:xfrm>
        </p:spPr>
        <p:txBody>
          <a:bodyPr anchor="b">
            <a:normAutofit/>
          </a:bodyPr>
          <a:lstStyle>
            <a:lvl1pPr algn="l">
              <a:defRPr sz="6258">
                <a:effectLst/>
              </a:defRPr>
            </a:lvl1pPr>
          </a:lstStyle>
          <a:p>
            <a:r>
              <a:rPr lang="lt-LT" smtClean="0"/>
              <a:t>Spustelėję redag. ruoš. pavad. stilių</a:t>
            </a:r>
            <a:endParaRPr lang="en-US" dirty="0"/>
          </a:p>
        </p:txBody>
      </p:sp>
      <p:sp>
        <p:nvSpPr>
          <p:cNvPr id="3" name="Subtitle 2"/>
          <p:cNvSpPr>
            <a:spLocks noGrp="1"/>
          </p:cNvSpPr>
          <p:nvPr>
            <p:ph type="subTitle" idx="1"/>
          </p:nvPr>
        </p:nvSpPr>
        <p:spPr>
          <a:xfrm>
            <a:off x="758614" y="5466834"/>
            <a:ext cx="7046044" cy="2721374"/>
          </a:xfrm>
        </p:spPr>
        <p:txBody>
          <a:bodyPr anchor="t">
            <a:normAutofit/>
          </a:bodyPr>
          <a:lstStyle>
            <a:lvl1pPr marL="0" indent="0" algn="l">
              <a:buNone/>
              <a:defRPr sz="2844">
                <a:solidFill>
                  <a:schemeClr val="bg2">
                    <a:lumMod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lt-LT" smtClean="0"/>
              <a:t>Spustelėję redag. ruoš. paantrš. stilių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60300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lstStyle/>
          <a:p>
            <a:r>
              <a:rPr lang="lt-LT" smtClean="0"/>
              <a:t>Spustelėję redag. ruoš. pavad. stilių</a:t>
            </a:r>
            <a:endParaRPr lang="en-US" dirty="0"/>
          </a:p>
        </p:txBody>
      </p:sp>
      <p:sp>
        <p:nvSpPr>
          <p:cNvPr id="6" name="Picture Placeholder 2"/>
          <p:cNvSpPr>
            <a:spLocks noGrp="1" noChangeAspect="1"/>
          </p:cNvSpPr>
          <p:nvPr>
            <p:ph type="pic" idx="13"/>
          </p:nvPr>
        </p:nvSpPr>
        <p:spPr>
          <a:xfrm>
            <a:off x="758614" y="758613"/>
            <a:ext cx="11487573"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lt-LT" smtClean="0"/>
              <a:t>Spustelėkite piktogr. norėdami įtraukti pav.</a:t>
            </a:r>
            <a:endParaRPr lang="en-US" dirty="0"/>
          </a:p>
        </p:txBody>
      </p:sp>
      <p:sp>
        <p:nvSpPr>
          <p:cNvPr id="9" name="Text Placeholder 9"/>
          <p:cNvSpPr>
            <a:spLocks noGrp="1"/>
          </p:cNvSpPr>
          <p:nvPr>
            <p:ph type="body" sz="quarter" idx="14"/>
          </p:nvPr>
        </p:nvSpPr>
        <p:spPr>
          <a:xfrm>
            <a:off x="1083736" y="5466833"/>
            <a:ext cx="10355672" cy="650240"/>
          </a:xfrm>
        </p:spPr>
        <p:txBody>
          <a:bodyPr anchor="t">
            <a:normAutofit/>
          </a:bodyPr>
          <a:lstStyle>
            <a:lvl1pPr marL="0" indent="0">
              <a:buFontTx/>
              <a:buNone/>
              <a:defRPr sz="2276"/>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lt-LT" smtClean="0"/>
              <a:t>Spustelėję redag. ruoš. teksto stilių</a:t>
            </a:r>
          </a:p>
        </p:txBody>
      </p:sp>
      <p:sp>
        <p:nvSpPr>
          <p:cNvPr id="3" name="Date Placeholder 2"/>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122766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58614" y="758613"/>
            <a:ext cx="11487573" cy="4118187"/>
          </a:xfrm>
        </p:spPr>
        <p:txBody>
          <a:bodyPr anchor="ctr">
            <a:normAutofit/>
          </a:bodyPr>
          <a:lstStyle>
            <a:lvl1pPr algn="l">
              <a:defRPr sz="3982"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758613" y="5852160"/>
            <a:ext cx="9078830" cy="2709333"/>
          </a:xfrm>
        </p:spPr>
        <p:txBody>
          <a:bodyPr anchor="ctr">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02793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1217825" y="758613"/>
            <a:ext cx="9756142" cy="4118187"/>
          </a:xfrm>
        </p:spPr>
        <p:txBody>
          <a:bodyPr anchor="ctr">
            <a:normAutofit/>
          </a:bodyPr>
          <a:lstStyle>
            <a:lvl1pPr algn="l">
              <a:defRPr sz="3982" b="0" cap="all">
                <a:solidFill>
                  <a:schemeClr val="tx1"/>
                </a:solidFill>
              </a:defRPr>
            </a:lvl1pPr>
          </a:lstStyle>
          <a:p>
            <a:r>
              <a:rPr lang="lt-LT" smtClean="0"/>
              <a:t>Spustelėję redag. ruoš. pavad. stilių</a:t>
            </a:r>
            <a:endParaRPr lang="en-US" dirty="0"/>
          </a:p>
        </p:txBody>
      </p:sp>
      <p:sp>
        <p:nvSpPr>
          <p:cNvPr id="10" name="Text Placeholder 9"/>
          <p:cNvSpPr>
            <a:spLocks noGrp="1"/>
          </p:cNvSpPr>
          <p:nvPr>
            <p:ph type="body" sz="quarter" idx="13"/>
          </p:nvPr>
        </p:nvSpPr>
        <p:spPr>
          <a:xfrm>
            <a:off x="1517227" y="4876800"/>
            <a:ext cx="9105731" cy="686364"/>
          </a:xfrm>
        </p:spPr>
        <p:txBody>
          <a:bodyPr anchor="ctr"/>
          <a:lstStyle>
            <a:lvl1pPr marL="0" indent="0">
              <a:buFontTx/>
              <a:buNone/>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lt-LT" smtClean="0"/>
              <a:t>Spustelėję redag. ruoš. teksto stilių</a:t>
            </a:r>
          </a:p>
        </p:txBody>
      </p:sp>
      <p:sp>
        <p:nvSpPr>
          <p:cNvPr id="3" name="Text Placeholder 2"/>
          <p:cNvSpPr>
            <a:spLocks noGrp="1"/>
          </p:cNvSpPr>
          <p:nvPr>
            <p:ph type="body" idx="1"/>
          </p:nvPr>
        </p:nvSpPr>
        <p:spPr>
          <a:xfrm>
            <a:off x="758614" y="6117077"/>
            <a:ext cx="9077136" cy="2444416"/>
          </a:xfrm>
        </p:spPr>
        <p:txBody>
          <a:bodyPr anchor="ctr">
            <a:normAutofit/>
          </a:bodyPr>
          <a:lstStyle>
            <a:lvl1pPr marL="0" indent="0" algn="l">
              <a:buNone/>
              <a:defRPr sz="2844">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
        <p:nvSpPr>
          <p:cNvPr id="14" name="TextBox 13"/>
          <p:cNvSpPr txBox="1"/>
          <p:nvPr/>
        </p:nvSpPr>
        <p:spPr>
          <a:xfrm>
            <a:off x="325121" y="1010665"/>
            <a:ext cx="650409" cy="831681"/>
          </a:xfrm>
          <a:prstGeom prst="rect">
            <a:avLst/>
          </a:prstGeom>
        </p:spPr>
        <p:txBody>
          <a:bodyPr vert="horz" lIns="130048" tIns="65024" rIns="130048" bIns="65024" rtlCol="0" anchor="ctr">
            <a:noAutofit/>
          </a:bodyPr>
          <a:lstStyle/>
          <a:p>
            <a:pPr lvl="0"/>
            <a:r>
              <a:rPr lang="en-US" sz="11378" dirty="0">
                <a:solidFill>
                  <a:schemeClr val="tx1"/>
                </a:solidFill>
                <a:effectLst/>
              </a:rPr>
              <a:t>“</a:t>
            </a:r>
          </a:p>
        </p:txBody>
      </p:sp>
      <p:sp>
        <p:nvSpPr>
          <p:cNvPr id="15" name="TextBox 14"/>
          <p:cNvSpPr txBox="1"/>
          <p:nvPr/>
        </p:nvSpPr>
        <p:spPr>
          <a:xfrm>
            <a:off x="10945708" y="3937566"/>
            <a:ext cx="650409" cy="831681"/>
          </a:xfrm>
          <a:prstGeom prst="rect">
            <a:avLst/>
          </a:prstGeom>
        </p:spPr>
        <p:txBody>
          <a:bodyPr vert="horz" lIns="130048" tIns="65024" rIns="130048" bIns="65024" rtlCol="0" anchor="ctr">
            <a:noAutofit/>
          </a:bodyPr>
          <a:lstStyle/>
          <a:p>
            <a:pPr lvl="0" algn="r"/>
            <a:r>
              <a:rPr lang="en-US" sz="11378" dirty="0">
                <a:solidFill>
                  <a:schemeClr val="tx1"/>
                </a:solidFill>
                <a:effectLst/>
              </a:rPr>
              <a:t>”</a:t>
            </a:r>
          </a:p>
        </p:txBody>
      </p:sp>
    </p:spTree>
    <p:extLst>
      <p:ext uri="{BB962C8B-B14F-4D97-AF65-F5344CB8AC3E}">
        <p14:creationId xmlns:p14="http://schemas.microsoft.com/office/powerpoint/2010/main" val="1354049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758614" y="4876800"/>
            <a:ext cx="9077136" cy="2414080"/>
          </a:xfrm>
        </p:spPr>
        <p:txBody>
          <a:bodyPr anchor="b">
            <a:normAutofit/>
          </a:bodyPr>
          <a:lstStyle>
            <a:lvl1pPr algn="l">
              <a:defRPr sz="3982"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758613" y="7300239"/>
            <a:ext cx="9078830" cy="1261254"/>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969022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1217826" y="758613"/>
            <a:ext cx="9756140" cy="4118187"/>
          </a:xfrm>
        </p:spPr>
        <p:txBody>
          <a:bodyPr anchor="ctr">
            <a:normAutofit/>
          </a:bodyPr>
          <a:lstStyle>
            <a:lvl1pPr algn="l">
              <a:defRPr sz="3982" b="0" cap="all">
                <a:solidFill>
                  <a:schemeClr val="tx1"/>
                </a:solidFill>
              </a:defRPr>
            </a:lvl1pPr>
          </a:lstStyle>
          <a:p>
            <a:r>
              <a:rPr lang="lt-LT" smtClean="0"/>
              <a:t>Spustelėję redag. ruoš. pavad. stilių</a:t>
            </a:r>
            <a:endParaRPr lang="en-US" dirty="0"/>
          </a:p>
        </p:txBody>
      </p:sp>
      <p:sp>
        <p:nvSpPr>
          <p:cNvPr id="10" name="Text Placeholder 9"/>
          <p:cNvSpPr>
            <a:spLocks noGrp="1"/>
          </p:cNvSpPr>
          <p:nvPr>
            <p:ph type="body" sz="quarter" idx="13"/>
          </p:nvPr>
        </p:nvSpPr>
        <p:spPr>
          <a:xfrm>
            <a:off x="758614" y="5527040"/>
            <a:ext cx="9077136" cy="1493143"/>
          </a:xfrm>
        </p:spPr>
        <p:txBody>
          <a:bodyPr vert="horz" lIns="91440" tIns="45720" rIns="91440" bIns="45720" rtlCol="0" anchor="b">
            <a:normAutofit/>
          </a:bodyPr>
          <a:lstStyle>
            <a:lvl1pPr>
              <a:buNone/>
              <a:defRPr lang="en-US" sz="2844" b="0" cap="all" dirty="0">
                <a:ln w="3175" cmpd="sng">
                  <a:noFill/>
                </a:ln>
                <a:solidFill>
                  <a:schemeClr val="tx1"/>
                </a:solidFill>
                <a:effectLst/>
              </a:defRPr>
            </a:lvl1pPr>
          </a:lstStyle>
          <a:p>
            <a:pPr marL="0" lvl="0">
              <a:spcBef>
                <a:spcPct val="0"/>
              </a:spcBef>
              <a:buNone/>
            </a:pPr>
            <a:r>
              <a:rPr lang="lt-LT" smtClean="0"/>
              <a:t>Spustelėję redag. ruoš. teksto stilių</a:t>
            </a:r>
          </a:p>
        </p:txBody>
      </p:sp>
      <p:sp>
        <p:nvSpPr>
          <p:cNvPr id="3" name="Text Placeholder 2"/>
          <p:cNvSpPr>
            <a:spLocks noGrp="1"/>
          </p:cNvSpPr>
          <p:nvPr>
            <p:ph type="body" idx="1"/>
          </p:nvPr>
        </p:nvSpPr>
        <p:spPr>
          <a:xfrm>
            <a:off x="758613" y="7044267"/>
            <a:ext cx="9077134" cy="1517227"/>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
        <p:nvSpPr>
          <p:cNvPr id="14" name="TextBox 13"/>
          <p:cNvSpPr txBox="1"/>
          <p:nvPr/>
        </p:nvSpPr>
        <p:spPr>
          <a:xfrm>
            <a:off x="325121" y="1010665"/>
            <a:ext cx="650409" cy="831681"/>
          </a:xfrm>
          <a:prstGeom prst="rect">
            <a:avLst/>
          </a:prstGeom>
        </p:spPr>
        <p:txBody>
          <a:bodyPr vert="horz" lIns="130048" tIns="65024" rIns="130048" bIns="65024" rtlCol="0" anchor="ctr">
            <a:noAutofit/>
          </a:bodyPr>
          <a:lstStyle/>
          <a:p>
            <a:pPr lvl="0"/>
            <a:r>
              <a:rPr lang="en-US" sz="11378" dirty="0">
                <a:solidFill>
                  <a:schemeClr val="tx1"/>
                </a:solidFill>
                <a:effectLst/>
              </a:rPr>
              <a:t>“</a:t>
            </a:r>
          </a:p>
        </p:txBody>
      </p:sp>
      <p:sp>
        <p:nvSpPr>
          <p:cNvPr id="15" name="TextBox 14"/>
          <p:cNvSpPr txBox="1"/>
          <p:nvPr/>
        </p:nvSpPr>
        <p:spPr>
          <a:xfrm>
            <a:off x="10945708" y="3937566"/>
            <a:ext cx="650409" cy="831681"/>
          </a:xfrm>
          <a:prstGeom prst="rect">
            <a:avLst/>
          </a:prstGeom>
        </p:spPr>
        <p:txBody>
          <a:bodyPr vert="horz" lIns="130048" tIns="65024" rIns="130048" bIns="65024" rtlCol="0" anchor="ctr">
            <a:noAutofit/>
          </a:bodyPr>
          <a:lstStyle/>
          <a:p>
            <a:pPr lvl="0" algn="r"/>
            <a:r>
              <a:rPr lang="en-US" sz="11378" dirty="0">
                <a:solidFill>
                  <a:schemeClr val="tx1"/>
                </a:solidFill>
                <a:effectLst/>
              </a:rPr>
              <a:t>”</a:t>
            </a:r>
          </a:p>
        </p:txBody>
      </p:sp>
    </p:spTree>
    <p:extLst>
      <p:ext uri="{BB962C8B-B14F-4D97-AF65-F5344CB8AC3E}">
        <p14:creationId xmlns:p14="http://schemas.microsoft.com/office/powerpoint/2010/main" val="1977907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758613" y="758613"/>
            <a:ext cx="10703158" cy="4118187"/>
          </a:xfrm>
        </p:spPr>
        <p:txBody>
          <a:bodyPr vert="horz" lIns="91440" tIns="45720" rIns="91440" bIns="45720" rtlCol="0" anchor="ctr">
            <a:normAutofit/>
          </a:bodyPr>
          <a:lstStyle>
            <a:lvl1pPr>
              <a:defRPr lang="en-US" sz="3982" b="0" dirty="0"/>
            </a:lvl1pPr>
          </a:lstStyle>
          <a:p>
            <a:pPr marL="0" lvl="0"/>
            <a:r>
              <a:rPr lang="lt-LT" smtClean="0"/>
              <a:t>Spustelėję redag. ruoš. pavad. stilių</a:t>
            </a:r>
            <a:endParaRPr lang="en-US" dirty="0"/>
          </a:p>
        </p:txBody>
      </p:sp>
      <p:sp>
        <p:nvSpPr>
          <p:cNvPr id="10" name="Text Placeholder 9"/>
          <p:cNvSpPr>
            <a:spLocks noGrp="1"/>
          </p:cNvSpPr>
          <p:nvPr>
            <p:ph type="body" sz="quarter" idx="13"/>
          </p:nvPr>
        </p:nvSpPr>
        <p:spPr>
          <a:xfrm>
            <a:off x="758614" y="5587248"/>
            <a:ext cx="9077136" cy="1192107"/>
          </a:xfrm>
        </p:spPr>
        <p:txBody>
          <a:bodyPr vert="horz" lIns="91440" tIns="45720" rIns="91440" bIns="45720" rtlCol="0" anchor="b">
            <a:normAutofit/>
          </a:bodyPr>
          <a:lstStyle>
            <a:lvl1pPr>
              <a:buNone/>
              <a:defRPr lang="en-US" sz="2844" b="0" cap="all" dirty="0">
                <a:ln w="3175" cmpd="sng">
                  <a:noFill/>
                </a:ln>
                <a:solidFill>
                  <a:schemeClr val="tx1"/>
                </a:solidFill>
                <a:effectLst/>
              </a:defRPr>
            </a:lvl1pPr>
          </a:lstStyle>
          <a:p>
            <a:pPr marL="0" lvl="0">
              <a:spcBef>
                <a:spcPct val="0"/>
              </a:spcBef>
              <a:buNone/>
            </a:pPr>
            <a:r>
              <a:rPr lang="lt-LT" smtClean="0"/>
              <a:t>Spustelėję redag. ruoš. teksto stilių</a:t>
            </a:r>
          </a:p>
        </p:txBody>
      </p:sp>
      <p:sp>
        <p:nvSpPr>
          <p:cNvPr id="3" name="Text Placeholder 2"/>
          <p:cNvSpPr>
            <a:spLocks noGrp="1"/>
          </p:cNvSpPr>
          <p:nvPr>
            <p:ph type="body" idx="1"/>
          </p:nvPr>
        </p:nvSpPr>
        <p:spPr>
          <a:xfrm>
            <a:off x="758613" y="6779357"/>
            <a:ext cx="9077134" cy="1782137"/>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174617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lgn="l">
              <a:defRPr sz="3982"/>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758614" y="758615"/>
            <a:ext cx="9322478" cy="5358464"/>
          </a:xfrm>
        </p:spPr>
        <p:txBody>
          <a:bodyPr vert="eaVert" ancho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042827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889" y="758614"/>
            <a:ext cx="2907298" cy="6285653"/>
          </a:xfrm>
        </p:spPr>
        <p:txBody>
          <a:bodyPr vert="eaVert">
            <a:normAutofit/>
          </a:bodyPr>
          <a:lstStyle>
            <a:lvl1pPr>
              <a:defRPr sz="3982"/>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758613" y="758613"/>
            <a:ext cx="8320017" cy="7802880"/>
          </a:xfrm>
        </p:spPr>
        <p:txBody>
          <a:bodyPr vert="eaVert" ancho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79839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367629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03179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lstStyle/>
          <a:p>
            <a:r>
              <a:rPr lang="lt-LT" smtClean="0"/>
              <a:t>Spustelėję redag. ruoš. pavad. stilių</a:t>
            </a:r>
            <a:endParaRPr lang="en-US" dirty="0"/>
          </a:p>
        </p:txBody>
      </p:sp>
      <p:sp>
        <p:nvSpPr>
          <p:cNvPr id="3" name="Content Placeholder 2"/>
          <p:cNvSpPr>
            <a:spLocks noGrp="1"/>
          </p:cNvSpPr>
          <p:nvPr>
            <p:ph idx="1"/>
          </p:nvPr>
        </p:nvSpPr>
        <p:spPr>
          <a:xfrm>
            <a:off x="758614" y="758613"/>
            <a:ext cx="9322478" cy="5358464"/>
          </a:xfrm>
        </p:spPr>
        <p:txBody>
          <a:bodyPr anchor="ct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425304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58613" y="2817706"/>
            <a:ext cx="9105732" cy="3299366"/>
          </a:xfrm>
        </p:spPr>
        <p:txBody>
          <a:bodyPr anchor="b">
            <a:normAutofit/>
          </a:bodyPr>
          <a:lstStyle>
            <a:lvl1pPr algn="l">
              <a:defRPr sz="4551"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758614" y="6381985"/>
            <a:ext cx="9105731" cy="2179509"/>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950509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defRPr sz="4551"/>
            </a:lvl1pPr>
          </a:lstStyle>
          <a:p>
            <a:r>
              <a:rPr lang="lt-LT" smtClean="0"/>
              <a:t>Spustelėję redag. ruoš. pavad. stilių</a:t>
            </a:r>
            <a:endParaRPr lang="en-US" dirty="0"/>
          </a:p>
        </p:txBody>
      </p:sp>
      <p:sp>
        <p:nvSpPr>
          <p:cNvPr id="11" name="Content Placeholder 3"/>
          <p:cNvSpPr>
            <a:spLocks noGrp="1"/>
          </p:cNvSpPr>
          <p:nvPr>
            <p:ph sz="half" idx="13"/>
          </p:nvPr>
        </p:nvSpPr>
        <p:spPr>
          <a:xfrm>
            <a:off x="758614" y="758614"/>
            <a:ext cx="5617731" cy="5358460"/>
          </a:xfrm>
        </p:spPr>
        <p:txBody>
          <a:bodyPr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12" name="Content Placeholder 5"/>
          <p:cNvSpPr>
            <a:spLocks noGrp="1"/>
          </p:cNvSpPr>
          <p:nvPr>
            <p:ph sz="quarter" idx="4"/>
          </p:nvPr>
        </p:nvSpPr>
        <p:spPr>
          <a:xfrm>
            <a:off x="6630915" y="758613"/>
            <a:ext cx="5615272" cy="5346418"/>
          </a:xfrm>
        </p:spPr>
        <p:txBody>
          <a:bodyPr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68683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defRPr sz="4551"/>
            </a:lvl1pPr>
          </a:lstStyle>
          <a:p>
            <a:r>
              <a:rPr lang="lt-LT" smtClean="0"/>
              <a:t>Spustelėję redag. ruoš. pavad. stilių</a:t>
            </a:r>
            <a:endParaRPr lang="en-US" dirty="0"/>
          </a:p>
        </p:txBody>
      </p:sp>
      <p:sp>
        <p:nvSpPr>
          <p:cNvPr id="3" name="Text Placeholder 2"/>
          <p:cNvSpPr>
            <a:spLocks noGrp="1"/>
          </p:cNvSpPr>
          <p:nvPr>
            <p:ph type="body" idx="1"/>
          </p:nvPr>
        </p:nvSpPr>
        <p:spPr>
          <a:xfrm>
            <a:off x="1083735" y="758613"/>
            <a:ext cx="5286209" cy="866987"/>
          </a:xfrm>
        </p:spPr>
        <p:txBody>
          <a:bodyPr anchor="b">
            <a:noAutofit/>
          </a:bodyPr>
          <a:lstStyle>
            <a:lvl1pPr marL="0" indent="0">
              <a:buNone/>
              <a:defRPr sz="3413" b="0" cap="all">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lt-LT" smtClean="0"/>
              <a:t>Spustelėję redag. ruoš. teksto stilių</a:t>
            </a:r>
          </a:p>
        </p:txBody>
      </p:sp>
      <p:sp>
        <p:nvSpPr>
          <p:cNvPr id="4" name="Content Placeholder 3"/>
          <p:cNvSpPr>
            <a:spLocks noGrp="1"/>
          </p:cNvSpPr>
          <p:nvPr>
            <p:ph sz="half" idx="2"/>
          </p:nvPr>
        </p:nvSpPr>
        <p:spPr>
          <a:xfrm>
            <a:off x="758613" y="1625601"/>
            <a:ext cx="5611331" cy="4491473"/>
          </a:xfrm>
        </p:spPr>
        <p:txBody>
          <a:bodyPr anchor="t">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6904912" y="806027"/>
            <a:ext cx="5353317" cy="819573"/>
          </a:xfrm>
        </p:spPr>
        <p:txBody>
          <a:bodyPr anchor="b">
            <a:noAutofit/>
          </a:bodyPr>
          <a:lstStyle>
            <a:lvl1pPr marL="0" indent="0">
              <a:buNone/>
              <a:defRPr sz="3413" b="0" cap="all">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lt-LT" smtClean="0"/>
              <a:t>Spustelėję redag. ruoš. teksto stilių</a:t>
            </a:r>
          </a:p>
        </p:txBody>
      </p:sp>
      <p:sp>
        <p:nvSpPr>
          <p:cNvPr id="6" name="Content Placeholder 5"/>
          <p:cNvSpPr>
            <a:spLocks noGrp="1"/>
          </p:cNvSpPr>
          <p:nvPr>
            <p:ph sz="quarter" idx="4"/>
          </p:nvPr>
        </p:nvSpPr>
        <p:spPr>
          <a:xfrm>
            <a:off x="6630915" y="1625600"/>
            <a:ext cx="5627314" cy="4479431"/>
          </a:xfrm>
        </p:spPr>
        <p:txBody>
          <a:bodyPr anchor="t">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89210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defRPr sz="4551"/>
            </a:lvl1p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1927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9165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706549" y="758613"/>
            <a:ext cx="4551680" cy="2167467"/>
          </a:xfrm>
        </p:spPr>
        <p:txBody>
          <a:bodyPr anchor="b">
            <a:normAutofit/>
          </a:bodyPr>
          <a:lstStyle>
            <a:lvl1pPr algn="l">
              <a:defRPr sz="2844" b="0"/>
            </a:lvl1pPr>
          </a:lstStyle>
          <a:p>
            <a:r>
              <a:rPr lang="lt-LT" smtClean="0"/>
              <a:t>Spustelėję redag. ruoš. pavad. stilių</a:t>
            </a:r>
            <a:endParaRPr lang="en-US" dirty="0"/>
          </a:p>
        </p:txBody>
      </p:sp>
      <p:sp>
        <p:nvSpPr>
          <p:cNvPr id="3" name="Content Placeholder 2"/>
          <p:cNvSpPr>
            <a:spLocks noGrp="1"/>
          </p:cNvSpPr>
          <p:nvPr>
            <p:ph idx="1"/>
          </p:nvPr>
        </p:nvSpPr>
        <p:spPr>
          <a:xfrm>
            <a:off x="758613" y="758613"/>
            <a:ext cx="6312896" cy="7802880"/>
          </a:xfrm>
        </p:spPr>
        <p:txBody>
          <a:bodyPr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Text Placeholder 3"/>
          <p:cNvSpPr>
            <a:spLocks noGrp="1"/>
          </p:cNvSpPr>
          <p:nvPr>
            <p:ph type="body" sz="half" idx="2"/>
          </p:nvPr>
        </p:nvSpPr>
        <p:spPr>
          <a:xfrm>
            <a:off x="7706549" y="3142830"/>
            <a:ext cx="4551680" cy="2974246"/>
          </a:xfrm>
        </p:spPr>
        <p:txBody>
          <a:bodyPr anchor="t">
            <a:normAutofit/>
          </a:bodyPr>
          <a:lstStyle>
            <a:lvl1pPr marL="0" indent="0">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22588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394027" y="2059093"/>
            <a:ext cx="5067745" cy="1625600"/>
          </a:xfrm>
        </p:spPr>
        <p:txBody>
          <a:bodyPr anchor="b">
            <a:normAutofit/>
          </a:bodyPr>
          <a:lstStyle>
            <a:lvl1pPr algn="l">
              <a:defRPr sz="3413" b="0"/>
            </a:lvl1pPr>
          </a:lstStyle>
          <a:p>
            <a:r>
              <a:rPr lang="lt-LT" smtClean="0"/>
              <a:t>Spustelėję redag. ruoš. pavad. stilių</a:t>
            </a:r>
            <a:endParaRPr lang="en-US" dirty="0"/>
          </a:p>
        </p:txBody>
      </p:sp>
      <p:sp>
        <p:nvSpPr>
          <p:cNvPr id="17" name="Picture Placeholder 2"/>
          <p:cNvSpPr>
            <a:spLocks noGrp="1" noChangeAspect="1"/>
          </p:cNvSpPr>
          <p:nvPr>
            <p:ph type="pic" idx="13"/>
          </p:nvPr>
        </p:nvSpPr>
        <p:spPr>
          <a:xfrm>
            <a:off x="1083733" y="1300480"/>
            <a:ext cx="4666274" cy="682752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6394350" y="3901440"/>
            <a:ext cx="5069117" cy="2962204"/>
          </a:xfrm>
        </p:spPr>
        <p:txBody>
          <a:bodyPr anchor="t">
            <a:normAutofit/>
          </a:bodyPr>
          <a:lstStyle>
            <a:lvl1pPr marL="0" indent="0">
              <a:buNone/>
              <a:defRPr sz="2560"/>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6" name="Footer Placeholder 5"/>
          <p:cNvSpPr>
            <a:spLocks noGrp="1"/>
          </p:cNvSpPr>
          <p:nvPr>
            <p:ph type="ftr" sz="quarter" idx="11"/>
          </p:nvPr>
        </p:nvSpPr>
        <p:spPr>
          <a:xfrm>
            <a:off x="758613" y="8778241"/>
            <a:ext cx="8265563" cy="519289"/>
          </a:xfrm>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238669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487182" y="5539083"/>
            <a:ext cx="3513537" cy="3781025"/>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58614" y="6394027"/>
            <a:ext cx="9322478" cy="2167467"/>
          </a:xfrm>
          <a:prstGeom prst="rect">
            <a:avLst/>
          </a:prstGeom>
          <a:effectLst/>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758614" y="758615"/>
            <a:ext cx="9322478" cy="5358464"/>
          </a:xfrm>
          <a:prstGeom prst="rect">
            <a:avLst/>
          </a:prstGeom>
        </p:spPr>
        <p:txBody>
          <a:bodyPr vert="horz" lIns="91440" tIns="45720" rIns="91440" bIns="45720" rtlCol="0"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2"/>
          </p:nvPr>
        </p:nvSpPr>
        <p:spPr>
          <a:xfrm>
            <a:off x="10567460" y="8778245"/>
            <a:ext cx="1707325" cy="519289"/>
          </a:xfrm>
          <a:prstGeom prst="rect">
            <a:avLst/>
          </a:prstGeom>
        </p:spPr>
        <p:txBody>
          <a:bodyPr vert="horz" lIns="91440" tIns="45720" rIns="91440" bIns="45720" rtlCol="0" anchor="t"/>
          <a:lstStyle>
            <a:lvl1pPr algn="r">
              <a:defRPr sz="1422" b="0" i="0">
                <a:solidFill>
                  <a:schemeClr val="bg2">
                    <a:lumMod val="50000"/>
                  </a:schemeClr>
                </a:solidFill>
                <a:effectLst/>
                <a:latin typeface="+mn-lt"/>
              </a:defRPr>
            </a:lvl1p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3"/>
          </p:nvPr>
        </p:nvSpPr>
        <p:spPr>
          <a:xfrm>
            <a:off x="758613" y="8778241"/>
            <a:ext cx="8265563" cy="519289"/>
          </a:xfrm>
          <a:prstGeom prst="rect">
            <a:avLst/>
          </a:prstGeom>
        </p:spPr>
        <p:txBody>
          <a:bodyPr vert="horz" lIns="91440" tIns="45720" rIns="91440" bIns="45720" rtlCol="0" anchor="t"/>
          <a:lstStyle>
            <a:lvl1pPr algn="l">
              <a:defRPr sz="1422"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1056962" y="7933836"/>
            <a:ext cx="1218712" cy="952782"/>
          </a:xfrm>
          <a:prstGeom prst="rect">
            <a:avLst/>
          </a:prstGeom>
        </p:spPr>
        <p:txBody>
          <a:bodyPr vert="horz" lIns="91440" tIns="45720" rIns="91440" bIns="45720" rtlCol="0" anchor="b"/>
          <a:lstStyle>
            <a:lvl1pPr algn="r">
              <a:defRPr sz="3982" b="0" i="0">
                <a:solidFill>
                  <a:schemeClr val="bg2">
                    <a:lumMod val="50000"/>
                  </a:schemeClr>
                </a:solidFill>
                <a:effectLst/>
                <a:latin typeface="+mn-lt"/>
              </a:defRPr>
            </a:lvl1pPr>
          </a:lstStyle>
          <a:p>
            <a:fld id="{86CB4B4D-7CA3-9044-876B-883B54F8677D}" type="slidenum">
              <a:rPr lang="lt-LT" smtClean="0"/>
              <a:t>‹#›</a:t>
            </a:fld>
            <a:endParaRPr lang="lt-LT"/>
          </a:p>
        </p:txBody>
      </p:sp>
    </p:spTree>
    <p:extLst>
      <p:ext uri="{BB962C8B-B14F-4D97-AF65-F5344CB8AC3E}">
        <p14:creationId xmlns:p14="http://schemas.microsoft.com/office/powerpoint/2010/main" val="31061757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txStyles>
    <p:titleStyle>
      <a:lvl1pPr algn="l" defTabSz="650230" rtl="0" eaLnBrk="1" latinLnBrk="0" hangingPunct="1">
        <a:spcBef>
          <a:spcPct val="0"/>
        </a:spcBef>
        <a:buNone/>
        <a:defRPr sz="455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06394" indent="-406394" algn="l" defTabSz="650230" rtl="0" eaLnBrk="1" latinLnBrk="0" hangingPunct="1">
        <a:spcBef>
          <a:spcPct val="20000"/>
        </a:spcBef>
        <a:spcAft>
          <a:spcPts val="853"/>
        </a:spcAft>
        <a:buClr>
          <a:schemeClr val="tx1"/>
        </a:buClr>
        <a:buSzPct val="80000"/>
        <a:buFont typeface="Wingdings 3" panose="05040102010807070707" pitchFamily="18" charset="2"/>
        <a:buChar char=""/>
        <a:defRPr sz="2844" kern="1200" cap="none">
          <a:solidFill>
            <a:schemeClr val="bg2">
              <a:lumMod val="75000"/>
            </a:schemeClr>
          </a:solidFill>
          <a:effectLst/>
          <a:latin typeface="+mn-lt"/>
          <a:ea typeface="+mn-ea"/>
          <a:cs typeface="+mn-cs"/>
        </a:defRPr>
      </a:lvl1pPr>
      <a:lvl2pPr marL="1056623" indent="-406394" algn="l" defTabSz="650230" rtl="0" eaLnBrk="1" latinLnBrk="0" hangingPunct="1">
        <a:spcBef>
          <a:spcPct val="20000"/>
        </a:spcBef>
        <a:spcAft>
          <a:spcPts val="853"/>
        </a:spcAft>
        <a:buClr>
          <a:schemeClr val="tx1"/>
        </a:buClr>
        <a:buSzPct val="80000"/>
        <a:buFont typeface="Wingdings 3" panose="05040102010807070707" pitchFamily="18" charset="2"/>
        <a:buChar char=""/>
        <a:defRPr sz="2560" kern="1200" cap="none">
          <a:solidFill>
            <a:schemeClr val="bg2">
              <a:lumMod val="75000"/>
            </a:schemeClr>
          </a:solidFill>
          <a:effectLst/>
          <a:latin typeface="+mn-lt"/>
          <a:ea typeface="+mn-ea"/>
          <a:cs typeface="+mn-cs"/>
        </a:defRPr>
      </a:lvl2pPr>
      <a:lvl3pPr marL="1706853" indent="-406394" algn="l" defTabSz="650230" rtl="0" eaLnBrk="1" latinLnBrk="0" hangingPunct="1">
        <a:spcBef>
          <a:spcPct val="20000"/>
        </a:spcBef>
        <a:spcAft>
          <a:spcPts val="853"/>
        </a:spcAft>
        <a:buClr>
          <a:schemeClr val="tx1"/>
        </a:buClr>
        <a:buSzPct val="80000"/>
        <a:buFont typeface="Wingdings 3" panose="05040102010807070707" pitchFamily="18" charset="2"/>
        <a:buChar char=""/>
        <a:defRPr sz="2276" kern="1200" cap="none">
          <a:solidFill>
            <a:schemeClr val="bg2">
              <a:lumMod val="75000"/>
            </a:schemeClr>
          </a:solidFill>
          <a:effectLst/>
          <a:latin typeface="+mn-lt"/>
          <a:ea typeface="+mn-ea"/>
          <a:cs typeface="+mn-cs"/>
        </a:defRPr>
      </a:lvl3pPr>
      <a:lvl4pPr marL="2194526" indent="-243836"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4pPr>
      <a:lvl5pPr marL="2844756" indent="-243836"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5pPr>
      <a:lvl6pPr marL="357626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6pPr>
      <a:lvl7pPr marL="422649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7pPr>
      <a:lvl8pPr marL="487672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8pPr>
      <a:lvl9pPr marL="552695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www.klaipeda.lt/klaipeda/m/m_images/wfiles/logopopup-4422.pn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ctrTitle"/>
          </p:nvPr>
        </p:nvSpPr>
        <p:spPr>
          <a:xfrm>
            <a:off x="373626" y="1524000"/>
            <a:ext cx="11623040" cy="2731477"/>
          </a:xfrm>
        </p:spPr>
        <p:txBody>
          <a:bodyPr>
            <a:normAutofit/>
          </a:bodyPr>
          <a:lstStyle/>
          <a:p>
            <a:pPr algn="l" eaLnBrk="1" hangingPunct="1"/>
            <a:r>
              <a:rPr lang="lt-LT" altLang="en-US" sz="7680" b="1" dirty="0" smtClean="0">
                <a:solidFill>
                  <a:schemeClr val="accent4">
                    <a:lumMod val="75000"/>
                  </a:schemeClr>
                </a:solidFill>
                <a:latin typeface="+mj-lt"/>
              </a:rPr>
              <a:t>Projektas:</a:t>
            </a:r>
            <a:r>
              <a:rPr lang="en-US" altLang="en-US" sz="5120" b="1" dirty="0">
                <a:solidFill>
                  <a:schemeClr val="accent4">
                    <a:lumMod val="75000"/>
                  </a:schemeClr>
                </a:solidFill>
                <a:latin typeface="+mj-lt"/>
              </a:rPr>
              <a:t/>
            </a:r>
            <a:br>
              <a:rPr lang="en-US" altLang="en-US" sz="5120" b="1" dirty="0">
                <a:solidFill>
                  <a:schemeClr val="accent4">
                    <a:lumMod val="75000"/>
                  </a:schemeClr>
                </a:solidFill>
                <a:latin typeface="+mj-lt"/>
              </a:rPr>
            </a:br>
            <a:r>
              <a:rPr lang="lt-LT" sz="4800" b="1" dirty="0" smtClean="0">
                <a:solidFill>
                  <a:schemeClr val="accent4">
                    <a:lumMod val="75000"/>
                  </a:schemeClr>
                </a:solidFill>
                <a:latin typeface="+mj-lt"/>
              </a:rPr>
              <a:t>Atgimimo </a:t>
            </a:r>
            <a:r>
              <a:rPr lang="lt-LT" sz="4800" b="1" dirty="0">
                <a:solidFill>
                  <a:schemeClr val="accent4">
                    <a:lumMod val="75000"/>
                  </a:schemeClr>
                </a:solidFill>
                <a:latin typeface="+mj-lt"/>
              </a:rPr>
              <a:t>aikštės sutvarkymas</a:t>
            </a:r>
            <a:endParaRPr lang="en-US" altLang="en-US" sz="4551" b="1" dirty="0">
              <a:solidFill>
                <a:schemeClr val="accent4">
                  <a:lumMod val="75000"/>
                </a:schemeClr>
              </a:solidFill>
              <a:latin typeface="+mj-lt"/>
            </a:endParaRPr>
          </a:p>
        </p:txBody>
      </p:sp>
      <p:sp>
        <p:nvSpPr>
          <p:cNvPr id="2055" name="TextBox 6"/>
          <p:cNvSpPr txBox="1">
            <a:spLocks noChangeArrowheads="1"/>
          </p:cNvSpPr>
          <p:nvPr/>
        </p:nvSpPr>
        <p:spPr bwMode="auto">
          <a:xfrm>
            <a:off x="0" y="9073662"/>
            <a:ext cx="509953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91" dirty="0" smtClean="0">
                <a:latin typeface="+mj-lt"/>
              </a:rPr>
              <a:t>201</a:t>
            </a:r>
            <a:r>
              <a:rPr lang="lt-LT" altLang="en-US" sz="1991" dirty="0" smtClean="0">
                <a:latin typeface="+mj-lt"/>
              </a:rPr>
              <a:t>9</a:t>
            </a:r>
            <a:r>
              <a:rPr lang="en-US" altLang="en-US" sz="1991" dirty="0" smtClean="0">
                <a:latin typeface="+mj-lt"/>
              </a:rPr>
              <a:t> </a:t>
            </a:r>
            <a:r>
              <a:rPr lang="en-US" altLang="en-US" sz="1991" dirty="0">
                <a:latin typeface="+mj-lt"/>
              </a:rPr>
              <a:t>m. </a:t>
            </a:r>
            <a:r>
              <a:rPr lang="lt-LT" altLang="en-US" sz="1991" dirty="0" smtClean="0">
                <a:latin typeface="+mj-lt"/>
              </a:rPr>
              <a:t>rugsėjo mėn.  </a:t>
            </a:r>
            <a:r>
              <a:rPr lang="en-US" altLang="en-US" sz="1991" dirty="0" err="1" smtClean="0">
                <a:latin typeface="+mj-lt"/>
              </a:rPr>
              <a:t>Klaip</a:t>
            </a:r>
            <a:r>
              <a:rPr lang="lt-LT" altLang="en-US" sz="1991" dirty="0" smtClean="0">
                <a:latin typeface="+mj-lt"/>
              </a:rPr>
              <a:t>ėda</a:t>
            </a:r>
            <a:endParaRPr lang="en-US" altLang="en-US" sz="1991" dirty="0">
              <a:latin typeface="+mj-lt"/>
            </a:endParaRPr>
          </a:p>
        </p:txBody>
      </p:sp>
      <p:pic>
        <p:nvPicPr>
          <p:cNvPr id="1026" name="Picture 2" descr="http://www.klaipeda.lt/klaipeda/m/m_images/wfiles/logopopup-4422.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011508" y="7908324"/>
            <a:ext cx="1254868" cy="125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585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394027" y="914401"/>
            <a:ext cx="5067745" cy="1031630"/>
          </a:xfrm>
        </p:spPr>
        <p:txBody>
          <a:bodyPr/>
          <a:lstStyle/>
          <a:p>
            <a:r>
              <a:rPr lang="lt-LT" b="1" dirty="0" smtClean="0">
                <a:solidFill>
                  <a:schemeClr val="accent4">
                    <a:lumMod val="75000"/>
                  </a:schemeClr>
                </a:solidFill>
              </a:rPr>
              <a:t>Lyginamieji dydžiai</a:t>
            </a:r>
            <a:endParaRPr lang="lt-LT" b="1" dirty="0">
              <a:solidFill>
                <a:schemeClr val="accent4">
                  <a:lumMod val="75000"/>
                </a:schemeClr>
              </a:solidFill>
            </a:endParaRPr>
          </a:p>
        </p:txBody>
      </p:sp>
      <p:pic>
        <p:nvPicPr>
          <p:cNvPr id="5" name="Paveikslėlio vietos rezervavimo ženklas 4"/>
          <p:cNvPicPr>
            <a:picLocks noGrp="1" noChangeAspect="1"/>
          </p:cNvPicPr>
          <p:nvPr>
            <p:ph type="pic" idx="13"/>
          </p:nvPr>
        </p:nvPicPr>
        <p:blipFill>
          <a:blip r:embed="rId2"/>
          <a:srcRect l="30781" r="30781"/>
          <a:stretch>
            <a:fillRect/>
          </a:stretch>
        </p:blipFill>
        <p:spPr>
          <a:xfrm>
            <a:off x="867507" y="3320664"/>
            <a:ext cx="4935415" cy="4383747"/>
          </a:xfrm>
          <a:prstGeom prst="rect">
            <a:avLst/>
          </a:prstGeom>
        </p:spPr>
      </p:pic>
      <p:sp>
        <p:nvSpPr>
          <p:cNvPr id="4" name="Teksto vietos rezervavimo ženklas 3"/>
          <p:cNvSpPr>
            <a:spLocks noGrp="1"/>
          </p:cNvSpPr>
          <p:nvPr>
            <p:ph type="body" sz="half" idx="2"/>
          </p:nvPr>
        </p:nvSpPr>
        <p:spPr>
          <a:xfrm>
            <a:off x="105508" y="2063262"/>
            <a:ext cx="12684369" cy="890953"/>
          </a:xfrm>
        </p:spPr>
        <p:txBody>
          <a:bodyPr/>
          <a:lstStyle/>
          <a:p>
            <a:r>
              <a:rPr lang="lt-LT" dirty="0" smtClean="0"/>
              <a:t>Kaune Vienybės aikštė- 8 </a:t>
            </a:r>
            <a:r>
              <a:rPr lang="lt-LT" dirty="0" err="1" smtClean="0"/>
              <a:t>mln</a:t>
            </a:r>
            <a:r>
              <a:rPr lang="lt-LT" dirty="0" smtClean="0"/>
              <a:t> </a:t>
            </a:r>
            <a:r>
              <a:rPr lang="lt-LT" dirty="0" err="1" smtClean="0"/>
              <a:t>Eur</a:t>
            </a:r>
            <a:r>
              <a:rPr lang="lt-LT" dirty="0" smtClean="0"/>
              <a:t>.         Klaipėdoje Atgimimo aikštė- 4,8 mln. </a:t>
            </a:r>
            <a:r>
              <a:rPr lang="lt-LT" dirty="0" err="1" smtClean="0"/>
              <a:t>Eur</a:t>
            </a:r>
            <a:endParaRPr lang="lt-LT" dirty="0"/>
          </a:p>
        </p:txBody>
      </p:sp>
      <p:pic>
        <p:nvPicPr>
          <p:cNvPr id="6" name="Paveikslėlis 5"/>
          <p:cNvPicPr>
            <a:picLocks noChangeAspect="1"/>
          </p:cNvPicPr>
          <p:nvPr/>
        </p:nvPicPr>
        <p:blipFill>
          <a:blip r:embed="rId3"/>
          <a:stretch>
            <a:fillRect/>
          </a:stretch>
        </p:blipFill>
        <p:spPr>
          <a:xfrm>
            <a:off x="6588369" y="3320664"/>
            <a:ext cx="5302804" cy="4383747"/>
          </a:xfrm>
          <a:prstGeom prst="rect">
            <a:avLst/>
          </a:prstGeom>
        </p:spPr>
      </p:pic>
    </p:spTree>
    <p:extLst>
      <p:ext uri="{BB962C8B-B14F-4D97-AF65-F5344CB8AC3E}">
        <p14:creationId xmlns:p14="http://schemas.microsoft.com/office/powerpoint/2010/main" val="1205989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82062" y="644768"/>
            <a:ext cx="12637476" cy="2426677"/>
          </a:xfrm>
        </p:spPr>
        <p:txBody>
          <a:bodyPr>
            <a:normAutofit/>
          </a:bodyPr>
          <a:lstStyle/>
          <a:p>
            <a:pPr algn="ctr"/>
            <a:r>
              <a:rPr lang="lt-LT" sz="2800" b="1" dirty="0" smtClean="0">
                <a:solidFill>
                  <a:schemeClr val="accent4">
                    <a:lumMod val="75000"/>
                  </a:schemeClr>
                </a:solidFill>
              </a:rPr>
              <a:t>preliminari Požeminės automobilių aikštelės  statybos kaina Atgimimo aikštėje yra</a:t>
            </a:r>
            <a:endParaRPr lang="lt-LT" sz="2800" b="1" dirty="0">
              <a:solidFill>
                <a:schemeClr val="accent4">
                  <a:lumMod val="75000"/>
                </a:schemeClr>
              </a:solidFill>
            </a:endParaRPr>
          </a:p>
        </p:txBody>
      </p:sp>
      <p:sp>
        <p:nvSpPr>
          <p:cNvPr id="3" name="Teksto vietos rezervavimo ženklas 2"/>
          <p:cNvSpPr>
            <a:spLocks noGrp="1"/>
          </p:cNvSpPr>
          <p:nvPr>
            <p:ph type="subTitle" idx="1"/>
          </p:nvPr>
        </p:nvSpPr>
        <p:spPr>
          <a:xfrm>
            <a:off x="386861" y="3575538"/>
            <a:ext cx="12332677" cy="996462"/>
          </a:xfrm>
        </p:spPr>
        <p:txBody>
          <a:bodyPr/>
          <a:lstStyle/>
          <a:p>
            <a:r>
              <a:rPr lang="lt-LT" b="1" dirty="0" smtClean="0"/>
              <a:t>Nuo 9 mln. EUR iki 11 mln. EUR priklausomai nuo pasirinkto varianto</a:t>
            </a:r>
            <a:endParaRPr lang="lt-LT" b="1" dirty="0"/>
          </a:p>
        </p:txBody>
      </p:sp>
      <p:sp>
        <p:nvSpPr>
          <p:cNvPr id="5" name="Pavadinimas 1"/>
          <p:cNvSpPr txBox="1">
            <a:spLocks/>
          </p:cNvSpPr>
          <p:nvPr/>
        </p:nvSpPr>
        <p:spPr>
          <a:xfrm>
            <a:off x="128953" y="1954823"/>
            <a:ext cx="11652737" cy="3953608"/>
          </a:xfrm>
          <a:prstGeom prst="rect">
            <a:avLst/>
          </a:prstGeom>
          <a:effectLst/>
        </p:spPr>
        <p:txBody>
          <a:bodyPr vert="horz" lIns="91440" tIns="45720" rIns="91440" bIns="45720" rtlCol="0" anchor="b">
            <a:normAutofit/>
          </a:bodyPr>
          <a:lstStyle>
            <a:lvl1pPr algn="l" defTabSz="650230" rtl="0" eaLnBrk="1" latinLnBrk="0" hangingPunct="1">
              <a:spcBef>
                <a:spcPct val="0"/>
              </a:spcBef>
              <a:buNone/>
              <a:defRPr sz="6258"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lt-LT" sz="2400" b="1" dirty="0" smtClean="0">
                <a:solidFill>
                  <a:schemeClr val="bg1"/>
                </a:solidFill>
              </a:rPr>
              <a:t>                    Atsižvelgiant į kaštų ir naudos analizę bei paskaičiuotą vienos vietos įrengimo kainą </a:t>
            </a:r>
          </a:p>
          <a:p>
            <a:pPr algn="ctr"/>
            <a:r>
              <a:rPr lang="lt-LT" sz="2400" b="1" dirty="0">
                <a:solidFill>
                  <a:schemeClr val="bg1"/>
                </a:solidFill>
              </a:rPr>
              <a:t> </a:t>
            </a:r>
            <a:r>
              <a:rPr lang="lt-LT" sz="2400" b="1" dirty="0" smtClean="0">
                <a:solidFill>
                  <a:schemeClr val="bg1"/>
                </a:solidFill>
              </a:rPr>
              <a:t>Siūlome </a:t>
            </a:r>
            <a:r>
              <a:rPr lang="lt-LT" sz="2400" b="1" smtClean="0">
                <a:solidFill>
                  <a:schemeClr val="bg1"/>
                </a:solidFill>
              </a:rPr>
              <a:t>įgyvendinti  II </a:t>
            </a:r>
            <a:r>
              <a:rPr lang="lt-LT" sz="2400" b="1" smtClean="0">
                <a:solidFill>
                  <a:srgbClr val="92D050"/>
                </a:solidFill>
              </a:rPr>
              <a:t>alternatyvą  </a:t>
            </a:r>
            <a:endParaRPr lang="lt-LT" sz="2400" b="1" dirty="0">
              <a:solidFill>
                <a:srgbClr val="92D050"/>
              </a:solidFill>
            </a:endParaRPr>
          </a:p>
        </p:txBody>
      </p:sp>
      <p:sp>
        <p:nvSpPr>
          <p:cNvPr id="6" name="Rectangle 1"/>
          <p:cNvSpPr>
            <a:spLocks noChangeArrowheads="1"/>
          </p:cNvSpPr>
          <p:nvPr/>
        </p:nvSpPr>
        <p:spPr bwMode="auto">
          <a:xfrm>
            <a:off x="580291" y="2832711"/>
            <a:ext cx="10656278" cy="894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eaLnBrk="0" fontAlgn="base">
              <a:spcBef>
                <a:spcPct val="0"/>
              </a:spcBef>
              <a:spcAft>
                <a:spcPct val="0"/>
              </a:spcAft>
              <a:defRPr>
                <a:solidFill>
                  <a:schemeClr val="tx1"/>
                </a:solidFill>
                <a:latin typeface="Arial" panose="020B0604020202020204" pitchFamily="34" charset="0"/>
              </a:defRPr>
            </a:lvl1pPr>
            <a:lvl2pPr marL="457200" algn="l" eaLnBrk="0" fontAlgn="base">
              <a:spcBef>
                <a:spcPct val="0"/>
              </a:spcBef>
              <a:spcAft>
                <a:spcPct val="0"/>
              </a:spcAft>
              <a:defRPr>
                <a:solidFill>
                  <a:schemeClr val="tx1"/>
                </a:solidFill>
                <a:latin typeface="Arial" panose="020B0604020202020204" pitchFamily="34" charset="0"/>
              </a:defRPr>
            </a:lvl2pPr>
            <a:lvl3pPr marL="914400" algn="l" eaLnBrk="0" fontAlgn="base">
              <a:spcBef>
                <a:spcPct val="0"/>
              </a:spcBef>
              <a:spcAft>
                <a:spcPct val="0"/>
              </a:spcAft>
              <a:defRPr>
                <a:solidFill>
                  <a:schemeClr val="tx1"/>
                </a:solidFill>
                <a:latin typeface="Arial" panose="020B0604020202020204" pitchFamily="34" charset="0"/>
              </a:defRPr>
            </a:lvl3pPr>
            <a:lvl4pPr marL="1371600" algn="l" eaLnBrk="0" fontAlgn="base">
              <a:spcBef>
                <a:spcPct val="0"/>
              </a:spcBef>
              <a:spcAft>
                <a:spcPct val="0"/>
              </a:spcAft>
              <a:defRPr>
                <a:solidFill>
                  <a:schemeClr val="tx1"/>
                </a:solidFill>
                <a:latin typeface="Arial" panose="020B0604020202020204" pitchFamily="34" charset="0"/>
              </a:defRPr>
            </a:lvl4pPr>
            <a:lvl5pPr marL="1828800" algn="l" eaLnBrk="0" fontAlgn="base">
              <a:spcBef>
                <a:spcPct val="0"/>
              </a:spcBef>
              <a:spcAft>
                <a:spcPct val="0"/>
              </a:spcAft>
              <a:defRPr>
                <a:solidFill>
                  <a:schemeClr val="tx1"/>
                </a:solidFill>
                <a:latin typeface="Arial" panose="020B0604020202020204" pitchFamily="34" charset="0"/>
              </a:defRPr>
            </a:lvl5pPr>
            <a:lvl6pPr marL="2286000" algn="l" eaLnBrk="0" fontAlgn="base">
              <a:spcBef>
                <a:spcPct val="0"/>
              </a:spcBef>
              <a:spcAft>
                <a:spcPct val="0"/>
              </a:spcAft>
              <a:defRPr>
                <a:solidFill>
                  <a:schemeClr val="tx1"/>
                </a:solidFill>
                <a:latin typeface="Arial" panose="020B0604020202020204" pitchFamily="34" charset="0"/>
              </a:defRPr>
            </a:lvl6pPr>
            <a:lvl7pPr marL="2743200" algn="l" eaLnBrk="0" fontAlgn="base">
              <a:spcBef>
                <a:spcPct val="0"/>
              </a:spcBef>
              <a:spcAft>
                <a:spcPct val="0"/>
              </a:spcAft>
              <a:defRPr>
                <a:solidFill>
                  <a:schemeClr val="tx1"/>
                </a:solidFill>
                <a:latin typeface="Arial" panose="020B0604020202020204" pitchFamily="34" charset="0"/>
              </a:defRPr>
            </a:lvl7pPr>
            <a:lvl8pPr marL="3200400" algn="l" eaLnBrk="0" fontAlgn="base">
              <a:spcBef>
                <a:spcPct val="0"/>
              </a:spcBef>
              <a:spcAft>
                <a:spcPct val="0"/>
              </a:spcAft>
              <a:defRPr>
                <a:solidFill>
                  <a:schemeClr val="tx1"/>
                </a:solidFill>
                <a:latin typeface="Arial" panose="020B0604020202020204" pitchFamily="34" charset="0"/>
              </a:defRPr>
            </a:lvl8pPr>
            <a:lvl9pPr marL="3657600" algn="l"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1500" b="0" i="0" u="none" strike="noStrike" cap="none" normalizeH="0" baseline="0" dirty="0" smtClean="0">
                <a:ln>
                  <a:noFill/>
                </a:ln>
                <a:solidFill>
                  <a:srgbClr val="000000"/>
                </a:solidFill>
                <a:effectLst/>
                <a:latin typeface="inherit"/>
              </a:rPr>
              <a:t>  </a:t>
            </a:r>
            <a:endParaRPr kumimoji="0" lang="lt-LT" altLang="lt-LT" sz="800" b="0" i="0" u="none" strike="noStrike" cap="none" normalizeH="0" baseline="0" dirty="0" smtClean="0">
              <a:ln>
                <a:noFill/>
              </a:ln>
              <a:solidFill>
                <a:schemeClr val="tx1"/>
              </a:solidFill>
              <a:effectLst/>
            </a:endParaRPr>
          </a:p>
          <a:p>
            <a:pPr lvl="0" defTabSz="914400"/>
            <a:r>
              <a:rPr kumimoji="0" lang="lt-LT" altLang="lt-LT" sz="28300" b="0" i="0" u="none" strike="noStrike" cap="none" normalizeH="0" baseline="0" dirty="0" smtClean="0">
                <a:ln>
                  <a:noFill/>
                </a:ln>
                <a:solidFill>
                  <a:srgbClr val="000000"/>
                </a:solidFill>
                <a:effectLst/>
                <a:latin typeface="inherit"/>
              </a:rPr>
              <a:t/>
            </a:r>
            <a:br>
              <a:rPr kumimoji="0" lang="lt-LT" altLang="lt-LT" sz="28300" b="0" i="0" u="none" strike="noStrike" cap="none" normalizeH="0" baseline="0" dirty="0" smtClean="0">
                <a:ln>
                  <a:noFill/>
                </a:ln>
                <a:solidFill>
                  <a:srgbClr val="000000"/>
                </a:solidFill>
                <a:effectLst/>
                <a:latin typeface="inherit"/>
              </a:rPr>
            </a:br>
            <a:endParaRPr kumimoji="0" lang="lt-LT" altLang="lt-LT" sz="28300" b="0" i="0" u="none" strike="noStrike" cap="none" normalizeH="0" baseline="0" dirty="0" smtClean="0">
              <a:ln>
                <a:noFill/>
              </a:ln>
              <a:solidFill>
                <a:srgbClr val="000000"/>
              </a:solidFill>
              <a:effectLst/>
              <a:latin typeface="inherit"/>
            </a:endParaRPr>
          </a:p>
        </p:txBody>
      </p:sp>
    </p:spTree>
    <p:extLst>
      <p:ext uri="{BB962C8B-B14F-4D97-AF65-F5344CB8AC3E}">
        <p14:creationId xmlns:p14="http://schemas.microsoft.com/office/powerpoint/2010/main" val="307529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405871" y="1450551"/>
            <a:ext cx="12193057" cy="6852498"/>
          </a:xfrm>
          <a:prstGeom prst="rect">
            <a:avLst/>
          </a:prstGeom>
        </p:spPr>
      </p:pic>
      <p:sp>
        <p:nvSpPr>
          <p:cNvPr id="2" name="Teksto vietos rezervavimo ženklas 1"/>
          <p:cNvSpPr>
            <a:spLocks noGrp="1"/>
          </p:cNvSpPr>
          <p:nvPr>
            <p:ph type="body" idx="1"/>
          </p:nvPr>
        </p:nvSpPr>
        <p:spPr>
          <a:xfrm>
            <a:off x="0" y="152400"/>
            <a:ext cx="12598928" cy="9448800"/>
          </a:xfrm>
        </p:spPr>
        <p:txBody>
          <a:bodyPr/>
          <a:lstStyle/>
          <a:p>
            <a:endParaRPr lang="lt-LT" dirty="0"/>
          </a:p>
        </p:txBody>
      </p:sp>
    </p:spTree>
    <p:extLst>
      <p:ext uri="{BB962C8B-B14F-4D97-AF65-F5344CB8AC3E}">
        <p14:creationId xmlns:p14="http://schemas.microsoft.com/office/powerpoint/2010/main" val="400681713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2298316" y="3094893"/>
            <a:ext cx="7943196" cy="2159207"/>
          </a:xfrm>
          <a:prstGeom prst="rect">
            <a:avLst/>
          </a:prstGeom>
        </p:spPr>
      </p:pic>
      <p:sp>
        <p:nvSpPr>
          <p:cNvPr id="2" name="Teksto vietos rezervavimo ženklas 1"/>
          <p:cNvSpPr>
            <a:spLocks noGrp="1"/>
          </p:cNvSpPr>
          <p:nvPr>
            <p:ph type="body" idx="1"/>
          </p:nvPr>
        </p:nvSpPr>
        <p:spPr/>
        <p:txBody>
          <a:bodyPr/>
          <a:lstStyle/>
          <a:p>
            <a:endParaRPr lang="lt-LT" smtClean="0"/>
          </a:p>
          <a:p>
            <a:endParaRPr lang="lt-LT" smtClean="0"/>
          </a:p>
          <a:p>
            <a:endParaRPr lang="lt-LT" dirty="0"/>
          </a:p>
        </p:txBody>
      </p:sp>
    </p:spTree>
    <p:extLst>
      <p:ext uri="{BB962C8B-B14F-4D97-AF65-F5344CB8AC3E}">
        <p14:creationId xmlns:p14="http://schemas.microsoft.com/office/powerpoint/2010/main" val="341442726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392193" y="222738"/>
            <a:ext cx="12193057" cy="9308123"/>
          </a:xfrm>
          <a:prstGeom prst="rect">
            <a:avLst/>
          </a:prstGeom>
        </p:spPr>
      </p:pic>
      <p:sp>
        <p:nvSpPr>
          <p:cNvPr id="2" name="Teksto vietos rezervavimo ženklas 1"/>
          <p:cNvSpPr>
            <a:spLocks noGrp="1"/>
          </p:cNvSpPr>
          <p:nvPr>
            <p:ph type="body" idx="1"/>
          </p:nvPr>
        </p:nvSpPr>
        <p:spPr>
          <a:xfrm>
            <a:off x="480646" y="-3446585"/>
            <a:ext cx="11805139" cy="11277599"/>
          </a:xfrm>
        </p:spPr>
        <p:txBody>
          <a:bodyPr/>
          <a:lstStyle/>
          <a:p>
            <a:pPr lvl="0" algn="just">
              <a:buClr>
                <a:prstClr val="white"/>
              </a:buClr>
            </a:pPr>
            <a:r>
              <a:rPr lang="lt-LT" b="1" dirty="0" smtClean="0">
                <a:solidFill>
                  <a:schemeClr val="accent3">
                    <a:lumMod val="20000"/>
                    <a:lumOff val="80000"/>
                  </a:schemeClr>
                </a:solidFill>
              </a:rPr>
              <a:t>2019 m. pagal </a:t>
            </a:r>
            <a:r>
              <a:rPr lang="lt-LT" b="1" dirty="0">
                <a:solidFill>
                  <a:schemeClr val="accent3">
                    <a:lumMod val="20000"/>
                    <a:lumOff val="80000"/>
                  </a:schemeClr>
                </a:solidFill>
              </a:rPr>
              <a:t>techninę užduotį ir konkursines sąlygas </a:t>
            </a:r>
            <a:r>
              <a:rPr lang="lt-LT" b="1" dirty="0" smtClean="0">
                <a:solidFill>
                  <a:schemeClr val="accent3">
                    <a:lumMod val="20000"/>
                    <a:lumOff val="80000"/>
                  </a:schemeClr>
                </a:solidFill>
              </a:rPr>
              <a:t>yra parengtas Atgimimo </a:t>
            </a:r>
            <a:r>
              <a:rPr lang="lt-LT" b="1" dirty="0">
                <a:solidFill>
                  <a:schemeClr val="accent3">
                    <a:lumMod val="20000"/>
                    <a:lumOff val="80000"/>
                  </a:schemeClr>
                </a:solidFill>
              </a:rPr>
              <a:t>aikštės su požemine automobilių saugojimo aikštele techninis projektas. Gauta teigiama ekspertizės išvada, projektas </a:t>
            </a:r>
            <a:r>
              <a:rPr lang="lt-LT" b="1" dirty="0" smtClean="0">
                <a:solidFill>
                  <a:schemeClr val="accent3">
                    <a:lumMod val="20000"/>
                    <a:lumOff val="80000"/>
                  </a:schemeClr>
                </a:solidFill>
              </a:rPr>
              <a:t>parengtas talpinti </a:t>
            </a:r>
            <a:r>
              <a:rPr lang="lt-LT" b="1" dirty="0">
                <a:solidFill>
                  <a:schemeClr val="accent3">
                    <a:lumMod val="20000"/>
                    <a:lumOff val="80000"/>
                  </a:schemeClr>
                </a:solidFill>
              </a:rPr>
              <a:t>į statybos </a:t>
            </a:r>
            <a:r>
              <a:rPr lang="lt-LT" b="1" dirty="0" smtClean="0">
                <a:solidFill>
                  <a:schemeClr val="accent3">
                    <a:lumMod val="20000"/>
                    <a:lumOff val="80000"/>
                  </a:schemeClr>
                </a:solidFill>
              </a:rPr>
              <a:t>informacinę sistemą statybos leidimui gauti</a:t>
            </a:r>
            <a:r>
              <a:rPr lang="lt-LT" b="1" dirty="0" smtClean="0">
                <a:solidFill>
                  <a:srgbClr val="76DBF4"/>
                </a:solidFill>
              </a:rPr>
              <a:t>. </a:t>
            </a:r>
            <a:endParaRPr lang="lt-LT" b="1" dirty="0">
              <a:solidFill>
                <a:srgbClr val="76DBF4"/>
              </a:solidFill>
            </a:endParaRPr>
          </a:p>
          <a:p>
            <a:r>
              <a:rPr lang="lt-LT" b="1" dirty="0" smtClean="0">
                <a:solidFill>
                  <a:schemeClr val="tx2"/>
                </a:solidFill>
              </a:rPr>
              <a:t> </a:t>
            </a:r>
            <a:endParaRPr lang="lt-LT" b="1" dirty="0">
              <a:solidFill>
                <a:schemeClr val="tx2"/>
              </a:solidFill>
            </a:endParaRPr>
          </a:p>
        </p:txBody>
      </p:sp>
    </p:spTree>
    <p:extLst>
      <p:ext uri="{BB962C8B-B14F-4D97-AF65-F5344CB8AC3E}">
        <p14:creationId xmlns:p14="http://schemas.microsoft.com/office/powerpoint/2010/main" val="262724702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1" y="418201"/>
            <a:ext cx="12490453" cy="20723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b="1">
                <a:solidFill>
                  <a:srgbClr val="EC5E34"/>
                </a:solidFill>
                <a:latin typeface="Helvetica"/>
                <a:ea typeface="Helvetica"/>
                <a:cs typeface="Helvetica"/>
                <a:sym typeface="Helvetica"/>
              </a:defRPr>
            </a:pPr>
            <a:r>
              <a:rPr lang="lt-LT" sz="3200" dirty="0" smtClean="0">
                <a:solidFill>
                  <a:schemeClr val="accent4">
                    <a:lumMod val="75000"/>
                  </a:schemeClr>
                </a:solidFill>
              </a:rPr>
              <a:t>Chronologija:  </a:t>
            </a:r>
          </a:p>
          <a:p>
            <a:pPr>
              <a:defRPr b="1">
                <a:solidFill>
                  <a:srgbClr val="EC5E34"/>
                </a:solidFill>
                <a:latin typeface="Helvetica"/>
                <a:ea typeface="Helvetica"/>
                <a:cs typeface="Helvetica"/>
                <a:sym typeface="Helvetica"/>
              </a:defRPr>
            </a:pPr>
            <a:r>
              <a:rPr lang="lt-LT" sz="3200" dirty="0" smtClean="0">
                <a:solidFill>
                  <a:schemeClr val="accent4">
                    <a:lumMod val="75000"/>
                  </a:schemeClr>
                </a:solidFill>
              </a:rPr>
              <a:t>2016 m. liepos mėnesį Savivaldybės kolegija atsižvelgdama į atliktos galimybių studijos rezultatus, pritarė požeminės aikštelės projektavimui:</a:t>
            </a:r>
            <a:endParaRPr sz="3200" dirty="0">
              <a:solidFill>
                <a:schemeClr val="accent4">
                  <a:lumMod val="75000"/>
                </a:schemeClr>
              </a:solidFill>
            </a:endParaRPr>
          </a:p>
        </p:txBody>
      </p:sp>
      <p:pic>
        <p:nvPicPr>
          <p:cNvPr id="17" name="Picture 16"/>
          <p:cNvPicPr/>
          <p:nvPr/>
        </p:nvPicPr>
        <p:blipFill rotWithShape="1">
          <a:blip r:embed="rId2"/>
          <a:srcRect l="38597" t="14947" r="7087" b="17235"/>
          <a:stretch/>
        </p:blipFill>
        <p:spPr bwMode="auto">
          <a:xfrm>
            <a:off x="250826" y="3371483"/>
            <a:ext cx="5486400" cy="3890963"/>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6224954" y="3212122"/>
            <a:ext cx="5498123" cy="3785652"/>
          </a:xfrm>
          <a:prstGeom prst="rect">
            <a:avLst/>
          </a:prstGeom>
        </p:spPr>
        <p:txBody>
          <a:bodyPr wrap="square">
            <a:spAutoFit/>
          </a:bodyPr>
          <a:lstStyle/>
          <a:p>
            <a:pPr marL="342900" indent="-342900" algn="l">
              <a:buFont typeface="Arial" panose="020B0604020202020204" pitchFamily="34" charset="0"/>
              <a:buChar char="•"/>
              <a:defRPr sz="2400"/>
            </a:pPr>
            <a:endParaRPr lang="lt-LT" dirty="0"/>
          </a:p>
          <a:p>
            <a:pPr marL="342900" indent="-342900" algn="l">
              <a:buFont typeface="Arial" panose="020B0604020202020204" pitchFamily="34" charset="0"/>
              <a:buChar char="•"/>
              <a:defRPr sz="2400"/>
            </a:pPr>
            <a:r>
              <a:rPr lang="lt-LT" b="1" dirty="0" smtClean="0"/>
              <a:t>Apimtis</a:t>
            </a:r>
            <a:r>
              <a:rPr lang="lt-LT" dirty="0" smtClean="0"/>
              <a:t> – </a:t>
            </a:r>
            <a:r>
              <a:rPr lang="en-US" b="1" dirty="0" smtClean="0"/>
              <a:t>140 – 184 </a:t>
            </a:r>
            <a:r>
              <a:rPr lang="lt-LT" b="1" dirty="0" smtClean="0"/>
              <a:t>stovėjimo vietų</a:t>
            </a:r>
            <a:endParaRPr lang="en-US" b="1" dirty="0" smtClean="0"/>
          </a:p>
          <a:p>
            <a:pPr marL="342900" indent="-342900" algn="l">
              <a:buFont typeface="Arial" panose="020B0604020202020204" pitchFamily="34" charset="0"/>
              <a:buChar char="•"/>
              <a:defRPr sz="2400"/>
            </a:pPr>
            <a:endParaRPr lang="en-US" dirty="0" smtClean="0"/>
          </a:p>
          <a:p>
            <a:pPr marL="342900" indent="-342900" algn="l">
              <a:buFont typeface="Arial" panose="020B0604020202020204" pitchFamily="34" charset="0"/>
              <a:buChar char="•"/>
              <a:defRPr sz="2400"/>
            </a:pPr>
            <a:r>
              <a:rPr lang="en-US" b="1" dirty="0" err="1" smtClean="0"/>
              <a:t>Investicijos</a:t>
            </a:r>
            <a:r>
              <a:rPr lang="en-US" dirty="0" smtClean="0"/>
              <a:t> – </a:t>
            </a:r>
            <a:r>
              <a:rPr lang="en-US" b="1" dirty="0" err="1" smtClean="0"/>
              <a:t>nuo</a:t>
            </a:r>
            <a:r>
              <a:rPr lang="en-US" dirty="0" smtClean="0"/>
              <a:t> </a:t>
            </a:r>
            <a:r>
              <a:rPr lang="en-US" b="1" dirty="0" smtClean="0"/>
              <a:t>1,36 </a:t>
            </a:r>
            <a:r>
              <a:rPr lang="en-US" b="1" dirty="0" err="1" smtClean="0"/>
              <a:t>iki</a:t>
            </a:r>
            <a:r>
              <a:rPr lang="en-US" b="1" dirty="0" smtClean="0"/>
              <a:t> 1,79 </a:t>
            </a:r>
            <a:r>
              <a:rPr lang="en-US" b="1" dirty="0" err="1" smtClean="0"/>
              <a:t>mln</a:t>
            </a:r>
            <a:r>
              <a:rPr lang="en-US" b="1" dirty="0" smtClean="0"/>
              <a:t>. EUR </a:t>
            </a:r>
            <a:endParaRPr lang="en-US" b="1" dirty="0"/>
          </a:p>
          <a:p>
            <a:pPr marL="342900" indent="-342900" algn="l">
              <a:buFont typeface="Arial" panose="020B0604020202020204" pitchFamily="34" charset="0"/>
              <a:buChar char="•"/>
              <a:defRPr sz="2400"/>
            </a:pPr>
            <a:endParaRPr lang="lt-LT" dirty="0" smtClean="0"/>
          </a:p>
          <a:p>
            <a:pPr marL="342900" indent="-342900" algn="l">
              <a:buFont typeface="Arial" panose="020B0604020202020204" pitchFamily="34" charset="0"/>
              <a:buChar char="•"/>
              <a:defRPr sz="2400"/>
            </a:pPr>
            <a:r>
              <a:rPr lang="lt-LT" b="1" dirty="0" smtClean="0"/>
              <a:t>Bendra projekto vertė </a:t>
            </a:r>
            <a:r>
              <a:rPr lang="lt-LT" dirty="0" smtClean="0"/>
              <a:t>– </a:t>
            </a:r>
            <a:r>
              <a:rPr lang="lt-LT" b="1" dirty="0" smtClean="0"/>
              <a:t>3,2 mln. EUR</a:t>
            </a:r>
            <a:endParaRPr lang="lt-LT" b="1" dirty="0"/>
          </a:p>
          <a:p>
            <a:pPr marL="342900" indent="-342900" algn="l">
              <a:buFont typeface="Arial" panose="020B0604020202020204" pitchFamily="34" charset="0"/>
              <a:buChar char="•"/>
              <a:defRPr sz="2400"/>
            </a:pPr>
            <a:endParaRPr lang="lt-LT" b="1" dirty="0" smtClean="0">
              <a:solidFill>
                <a:schemeClr val="bg2">
                  <a:lumMod val="75000"/>
                </a:schemeClr>
              </a:solidFill>
            </a:endParaRPr>
          </a:p>
        </p:txBody>
      </p:sp>
    </p:spTree>
    <p:extLst>
      <p:ext uri="{BB962C8B-B14F-4D97-AF65-F5344CB8AC3E}">
        <p14:creationId xmlns:p14="http://schemas.microsoft.com/office/powerpoint/2010/main" val="274773657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317240" y="422031"/>
            <a:ext cx="12261621" cy="4524315"/>
          </a:xfrm>
          <a:prstGeom prst="rect">
            <a:avLst/>
          </a:prstGeom>
        </p:spPr>
        <p:txBody>
          <a:bodyPr wrap="square">
            <a:spAutoFit/>
          </a:bodyPr>
          <a:lstStyle/>
          <a:p>
            <a:pPr hangingPunct="1">
              <a:spcBef>
                <a:spcPct val="0"/>
              </a:spcBef>
            </a:pPr>
            <a:r>
              <a:rPr lang="lt-LT" altLang="en-US" b="1" dirty="0" smtClean="0">
                <a:solidFill>
                  <a:schemeClr val="accent4">
                    <a:lumMod val="75000"/>
                  </a:schemeClr>
                </a:solidFill>
              </a:rPr>
              <a:t>Chronologija: </a:t>
            </a:r>
          </a:p>
          <a:p>
            <a:pPr hangingPunct="1">
              <a:spcBef>
                <a:spcPct val="0"/>
              </a:spcBef>
            </a:pPr>
            <a:endParaRPr lang="lt-LT" altLang="en-US" b="1" dirty="0" smtClean="0">
              <a:solidFill>
                <a:schemeClr val="accent4">
                  <a:lumMod val="75000"/>
                </a:schemeClr>
              </a:solidFill>
            </a:endParaRPr>
          </a:p>
          <a:p>
            <a:pPr algn="just" hangingPunct="1">
              <a:spcBef>
                <a:spcPct val="0"/>
              </a:spcBef>
            </a:pPr>
            <a:r>
              <a:rPr lang="en-US" altLang="en-US" b="1" dirty="0" smtClean="0">
                <a:solidFill>
                  <a:schemeClr val="accent4">
                    <a:lumMod val="75000"/>
                  </a:schemeClr>
                </a:solidFill>
              </a:rPr>
              <a:t>201</a:t>
            </a:r>
            <a:r>
              <a:rPr lang="lt-LT" altLang="en-US" b="1" dirty="0">
                <a:solidFill>
                  <a:schemeClr val="accent4">
                    <a:lumMod val="75000"/>
                  </a:schemeClr>
                </a:solidFill>
              </a:rPr>
              <a:t>9</a:t>
            </a:r>
            <a:r>
              <a:rPr lang="en-US" altLang="en-US" b="1" dirty="0">
                <a:solidFill>
                  <a:schemeClr val="accent4">
                    <a:lumMod val="75000"/>
                  </a:schemeClr>
                </a:solidFill>
              </a:rPr>
              <a:t> m. </a:t>
            </a:r>
            <a:r>
              <a:rPr lang="lt-LT" altLang="en-US" b="1" dirty="0">
                <a:solidFill>
                  <a:schemeClr val="accent4">
                    <a:lumMod val="75000"/>
                  </a:schemeClr>
                </a:solidFill>
              </a:rPr>
              <a:t>sausio 14 d</a:t>
            </a:r>
            <a:r>
              <a:rPr lang="lt-LT" altLang="en-US" b="1" dirty="0" smtClean="0">
                <a:solidFill>
                  <a:schemeClr val="accent4">
                    <a:lumMod val="75000"/>
                  </a:schemeClr>
                </a:solidFill>
              </a:rPr>
              <a:t>. Savivaldybės kolegijos posėdyje buvo pakartotinai svarstoma dėl požeminės aikštelės dydžio, nes ženkliai išaugo preliminarūs statybos kaštai, kurie buvo sąlygoti išsamių geologinių tyrimų (Skaičiavimai atlikti be tikslių sąmatų</a:t>
            </a:r>
            <a:r>
              <a:rPr lang="lt-LT" altLang="en-US" b="1" dirty="0">
                <a:solidFill>
                  <a:schemeClr val="accent4">
                    <a:lumMod val="75000"/>
                  </a:schemeClr>
                </a:solidFill>
              </a:rPr>
              <a:t>). Sprendimas dėl tolesnio įgyvendinimo krypties nebuvo priimtas </a:t>
            </a:r>
            <a:endParaRPr lang="en-US" altLang="en-US" b="1" dirty="0">
              <a:solidFill>
                <a:schemeClr val="accent4">
                  <a:lumMod val="75000"/>
                </a:schemeClr>
              </a:solidFill>
            </a:endParaRPr>
          </a:p>
        </p:txBody>
      </p:sp>
      <p:pic>
        <p:nvPicPr>
          <p:cNvPr id="3" name="Paveikslėlis 2"/>
          <p:cNvPicPr>
            <a:picLocks noChangeAspect="1"/>
          </p:cNvPicPr>
          <p:nvPr/>
        </p:nvPicPr>
        <p:blipFill>
          <a:blip r:embed="rId2"/>
          <a:stretch>
            <a:fillRect/>
          </a:stretch>
        </p:blipFill>
        <p:spPr>
          <a:xfrm>
            <a:off x="1524000" y="5698011"/>
            <a:ext cx="5476656" cy="3696962"/>
          </a:xfrm>
          <a:prstGeom prst="rect">
            <a:avLst/>
          </a:prstGeom>
        </p:spPr>
      </p:pic>
      <p:pic>
        <p:nvPicPr>
          <p:cNvPr id="4" name="Paveikslėlis 3"/>
          <p:cNvPicPr>
            <a:picLocks noChangeAspect="1"/>
          </p:cNvPicPr>
          <p:nvPr/>
        </p:nvPicPr>
        <p:blipFill>
          <a:blip r:embed="rId3"/>
          <a:stretch>
            <a:fillRect/>
          </a:stretch>
        </p:blipFill>
        <p:spPr>
          <a:xfrm>
            <a:off x="1430215" y="6658821"/>
            <a:ext cx="1406769" cy="455525"/>
          </a:xfrm>
          <a:prstGeom prst="rect">
            <a:avLst/>
          </a:prstGeom>
        </p:spPr>
      </p:pic>
      <p:pic>
        <p:nvPicPr>
          <p:cNvPr id="5" name="Paveikslėlis 4"/>
          <p:cNvPicPr>
            <a:picLocks noChangeAspect="1"/>
          </p:cNvPicPr>
          <p:nvPr/>
        </p:nvPicPr>
        <p:blipFill>
          <a:blip r:embed="rId4"/>
          <a:stretch>
            <a:fillRect/>
          </a:stretch>
        </p:blipFill>
        <p:spPr>
          <a:xfrm>
            <a:off x="1768097" y="6583380"/>
            <a:ext cx="646232" cy="652329"/>
          </a:xfrm>
          <a:prstGeom prst="rect">
            <a:avLst/>
          </a:prstGeom>
        </p:spPr>
      </p:pic>
      <p:pic>
        <p:nvPicPr>
          <p:cNvPr id="6" name="Paveikslėlis 5"/>
          <p:cNvPicPr>
            <a:picLocks noChangeAspect="1"/>
          </p:cNvPicPr>
          <p:nvPr/>
        </p:nvPicPr>
        <p:blipFill>
          <a:blip r:embed="rId5"/>
          <a:stretch>
            <a:fillRect/>
          </a:stretch>
        </p:blipFill>
        <p:spPr>
          <a:xfrm>
            <a:off x="3005086" y="6704746"/>
            <a:ext cx="1391355" cy="421122"/>
          </a:xfrm>
          <a:prstGeom prst="rect">
            <a:avLst/>
          </a:prstGeom>
        </p:spPr>
      </p:pic>
      <p:pic>
        <p:nvPicPr>
          <p:cNvPr id="7" name="Paveikslėlis 6"/>
          <p:cNvPicPr>
            <a:picLocks noChangeAspect="1"/>
          </p:cNvPicPr>
          <p:nvPr/>
        </p:nvPicPr>
        <p:blipFill>
          <a:blip r:embed="rId4"/>
          <a:stretch>
            <a:fillRect/>
          </a:stretch>
        </p:blipFill>
        <p:spPr>
          <a:xfrm>
            <a:off x="3217645" y="6599014"/>
            <a:ext cx="646232" cy="652329"/>
          </a:xfrm>
          <a:prstGeom prst="rect">
            <a:avLst/>
          </a:prstGeom>
        </p:spPr>
      </p:pic>
      <p:pic>
        <p:nvPicPr>
          <p:cNvPr id="8" name="Paveikslėlis 7"/>
          <p:cNvPicPr>
            <a:picLocks noChangeAspect="1"/>
          </p:cNvPicPr>
          <p:nvPr/>
        </p:nvPicPr>
        <p:blipFill>
          <a:blip r:embed="rId6"/>
          <a:stretch>
            <a:fillRect/>
          </a:stretch>
        </p:blipFill>
        <p:spPr>
          <a:xfrm>
            <a:off x="3005759" y="6284086"/>
            <a:ext cx="1390008" cy="420660"/>
          </a:xfrm>
          <a:prstGeom prst="rect">
            <a:avLst/>
          </a:prstGeom>
        </p:spPr>
      </p:pic>
      <p:pic>
        <p:nvPicPr>
          <p:cNvPr id="9" name="Paveikslėlis 8"/>
          <p:cNvPicPr>
            <a:picLocks noChangeAspect="1"/>
          </p:cNvPicPr>
          <p:nvPr/>
        </p:nvPicPr>
        <p:blipFill>
          <a:blip r:embed="rId4"/>
          <a:stretch>
            <a:fillRect/>
          </a:stretch>
        </p:blipFill>
        <p:spPr>
          <a:xfrm>
            <a:off x="3212979" y="6168251"/>
            <a:ext cx="646232" cy="652329"/>
          </a:xfrm>
          <a:prstGeom prst="rect">
            <a:avLst/>
          </a:prstGeom>
        </p:spPr>
      </p:pic>
      <p:pic>
        <p:nvPicPr>
          <p:cNvPr id="10" name="Paveikslėlis 9"/>
          <p:cNvPicPr>
            <a:picLocks noChangeAspect="1"/>
          </p:cNvPicPr>
          <p:nvPr/>
        </p:nvPicPr>
        <p:blipFill>
          <a:blip r:embed="rId7"/>
          <a:stretch>
            <a:fillRect/>
          </a:stretch>
        </p:blipFill>
        <p:spPr>
          <a:xfrm>
            <a:off x="4886104" y="6704746"/>
            <a:ext cx="1444358" cy="440867"/>
          </a:xfrm>
          <a:prstGeom prst="rect">
            <a:avLst/>
          </a:prstGeom>
        </p:spPr>
      </p:pic>
      <p:pic>
        <p:nvPicPr>
          <p:cNvPr id="12" name="Paveikslėlis 11"/>
          <p:cNvPicPr>
            <a:picLocks noChangeAspect="1"/>
          </p:cNvPicPr>
          <p:nvPr/>
        </p:nvPicPr>
        <p:blipFill>
          <a:blip r:embed="rId8"/>
          <a:stretch>
            <a:fillRect/>
          </a:stretch>
        </p:blipFill>
        <p:spPr>
          <a:xfrm>
            <a:off x="4891681" y="6274941"/>
            <a:ext cx="1438781" cy="438950"/>
          </a:xfrm>
          <a:prstGeom prst="rect">
            <a:avLst/>
          </a:prstGeom>
        </p:spPr>
      </p:pic>
      <p:pic>
        <p:nvPicPr>
          <p:cNvPr id="13" name="Paveikslėlis 12"/>
          <p:cNvPicPr>
            <a:picLocks noChangeAspect="1"/>
          </p:cNvPicPr>
          <p:nvPr/>
        </p:nvPicPr>
        <p:blipFill>
          <a:blip r:embed="rId8"/>
          <a:stretch>
            <a:fillRect/>
          </a:stretch>
        </p:blipFill>
        <p:spPr>
          <a:xfrm>
            <a:off x="4891681" y="5831419"/>
            <a:ext cx="1438781" cy="438950"/>
          </a:xfrm>
          <a:prstGeom prst="rect">
            <a:avLst/>
          </a:prstGeom>
        </p:spPr>
      </p:pic>
      <p:pic>
        <p:nvPicPr>
          <p:cNvPr id="14" name="Paveikslėlis 13"/>
          <p:cNvPicPr>
            <a:picLocks noChangeAspect="1"/>
          </p:cNvPicPr>
          <p:nvPr/>
        </p:nvPicPr>
        <p:blipFill>
          <a:blip r:embed="rId4"/>
          <a:stretch>
            <a:fillRect/>
          </a:stretch>
        </p:blipFill>
        <p:spPr>
          <a:xfrm>
            <a:off x="5234406" y="6621062"/>
            <a:ext cx="646232" cy="652329"/>
          </a:xfrm>
          <a:prstGeom prst="rect">
            <a:avLst/>
          </a:prstGeom>
        </p:spPr>
      </p:pic>
      <p:pic>
        <p:nvPicPr>
          <p:cNvPr id="15" name="Paveikslėlis 14"/>
          <p:cNvPicPr>
            <a:picLocks noChangeAspect="1"/>
          </p:cNvPicPr>
          <p:nvPr/>
        </p:nvPicPr>
        <p:blipFill>
          <a:blip r:embed="rId4"/>
          <a:stretch>
            <a:fillRect/>
          </a:stretch>
        </p:blipFill>
        <p:spPr>
          <a:xfrm>
            <a:off x="5225074" y="6161393"/>
            <a:ext cx="646232" cy="652329"/>
          </a:xfrm>
          <a:prstGeom prst="rect">
            <a:avLst/>
          </a:prstGeom>
        </p:spPr>
      </p:pic>
      <p:pic>
        <p:nvPicPr>
          <p:cNvPr id="16" name="Paveikslėlis 15"/>
          <p:cNvPicPr>
            <a:picLocks noChangeAspect="1"/>
          </p:cNvPicPr>
          <p:nvPr/>
        </p:nvPicPr>
        <p:blipFill>
          <a:blip r:embed="rId4"/>
          <a:stretch>
            <a:fillRect/>
          </a:stretch>
        </p:blipFill>
        <p:spPr>
          <a:xfrm>
            <a:off x="5215742" y="5724729"/>
            <a:ext cx="646232" cy="652329"/>
          </a:xfrm>
          <a:prstGeom prst="rect">
            <a:avLst/>
          </a:prstGeom>
        </p:spPr>
      </p:pic>
    </p:spTree>
    <p:extLst>
      <p:ext uri="{BB962C8B-B14F-4D97-AF65-F5344CB8AC3E}">
        <p14:creationId xmlns:p14="http://schemas.microsoft.com/office/powerpoint/2010/main" val="35017531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44062" y="621324"/>
            <a:ext cx="11195538" cy="5814646"/>
          </a:xfrm>
        </p:spPr>
        <p:txBody>
          <a:bodyPr>
            <a:normAutofit fontScale="90000"/>
          </a:bodyPr>
          <a:lstStyle/>
          <a:p>
            <a:r>
              <a:rPr lang="lt-LT" b="1" dirty="0" smtClean="0">
                <a:solidFill>
                  <a:schemeClr val="accent4">
                    <a:lumMod val="75000"/>
                  </a:schemeClr>
                </a:solidFill>
              </a:rPr>
              <a:t/>
            </a:r>
            <a:br>
              <a:rPr lang="lt-LT" b="1" dirty="0" smtClean="0">
                <a:solidFill>
                  <a:schemeClr val="accent4">
                    <a:lumMod val="75000"/>
                  </a:schemeClr>
                </a:solidFill>
              </a:rPr>
            </a:br>
            <a:r>
              <a:rPr lang="lt-LT" b="1" dirty="0">
                <a:solidFill>
                  <a:schemeClr val="accent4">
                    <a:lumMod val="75000"/>
                  </a:schemeClr>
                </a:solidFill>
              </a:rPr>
              <a:t/>
            </a:r>
            <a:br>
              <a:rPr lang="lt-LT" b="1" dirty="0">
                <a:solidFill>
                  <a:schemeClr val="accent4">
                    <a:lumMod val="75000"/>
                  </a:schemeClr>
                </a:solidFill>
              </a:rPr>
            </a:br>
            <a:r>
              <a:rPr lang="lt-LT" b="1" dirty="0" smtClean="0">
                <a:solidFill>
                  <a:schemeClr val="accent4">
                    <a:lumMod val="75000"/>
                  </a:schemeClr>
                </a:solidFill>
              </a:rPr>
              <a:t/>
            </a:r>
            <a:br>
              <a:rPr lang="lt-LT" b="1" dirty="0" smtClean="0">
                <a:solidFill>
                  <a:schemeClr val="accent4">
                    <a:lumMod val="75000"/>
                  </a:schemeClr>
                </a:solidFill>
              </a:rPr>
            </a:br>
            <a:r>
              <a:rPr lang="lt-LT" b="1" dirty="0">
                <a:solidFill>
                  <a:schemeClr val="accent4">
                    <a:lumMod val="75000"/>
                  </a:schemeClr>
                </a:solidFill>
              </a:rPr>
              <a:t/>
            </a:r>
            <a:br>
              <a:rPr lang="lt-LT" b="1" dirty="0">
                <a:solidFill>
                  <a:schemeClr val="accent4">
                    <a:lumMod val="75000"/>
                  </a:schemeClr>
                </a:solidFill>
              </a:rPr>
            </a:br>
            <a:r>
              <a:rPr lang="lt-LT" b="1" dirty="0" smtClean="0">
                <a:solidFill>
                  <a:schemeClr val="accent4">
                    <a:lumMod val="75000"/>
                  </a:schemeClr>
                </a:solidFill>
              </a:rPr>
              <a:t>Nuo</a:t>
            </a:r>
            <a:r>
              <a:rPr lang="lt-LT" dirty="0" smtClean="0">
                <a:solidFill>
                  <a:schemeClr val="accent4">
                    <a:lumMod val="75000"/>
                  </a:schemeClr>
                </a:solidFill>
              </a:rPr>
              <a:t> </a:t>
            </a:r>
            <a:r>
              <a:rPr lang="lt-LT" b="1" dirty="0" smtClean="0">
                <a:solidFill>
                  <a:schemeClr val="accent4">
                    <a:lumMod val="75000"/>
                  </a:schemeClr>
                </a:solidFill>
              </a:rPr>
              <a:t>2019 metų sausio mėnesio toliau vyko projektavimo darbai pagal techninę užduotį.</a:t>
            </a:r>
            <a:br>
              <a:rPr lang="lt-LT" b="1" dirty="0" smtClean="0">
                <a:solidFill>
                  <a:schemeClr val="accent4">
                    <a:lumMod val="75000"/>
                  </a:schemeClr>
                </a:solidFill>
              </a:rPr>
            </a:br>
            <a:r>
              <a:rPr lang="lt-LT" b="1" dirty="0" smtClean="0">
                <a:solidFill>
                  <a:schemeClr val="accent4">
                    <a:lumMod val="75000"/>
                  </a:schemeClr>
                </a:solidFill>
              </a:rPr>
              <a:t>Projektas yra parengtas, suskaičiuotos tikslios sąmatos, kurios gerokai viršija ankstesnius lūkesčius. </a:t>
            </a:r>
            <a:br>
              <a:rPr lang="lt-LT" b="1" dirty="0" smtClean="0">
                <a:solidFill>
                  <a:schemeClr val="accent4">
                    <a:lumMod val="75000"/>
                  </a:schemeClr>
                </a:solidFill>
              </a:rPr>
            </a:br>
            <a:r>
              <a:rPr lang="lt-LT" b="1" dirty="0">
                <a:solidFill>
                  <a:schemeClr val="accent4">
                    <a:lumMod val="75000"/>
                  </a:schemeClr>
                </a:solidFill>
              </a:rPr>
              <a:t/>
            </a:r>
            <a:br>
              <a:rPr lang="lt-LT" b="1" dirty="0">
                <a:solidFill>
                  <a:schemeClr val="accent4">
                    <a:lumMod val="75000"/>
                  </a:schemeClr>
                </a:solidFill>
              </a:rPr>
            </a:br>
            <a:r>
              <a:rPr lang="lt-LT" b="1" dirty="0" smtClean="0">
                <a:solidFill>
                  <a:schemeClr val="accent4">
                    <a:lumMod val="75000"/>
                  </a:schemeClr>
                </a:solidFill>
              </a:rPr>
              <a:t>Todėl prašome Savivaldybės kolegijos prieš projekto rodiklių patvirtinimą dar kartą apsvarstyti dvi požeminės aikštelės projekto dalies įgyvendinimo alternatyvas ir pritarti vienai iš jų.</a:t>
            </a:r>
            <a:br>
              <a:rPr lang="lt-LT" b="1" dirty="0" smtClean="0">
                <a:solidFill>
                  <a:schemeClr val="accent4">
                    <a:lumMod val="75000"/>
                  </a:schemeClr>
                </a:solidFill>
              </a:rPr>
            </a:br>
            <a:endParaRPr lang="lt-LT" b="1" dirty="0">
              <a:solidFill>
                <a:schemeClr val="accent4">
                  <a:lumMod val="75000"/>
                </a:schemeClr>
              </a:solidFill>
            </a:endParaRPr>
          </a:p>
        </p:txBody>
      </p:sp>
    </p:spTree>
    <p:extLst>
      <p:ext uri="{BB962C8B-B14F-4D97-AF65-F5344CB8AC3E}">
        <p14:creationId xmlns:p14="http://schemas.microsoft.com/office/powerpoint/2010/main" val="1862481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817077" y="140677"/>
            <a:ext cx="10175631" cy="703385"/>
          </a:xfrm>
        </p:spPr>
        <p:txBody>
          <a:bodyPr>
            <a:normAutofit/>
          </a:bodyPr>
          <a:lstStyle/>
          <a:p>
            <a:r>
              <a:rPr lang="lt-LT" b="1" dirty="0" smtClean="0">
                <a:solidFill>
                  <a:schemeClr val="accent4">
                    <a:lumMod val="75000"/>
                  </a:schemeClr>
                </a:solidFill>
              </a:rPr>
              <a:t>I Alternatyva (pagal techninę užduotį </a:t>
            </a:r>
            <a:endParaRPr lang="lt-LT" b="1" dirty="0">
              <a:solidFill>
                <a:schemeClr val="accent4">
                  <a:lumMod val="75000"/>
                </a:schemeClr>
              </a:solidFill>
            </a:endParaRPr>
          </a:p>
        </p:txBody>
      </p:sp>
      <p:sp>
        <p:nvSpPr>
          <p:cNvPr id="4" name="Teksto vietos rezervavimo ženklas 3"/>
          <p:cNvSpPr>
            <a:spLocks noGrp="1"/>
          </p:cNvSpPr>
          <p:nvPr>
            <p:ph type="body" sz="half" idx="2"/>
          </p:nvPr>
        </p:nvSpPr>
        <p:spPr>
          <a:xfrm>
            <a:off x="1113692" y="961292"/>
            <a:ext cx="11558954" cy="1910862"/>
          </a:xfrm>
        </p:spPr>
        <p:txBody>
          <a:bodyPr>
            <a:normAutofit fontScale="70000" lnSpcReduction="20000"/>
          </a:bodyPr>
          <a:lstStyle/>
          <a:p>
            <a:r>
              <a:rPr lang="lt-LT" b="1" dirty="0" smtClean="0">
                <a:solidFill>
                  <a:srgbClr val="F53B01"/>
                </a:solidFill>
              </a:rPr>
              <a:t>Vietų skaičius minimalus -157, maksimalus - 184 vietų</a:t>
            </a:r>
            <a:r>
              <a:rPr lang="lt-LT" dirty="0" smtClean="0">
                <a:solidFill>
                  <a:srgbClr val="F53B01"/>
                </a:solidFill>
              </a:rPr>
              <a:t>, </a:t>
            </a:r>
            <a:r>
              <a:rPr lang="lt-LT" b="1" dirty="0" smtClean="0">
                <a:solidFill>
                  <a:srgbClr val="F53B01"/>
                </a:solidFill>
              </a:rPr>
              <a:t>atsižvelgiant į vietų išdėstymą; </a:t>
            </a:r>
          </a:p>
          <a:p>
            <a:r>
              <a:rPr lang="lt-LT" b="1" dirty="0" smtClean="0">
                <a:solidFill>
                  <a:srgbClr val="F53B01"/>
                </a:solidFill>
              </a:rPr>
              <a:t>požeminės aikštelės statybos vertė - 10 618 000 EUR (+ 500 000 EUR archeologija), 138 350 inžinerinės paslaugos.</a:t>
            </a:r>
          </a:p>
          <a:p>
            <a:r>
              <a:rPr lang="lt-LT" b="1" dirty="0" smtClean="0">
                <a:solidFill>
                  <a:srgbClr val="F53B01"/>
                </a:solidFill>
              </a:rPr>
              <a:t>vienos  parkavimo vietos kaina- nuo 60 000 iki 70 000 EUR. </a:t>
            </a:r>
          </a:p>
          <a:p>
            <a:r>
              <a:rPr lang="lt-LT" b="1" dirty="0" smtClean="0">
                <a:solidFill>
                  <a:srgbClr val="F53B01"/>
                </a:solidFill>
              </a:rPr>
              <a:t>Bendra projekto vertė- 16 049 802 EUR. </a:t>
            </a:r>
          </a:p>
          <a:p>
            <a:endParaRPr lang="lt-LT" dirty="0">
              <a:solidFill>
                <a:srgbClr val="F53B01"/>
              </a:solidFill>
            </a:endParaRPr>
          </a:p>
        </p:txBody>
      </p:sp>
      <p:graphicFrame>
        <p:nvGraphicFramePr>
          <p:cNvPr id="5" name="Paveikslėlio vietos rezervavimo ženklas 4"/>
          <p:cNvGraphicFramePr>
            <a:graphicFrameLocks noGrp="1" noChangeAspect="1"/>
          </p:cNvGraphicFramePr>
          <p:nvPr>
            <p:ph type="pic" idx="13"/>
            <p:extLst>
              <p:ext uri="{D42A27DB-BD31-4B8C-83A1-F6EECF244321}">
                <p14:modId xmlns:p14="http://schemas.microsoft.com/office/powerpoint/2010/main" val="2642085527"/>
              </p:ext>
            </p:extLst>
          </p:nvPr>
        </p:nvGraphicFramePr>
        <p:xfrm>
          <a:off x="1219200" y="2684585"/>
          <a:ext cx="10539045" cy="6975084"/>
        </p:xfrm>
        <a:graphic>
          <a:graphicData uri="http://schemas.openxmlformats.org/presentationml/2006/ole">
            <mc:AlternateContent xmlns:mc="http://schemas.openxmlformats.org/markup-compatibility/2006">
              <mc:Choice xmlns:v="urn:schemas-microsoft-com:vml" Requires="v">
                <p:oleObj spid="_x0000_s1070" name="Acrobat Document" r:id="rId3" imgW="22707301" imgH="16039807" progId="AcroExch.Document.DC">
                  <p:embed/>
                </p:oleObj>
              </mc:Choice>
              <mc:Fallback>
                <p:oleObj name="Acrobat Document" r:id="rId3" imgW="22707301" imgH="16039807" progId="AcroExch.Document.DC">
                  <p:embed/>
                  <p:pic>
                    <p:nvPicPr>
                      <p:cNvPr id="0" name=""/>
                      <p:cNvPicPr/>
                      <p:nvPr/>
                    </p:nvPicPr>
                    <p:blipFill>
                      <a:blip r:embed="rId4"/>
                      <a:stretch>
                        <a:fillRect/>
                      </a:stretch>
                    </p:blipFill>
                    <p:spPr>
                      <a:xfrm>
                        <a:off x="1219200" y="2684585"/>
                        <a:ext cx="10539045" cy="6975084"/>
                      </a:xfrm>
                      <a:prstGeom prst="rect">
                        <a:avLst/>
                      </a:prstGeom>
                    </p:spPr>
                  </p:pic>
                </p:oleObj>
              </mc:Fallback>
            </mc:AlternateContent>
          </a:graphicData>
        </a:graphic>
      </p:graphicFrame>
    </p:spTree>
    <p:extLst>
      <p:ext uri="{BB962C8B-B14F-4D97-AF65-F5344CB8AC3E}">
        <p14:creationId xmlns:p14="http://schemas.microsoft.com/office/powerpoint/2010/main" val="1581676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403232" y="539262"/>
            <a:ext cx="6646984" cy="760901"/>
          </a:xfrm>
        </p:spPr>
        <p:txBody>
          <a:bodyPr/>
          <a:lstStyle/>
          <a:p>
            <a:pPr algn="ctr"/>
            <a:r>
              <a:rPr lang="lt-LT" b="1" dirty="0" smtClean="0">
                <a:solidFill>
                  <a:srgbClr val="00B050"/>
                </a:solidFill>
              </a:rPr>
              <a:t>Detali sąmata</a:t>
            </a:r>
            <a:endParaRPr lang="lt-LT" b="1" dirty="0">
              <a:solidFill>
                <a:srgbClr val="00B050"/>
              </a:solidFill>
            </a:endParaRPr>
          </a:p>
        </p:txBody>
      </p:sp>
      <p:graphicFrame>
        <p:nvGraphicFramePr>
          <p:cNvPr id="5" name="Paveikslėlio vietos rezervavimo ženklas 4"/>
          <p:cNvGraphicFramePr>
            <a:graphicFrameLocks noGrp="1"/>
          </p:cNvGraphicFramePr>
          <p:nvPr>
            <p:ph type="pic" idx="13"/>
            <p:extLst>
              <p:ext uri="{D42A27DB-BD31-4B8C-83A1-F6EECF244321}">
                <p14:modId xmlns:p14="http://schemas.microsoft.com/office/powerpoint/2010/main" val="113286739"/>
              </p:ext>
            </p:extLst>
          </p:nvPr>
        </p:nvGraphicFramePr>
        <p:xfrm>
          <a:off x="1084262" y="1477111"/>
          <a:ext cx="8845183" cy="7854452"/>
        </p:xfrm>
        <a:graphic>
          <a:graphicData uri="http://schemas.openxmlformats.org/drawingml/2006/table">
            <a:tbl>
              <a:tblPr/>
              <a:tblGrid>
                <a:gridCol w="4318083">
                  <a:extLst>
                    <a:ext uri="{9D8B030D-6E8A-4147-A177-3AD203B41FA5}">
                      <a16:colId xmlns:a16="http://schemas.microsoft.com/office/drawing/2014/main" xmlns="" val="957371227"/>
                    </a:ext>
                  </a:extLst>
                </a:gridCol>
                <a:gridCol w="1805139">
                  <a:extLst>
                    <a:ext uri="{9D8B030D-6E8A-4147-A177-3AD203B41FA5}">
                      <a16:colId xmlns:a16="http://schemas.microsoft.com/office/drawing/2014/main" xmlns="" val="2684525647"/>
                    </a:ext>
                  </a:extLst>
                </a:gridCol>
                <a:gridCol w="1296852">
                  <a:extLst>
                    <a:ext uri="{9D8B030D-6E8A-4147-A177-3AD203B41FA5}">
                      <a16:colId xmlns:a16="http://schemas.microsoft.com/office/drawing/2014/main" xmlns="" val="3703939404"/>
                    </a:ext>
                  </a:extLst>
                </a:gridCol>
                <a:gridCol w="1425109">
                  <a:extLst>
                    <a:ext uri="{9D8B030D-6E8A-4147-A177-3AD203B41FA5}">
                      <a16:colId xmlns:a16="http://schemas.microsoft.com/office/drawing/2014/main" xmlns="" val="2754470181"/>
                    </a:ext>
                  </a:extLst>
                </a:gridCol>
              </a:tblGrid>
              <a:tr h="165062">
                <a:tc>
                  <a:txBody>
                    <a:bodyPr/>
                    <a:lstStyle/>
                    <a:p>
                      <a:pPr algn="l" fontAlgn="b"/>
                      <a:r>
                        <a:rPr lang="lt-LT" sz="700" b="1" i="0" u="none" strike="noStrike" dirty="0">
                          <a:solidFill>
                            <a:srgbClr val="000000"/>
                          </a:solidFill>
                          <a:effectLst/>
                          <a:latin typeface="Calibri" panose="020F0502020204030204" pitchFamily="34" charset="0"/>
                        </a:rPr>
                        <a:t>Požeminis </a:t>
                      </a:r>
                      <a:r>
                        <a:rPr lang="lt-LT" sz="700" b="1" i="0" u="none" strike="noStrike" dirty="0" err="1">
                          <a:solidFill>
                            <a:srgbClr val="000000"/>
                          </a:solidFill>
                          <a:effectLst/>
                          <a:latin typeface="Calibri" panose="020F0502020204030204" pitchFamily="34" charset="0"/>
                        </a:rPr>
                        <a:t>parkingas</a:t>
                      </a:r>
                      <a:endParaRPr lang="lt-LT" sz="700" b="1" i="0" u="none" strike="noStrike" dirty="0">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9021676"/>
                  </a:ext>
                </a:extLst>
              </a:tr>
              <a:tr h="171830">
                <a:tc rowSpan="2">
                  <a:txBody>
                    <a:bodyPr/>
                    <a:lstStyle/>
                    <a:p>
                      <a:pPr algn="ctr" fontAlgn="ctr"/>
                      <a:r>
                        <a:rPr lang="lt-LT" sz="700" b="0" i="0" u="none" strike="noStrike" dirty="0">
                          <a:solidFill>
                            <a:srgbClr val="000000"/>
                          </a:solidFill>
                          <a:effectLst/>
                          <a:latin typeface="Calibri" panose="020F0502020204030204" pitchFamily="34" charset="0"/>
                        </a:rPr>
                        <a:t>Statybos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lt-LT" sz="700" b="0" i="0" u="none" strike="noStrike">
                          <a:solidFill>
                            <a:srgbClr val="000000"/>
                          </a:solidFill>
                          <a:effectLst/>
                          <a:latin typeface="Calibri" panose="020F0502020204030204" pitchFamily="34" charset="0"/>
                        </a:rPr>
                        <a:t>Kaina, Eur (su PVM)</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xmlns="" val="1009390702"/>
                  </a:ext>
                </a:extLst>
              </a:tr>
              <a:tr h="472532">
                <a:tc vMerge="1">
                  <a:txBody>
                    <a:bodyPr/>
                    <a:lstStyle/>
                    <a:p>
                      <a:endParaRPr lang="lt-LT"/>
                    </a:p>
                  </a:txBody>
                  <a:tcPr/>
                </a:tc>
                <a:tc>
                  <a:txBody>
                    <a:bodyPr/>
                    <a:lstStyle/>
                    <a:p>
                      <a:pPr algn="ctr" fontAlgn="ctr"/>
                      <a:r>
                        <a:rPr lang="lt-LT" sz="700" b="0" i="0" u="none" strike="noStrike">
                          <a:solidFill>
                            <a:srgbClr val="000000"/>
                          </a:solidFill>
                          <a:effectLst/>
                          <a:latin typeface="Calibri" panose="020F0502020204030204" pitchFamily="34" charset="0"/>
                        </a:rPr>
                        <a:t>Statybos ir montavimo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Įrenginiai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Iš viso</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004883"/>
                  </a:ext>
                </a:extLst>
              </a:tr>
              <a:tr h="171830">
                <a:tc>
                  <a:txBody>
                    <a:bodyPr/>
                    <a:lstStyle/>
                    <a:p>
                      <a:pPr algn="l" fontAlgn="b"/>
                      <a:r>
                        <a:rPr lang="lt-LT" sz="700" b="1" i="0" u="none" strike="noStrike">
                          <a:solidFill>
                            <a:srgbClr val="000000"/>
                          </a:solidFill>
                          <a:effectLst/>
                          <a:latin typeface="Calibri" panose="020F0502020204030204" pitchFamily="34" charset="0"/>
                        </a:rPr>
                        <a:t>Požeminio parkingo įrengimo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10 518 614,92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100 111,17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10 618 726,09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5498796"/>
                  </a:ext>
                </a:extLst>
              </a:tr>
              <a:tr h="171830">
                <a:tc>
                  <a:txBody>
                    <a:bodyPr/>
                    <a:lstStyle/>
                    <a:p>
                      <a:pPr algn="l" fontAlgn="b"/>
                      <a:r>
                        <a:rPr lang="lt-LT" sz="700" b="0" i="0" u="none" strike="noStrike">
                          <a:solidFill>
                            <a:srgbClr val="000000"/>
                          </a:solidFill>
                          <a:effectLst/>
                          <a:latin typeface="Calibri" panose="020F0502020204030204" pitchFamily="34" charset="0"/>
                        </a:rPr>
                        <a:t>Žemės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254 960,23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254 960,23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7771572"/>
                  </a:ext>
                </a:extLst>
              </a:tr>
              <a:tr h="171830">
                <a:tc>
                  <a:txBody>
                    <a:bodyPr/>
                    <a:lstStyle/>
                    <a:p>
                      <a:pPr algn="l" fontAlgn="b"/>
                      <a:r>
                        <a:rPr lang="lt-LT" sz="700" b="0" i="0" u="none" strike="noStrike">
                          <a:solidFill>
                            <a:srgbClr val="000000"/>
                          </a:solidFill>
                          <a:effectLst/>
                          <a:latin typeface="Calibri" panose="020F0502020204030204" pitchFamily="34" charset="0"/>
                        </a:rPr>
                        <a:t>Statinios konstrukcijos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8 942 652,89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8 942 652,89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5263441"/>
                  </a:ext>
                </a:extLst>
              </a:tr>
              <a:tr h="171830">
                <a:tc>
                  <a:txBody>
                    <a:bodyPr/>
                    <a:lstStyle/>
                    <a:p>
                      <a:pPr algn="l" fontAlgn="b"/>
                      <a:r>
                        <a:rPr lang="lt-LT" sz="700" b="0" i="0" u="none" strike="noStrike">
                          <a:solidFill>
                            <a:srgbClr val="000000"/>
                          </a:solidFill>
                          <a:effectLst/>
                          <a:latin typeface="Calibri" panose="020F0502020204030204" pitchFamily="34" charset="0"/>
                        </a:rPr>
                        <a:t>Laiptinės   Liftas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54 917,06</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54 917,06</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5968476"/>
                  </a:ext>
                </a:extLst>
              </a:tr>
              <a:tr h="171830">
                <a:tc>
                  <a:txBody>
                    <a:bodyPr/>
                    <a:lstStyle/>
                    <a:p>
                      <a:pPr algn="l" fontAlgn="b"/>
                      <a:r>
                        <a:rPr lang="lt-LT" sz="700" b="0" i="0" u="none" strike="noStrike">
                          <a:solidFill>
                            <a:srgbClr val="000000"/>
                          </a:solidFill>
                          <a:effectLst/>
                          <a:latin typeface="Calibri" panose="020F0502020204030204" pitchFamily="34" charset="0"/>
                        </a:rPr>
                        <a:t>Apdailos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94 669,84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19 087,75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113 757,59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4000612"/>
                  </a:ext>
                </a:extLst>
              </a:tr>
              <a:tr h="171830">
                <a:tc>
                  <a:txBody>
                    <a:bodyPr/>
                    <a:lstStyle/>
                    <a:p>
                      <a:pPr algn="l" fontAlgn="b"/>
                      <a:r>
                        <a:rPr lang="lt-LT" sz="700" b="0" i="0" u="none" strike="noStrike">
                          <a:solidFill>
                            <a:srgbClr val="000000"/>
                          </a:solidFill>
                          <a:effectLst/>
                          <a:latin typeface="Calibri" panose="020F0502020204030204" pitchFamily="34" charset="0"/>
                        </a:rPr>
                        <a:t>Vėdinimas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230 157,94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230 157,94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64307800"/>
                  </a:ext>
                </a:extLst>
              </a:tr>
              <a:tr h="171830">
                <a:tc>
                  <a:txBody>
                    <a:bodyPr/>
                    <a:lstStyle/>
                    <a:p>
                      <a:pPr algn="l" fontAlgn="b"/>
                      <a:r>
                        <a:rPr lang="lt-LT" sz="700" b="0" i="0" u="none" strike="noStrike">
                          <a:solidFill>
                            <a:srgbClr val="000000"/>
                          </a:solidFill>
                          <a:effectLst/>
                          <a:latin typeface="Calibri" panose="020F0502020204030204" pitchFamily="34" charset="0"/>
                        </a:rPr>
                        <a:t>Šildymas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42 473,59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42 473,59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6876158"/>
                  </a:ext>
                </a:extLst>
              </a:tr>
              <a:tr h="171830">
                <a:tc>
                  <a:txBody>
                    <a:bodyPr/>
                    <a:lstStyle/>
                    <a:p>
                      <a:pPr algn="l" fontAlgn="b"/>
                      <a:r>
                        <a:rPr lang="lt-LT" sz="700" b="0" i="0" u="none" strike="noStrike">
                          <a:solidFill>
                            <a:srgbClr val="000000"/>
                          </a:solidFill>
                          <a:effectLst/>
                          <a:latin typeface="Calibri" panose="020F0502020204030204" pitchFamily="34" charset="0"/>
                        </a:rPr>
                        <a:t>Lauko buitinių nuotekų tinklai F1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53 722,55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53 722,55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7045173"/>
                  </a:ext>
                </a:extLst>
              </a:tr>
              <a:tr h="171830">
                <a:tc>
                  <a:txBody>
                    <a:bodyPr/>
                    <a:lstStyle/>
                    <a:p>
                      <a:pPr algn="l" fontAlgn="b"/>
                      <a:r>
                        <a:rPr lang="lt-LT" sz="700" b="0" i="0" u="none" strike="noStrike">
                          <a:solidFill>
                            <a:srgbClr val="000000"/>
                          </a:solidFill>
                          <a:effectLst/>
                          <a:latin typeface="Calibri" panose="020F0502020204030204" pitchFamily="34" charset="0"/>
                        </a:rPr>
                        <a:t>Paviršiaus lietaus nuotekų tinklas L1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245 732,31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245 732,31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4354441"/>
                  </a:ext>
                </a:extLst>
              </a:tr>
              <a:tr h="171830">
                <a:tc>
                  <a:txBody>
                    <a:bodyPr/>
                    <a:lstStyle/>
                    <a:p>
                      <a:pPr algn="l" fontAlgn="b"/>
                      <a:r>
                        <a:rPr lang="lt-LT" sz="700" b="0" i="0" u="none" strike="noStrike">
                          <a:solidFill>
                            <a:srgbClr val="000000"/>
                          </a:solidFill>
                          <a:effectLst/>
                          <a:latin typeface="Calibri" panose="020F0502020204030204" pitchFamily="34" charset="0"/>
                        </a:rPr>
                        <a:t>Tirpsmo nuotekų šalinimo tinklai L2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103 655,62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103 655,62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0411207"/>
                  </a:ext>
                </a:extLst>
              </a:tr>
              <a:tr h="171830">
                <a:tc>
                  <a:txBody>
                    <a:bodyPr/>
                    <a:lstStyle/>
                    <a:p>
                      <a:pPr algn="l" fontAlgn="b"/>
                      <a:r>
                        <a:rPr lang="lt-LT" sz="700" b="0" i="0" u="none" strike="noStrike" dirty="0">
                          <a:solidFill>
                            <a:srgbClr val="000000"/>
                          </a:solidFill>
                          <a:effectLst/>
                          <a:latin typeface="Calibri" panose="020F0502020204030204" pitchFamily="34" charset="0"/>
                        </a:rPr>
                        <a:t>Buitinių nuotekų tinklai F1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43 264,81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43 264,81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0181803"/>
                  </a:ext>
                </a:extLst>
              </a:tr>
              <a:tr h="171830">
                <a:tc>
                  <a:txBody>
                    <a:bodyPr/>
                    <a:lstStyle/>
                    <a:p>
                      <a:pPr algn="l" fontAlgn="b"/>
                      <a:r>
                        <a:rPr lang="lt-LT" sz="700" b="0" i="0" u="none" strike="noStrike" dirty="0">
                          <a:solidFill>
                            <a:srgbClr val="000000"/>
                          </a:solidFill>
                          <a:effectLst/>
                          <a:latin typeface="Calibri" panose="020F0502020204030204" pitchFamily="34" charset="0"/>
                        </a:rPr>
                        <a:t>Vandentiekio tinklai V-1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25 834,55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25 834,55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7345852"/>
                  </a:ext>
                </a:extLst>
              </a:tr>
              <a:tr h="171830">
                <a:tc>
                  <a:txBody>
                    <a:bodyPr/>
                    <a:lstStyle/>
                    <a:p>
                      <a:pPr algn="l" fontAlgn="b"/>
                      <a:r>
                        <a:rPr lang="lt-LT" sz="700" b="0" i="0" u="none" strike="noStrike">
                          <a:solidFill>
                            <a:srgbClr val="000000"/>
                          </a:solidFill>
                          <a:effectLst/>
                          <a:latin typeface="Calibri" panose="020F0502020204030204" pitchFamily="34" charset="0"/>
                        </a:rPr>
                        <a:t>Apsauginė signalizacija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11 283,61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11 283,61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7913616"/>
                  </a:ext>
                </a:extLst>
              </a:tr>
              <a:tr h="171830">
                <a:tc>
                  <a:txBody>
                    <a:bodyPr/>
                    <a:lstStyle/>
                    <a:p>
                      <a:pPr algn="l" fontAlgn="b"/>
                      <a:r>
                        <a:rPr lang="lt-LT" sz="700" b="0" i="0" u="none" strike="noStrike">
                          <a:solidFill>
                            <a:srgbClr val="000000"/>
                          </a:solidFill>
                          <a:effectLst/>
                          <a:latin typeface="Calibri" panose="020F0502020204030204" pitchFamily="34" charset="0"/>
                        </a:rPr>
                        <a:t>Gaisrinė signalizacija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27 414,32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27 414,32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76131274"/>
                  </a:ext>
                </a:extLst>
              </a:tr>
              <a:tr h="171830">
                <a:tc>
                  <a:txBody>
                    <a:bodyPr/>
                    <a:lstStyle/>
                    <a:p>
                      <a:pPr algn="l" fontAlgn="b"/>
                      <a:r>
                        <a:rPr lang="lt-LT" sz="700" b="0" i="0" u="none" strike="noStrike">
                          <a:solidFill>
                            <a:srgbClr val="000000"/>
                          </a:solidFill>
                          <a:effectLst/>
                          <a:latin typeface="Calibri" panose="020F0502020204030204" pitchFamily="34" charset="0"/>
                        </a:rPr>
                        <a:t>Eletroniniai ryšiai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111 340,00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111 340,00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37284605"/>
                  </a:ext>
                </a:extLst>
              </a:tr>
              <a:tr h="171830">
                <a:tc>
                  <a:txBody>
                    <a:bodyPr/>
                    <a:lstStyle/>
                    <a:p>
                      <a:pPr algn="l" fontAlgn="b"/>
                      <a:r>
                        <a:rPr lang="lt-LT" sz="700" b="0" i="0" u="none" strike="noStrike">
                          <a:solidFill>
                            <a:srgbClr val="000000"/>
                          </a:solidFill>
                          <a:effectLst/>
                          <a:latin typeface="Calibri" panose="020F0502020204030204" pitchFamily="34" charset="0"/>
                        </a:rPr>
                        <a:t>Elektrotechnika požeminis parkingas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dirty="0">
                          <a:solidFill>
                            <a:srgbClr val="000000"/>
                          </a:solidFill>
                          <a:effectLst/>
                          <a:latin typeface="Calibri" panose="020F0502020204030204" pitchFamily="34" charset="0"/>
                        </a:rPr>
                        <a:t>142 310,25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26 106,36</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168 416,61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6785688"/>
                  </a:ext>
                </a:extLst>
              </a:tr>
              <a:tr h="171830">
                <a:tc>
                  <a:txBody>
                    <a:bodyPr/>
                    <a:lstStyle/>
                    <a:p>
                      <a:pPr algn="l" fontAlgn="b"/>
                      <a:r>
                        <a:rPr lang="lt-LT" sz="700" b="0" i="0" u="none" strike="noStrike" dirty="0">
                          <a:solidFill>
                            <a:srgbClr val="000000"/>
                          </a:solidFill>
                          <a:effectLst/>
                          <a:latin typeface="Calibri" panose="020F0502020204030204" pitchFamily="34" charset="0"/>
                        </a:rPr>
                        <a:t>Automatika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dirty="0">
                          <a:solidFill>
                            <a:srgbClr val="000000"/>
                          </a:solidFill>
                          <a:effectLst/>
                          <a:latin typeface="Calibri" panose="020F0502020204030204" pitchFamily="34" charset="0"/>
                        </a:rPr>
                        <a:t>41 930,63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41 930,63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7410309"/>
                  </a:ext>
                </a:extLst>
              </a:tr>
              <a:tr h="171830">
                <a:tc>
                  <a:txBody>
                    <a:bodyPr/>
                    <a:lstStyle/>
                    <a:p>
                      <a:pPr algn="l" fontAlgn="b"/>
                      <a:r>
                        <a:rPr lang="lt-LT" sz="700" b="0" i="0" u="none" strike="noStrike">
                          <a:solidFill>
                            <a:srgbClr val="000000"/>
                          </a:solidFill>
                          <a:effectLst/>
                          <a:latin typeface="Calibri" panose="020F0502020204030204" pitchFamily="34" charset="0"/>
                        </a:rPr>
                        <a:t>Automatinė gaisro gesinimo sistema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129 545,01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129 545,01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4281962"/>
                  </a:ext>
                </a:extLst>
              </a:tr>
              <a:tr h="171830">
                <a:tc>
                  <a:txBody>
                    <a:bodyPr/>
                    <a:lstStyle/>
                    <a:p>
                      <a:pPr algn="l" fontAlgn="b"/>
                      <a:r>
                        <a:rPr lang="lt-LT" sz="700" b="0" i="0" u="none" strike="noStrike">
                          <a:solidFill>
                            <a:srgbClr val="000000"/>
                          </a:solidFill>
                          <a:effectLst/>
                          <a:latin typeface="Calibri" panose="020F0502020204030204" pitchFamily="34" charset="0"/>
                        </a:rPr>
                        <a:t>Gaisro gesinimo automatika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17 666,77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17 666,77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2940004"/>
                  </a:ext>
                </a:extLst>
              </a:tr>
              <a:tr h="171830">
                <a:tc>
                  <a:txBody>
                    <a:bodyPr/>
                    <a:lstStyle/>
                    <a:p>
                      <a:pPr algn="l" fontAlgn="b"/>
                      <a:r>
                        <a:rPr lang="lt-LT" sz="700" b="1" i="0" u="none" strike="noStrike">
                          <a:solidFill>
                            <a:srgbClr val="000000"/>
                          </a:solidFill>
                          <a:effectLst/>
                          <a:latin typeface="Calibri" panose="020F0502020204030204" pitchFamily="34" charset="0"/>
                        </a:rPr>
                        <a:t>Iš viso</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dirty="0">
                          <a:solidFill>
                            <a:srgbClr val="000000"/>
                          </a:solidFill>
                          <a:effectLst/>
                          <a:latin typeface="Calibri" panose="020F0502020204030204" pitchFamily="34" charset="0"/>
                        </a:rPr>
                        <a:t>10 518 614,92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100 111,17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10 618 726,09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6384579"/>
                  </a:ext>
                </a:extLst>
              </a:tr>
              <a:tr h="171830">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157737135"/>
                  </a:ext>
                </a:extLst>
              </a:tr>
              <a:tr h="171830">
                <a:tc>
                  <a:txBody>
                    <a:bodyPr/>
                    <a:lstStyle/>
                    <a:p>
                      <a:pPr algn="l" fontAlgn="b"/>
                      <a:r>
                        <a:rPr lang="lt-LT" sz="700" b="1" i="0" u="none" strike="noStrike">
                          <a:solidFill>
                            <a:srgbClr val="000000"/>
                          </a:solidFill>
                          <a:effectLst/>
                          <a:latin typeface="Calibri" panose="020F0502020204030204" pitchFamily="34" charset="0"/>
                        </a:rPr>
                        <a:t>Sklypo planas</a:t>
                      </a: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dirty="0">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0384902"/>
                  </a:ext>
                </a:extLst>
              </a:tr>
              <a:tr h="171830">
                <a:tc rowSpan="2">
                  <a:txBody>
                    <a:bodyPr/>
                    <a:lstStyle/>
                    <a:p>
                      <a:pPr algn="ctr" fontAlgn="ctr"/>
                      <a:r>
                        <a:rPr lang="lt-LT" sz="700" b="0" i="0" u="none" strike="noStrike">
                          <a:solidFill>
                            <a:srgbClr val="000000"/>
                          </a:solidFill>
                          <a:effectLst/>
                          <a:latin typeface="Calibri" panose="020F0502020204030204" pitchFamily="34" charset="0"/>
                        </a:rPr>
                        <a:t>Statybos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lt-LT" sz="700" b="0" i="0" u="none" strike="noStrike" dirty="0">
                          <a:solidFill>
                            <a:srgbClr val="000000"/>
                          </a:solidFill>
                          <a:effectLst/>
                          <a:latin typeface="Calibri" panose="020F0502020204030204" pitchFamily="34" charset="0"/>
                        </a:rPr>
                        <a:t>Kaina, </a:t>
                      </a:r>
                      <a:r>
                        <a:rPr lang="lt-LT" sz="700" b="0" i="0" u="none" strike="noStrike" dirty="0" err="1">
                          <a:solidFill>
                            <a:srgbClr val="000000"/>
                          </a:solidFill>
                          <a:effectLst/>
                          <a:latin typeface="Calibri" panose="020F0502020204030204" pitchFamily="34" charset="0"/>
                        </a:rPr>
                        <a:t>Eur</a:t>
                      </a:r>
                      <a:r>
                        <a:rPr lang="lt-LT" sz="700" b="0" i="0" u="none" strike="noStrike" dirty="0">
                          <a:solidFill>
                            <a:srgbClr val="000000"/>
                          </a:solidFill>
                          <a:effectLst/>
                          <a:latin typeface="Calibri" panose="020F0502020204030204" pitchFamily="34" charset="0"/>
                        </a:rPr>
                        <a:t> (su PVM)</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xmlns="" val="3762124995"/>
                  </a:ext>
                </a:extLst>
              </a:tr>
              <a:tr h="343658">
                <a:tc vMerge="1">
                  <a:txBody>
                    <a:bodyPr/>
                    <a:lstStyle/>
                    <a:p>
                      <a:endParaRPr lang="lt-LT"/>
                    </a:p>
                  </a:txBody>
                  <a:tcPr/>
                </a:tc>
                <a:tc>
                  <a:txBody>
                    <a:bodyPr/>
                    <a:lstStyle/>
                    <a:p>
                      <a:pPr algn="ctr" fontAlgn="ctr"/>
                      <a:r>
                        <a:rPr lang="lt-LT" sz="700" b="0" i="0" u="none" strike="noStrike">
                          <a:solidFill>
                            <a:srgbClr val="000000"/>
                          </a:solidFill>
                          <a:effectLst/>
                          <a:latin typeface="Calibri" panose="020F0502020204030204" pitchFamily="34" charset="0"/>
                        </a:rPr>
                        <a:t>Statybos ir montavimo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Įrenginiai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Iš viso</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9499907"/>
                  </a:ext>
                </a:extLst>
              </a:tr>
              <a:tr h="171830">
                <a:tc>
                  <a:txBody>
                    <a:bodyPr/>
                    <a:lstStyle/>
                    <a:p>
                      <a:pPr algn="l" fontAlgn="b"/>
                      <a:r>
                        <a:rPr lang="lt-LT" sz="700" b="1" i="0" u="none" strike="noStrike">
                          <a:solidFill>
                            <a:srgbClr val="000000"/>
                          </a:solidFill>
                          <a:effectLst/>
                          <a:latin typeface="Calibri" panose="020F0502020204030204" pitchFamily="34" charset="0"/>
                        </a:rPr>
                        <a:t>Aplinkos tvarkymo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2 425 123,80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272 673,50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2 697 797,30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4131489"/>
                  </a:ext>
                </a:extLst>
              </a:tr>
              <a:tr h="171830">
                <a:tc>
                  <a:txBody>
                    <a:bodyPr/>
                    <a:lstStyle/>
                    <a:p>
                      <a:pPr algn="l" fontAlgn="b"/>
                      <a:r>
                        <a:rPr lang="lt-LT" sz="700" b="0" i="0" u="none" strike="noStrike">
                          <a:solidFill>
                            <a:srgbClr val="000000"/>
                          </a:solidFill>
                          <a:effectLst/>
                          <a:latin typeface="Calibri" panose="020F0502020204030204" pitchFamily="34" charset="0"/>
                        </a:rPr>
                        <a:t>Sklypo planas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789 009,21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127 473,50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916 482,71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76388328"/>
                  </a:ext>
                </a:extLst>
              </a:tr>
              <a:tr h="171830">
                <a:tc>
                  <a:txBody>
                    <a:bodyPr/>
                    <a:lstStyle/>
                    <a:p>
                      <a:pPr algn="l" fontAlgn="b"/>
                      <a:r>
                        <a:rPr lang="lt-LT" sz="700" b="0" i="0" u="none" strike="noStrike">
                          <a:solidFill>
                            <a:srgbClr val="000000"/>
                          </a:solidFill>
                          <a:effectLst/>
                          <a:latin typeface="Calibri" panose="020F0502020204030204" pitchFamily="34" charset="0"/>
                        </a:rPr>
                        <a:t>Granito danga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505 760,48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505 760,48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45746753"/>
                  </a:ext>
                </a:extLst>
              </a:tr>
              <a:tr h="171830">
                <a:tc>
                  <a:txBody>
                    <a:bodyPr/>
                    <a:lstStyle/>
                    <a:p>
                      <a:pPr algn="l" fontAlgn="b"/>
                      <a:r>
                        <a:rPr lang="lt-LT" sz="700" b="0" i="0" u="none" strike="noStrike">
                          <a:solidFill>
                            <a:srgbClr val="000000"/>
                          </a:solidFill>
                          <a:effectLst/>
                          <a:latin typeface="Calibri" panose="020F0502020204030204" pitchFamily="34" charset="0"/>
                        </a:rPr>
                        <a:t>Fontanas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145 200,00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145 200,00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0498008"/>
                  </a:ext>
                </a:extLst>
              </a:tr>
              <a:tr h="171830">
                <a:tc>
                  <a:txBody>
                    <a:bodyPr/>
                    <a:lstStyle/>
                    <a:p>
                      <a:pPr algn="l" fontAlgn="b"/>
                      <a:r>
                        <a:rPr lang="lt-LT" sz="700" b="0" i="0" u="none" strike="noStrike">
                          <a:solidFill>
                            <a:srgbClr val="000000"/>
                          </a:solidFill>
                          <a:effectLst/>
                          <a:latin typeface="Calibri" panose="020F0502020204030204" pitchFamily="34" charset="0"/>
                        </a:rPr>
                        <a:t>Lauko vandentiekio tinklai V-1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207 305,95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207 305,95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6550452"/>
                  </a:ext>
                </a:extLst>
              </a:tr>
              <a:tr h="171830">
                <a:tc>
                  <a:txBody>
                    <a:bodyPr/>
                    <a:lstStyle/>
                    <a:p>
                      <a:pPr algn="l" fontAlgn="b"/>
                      <a:r>
                        <a:rPr lang="fi-FI" sz="700" b="0" i="0" u="none" strike="noStrike">
                          <a:solidFill>
                            <a:srgbClr val="000000"/>
                          </a:solidFill>
                          <a:effectLst/>
                          <a:latin typeface="Calibri" panose="020F0502020204030204" pitchFamily="34" charset="0"/>
                        </a:rPr>
                        <a:t>Lietaus nuotekų šalinimo tinklai L1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5 573,33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5 573,33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699062"/>
                  </a:ext>
                </a:extLst>
              </a:tr>
              <a:tr h="171830">
                <a:tc>
                  <a:txBody>
                    <a:bodyPr/>
                    <a:lstStyle/>
                    <a:p>
                      <a:pPr algn="l" fontAlgn="b"/>
                      <a:r>
                        <a:rPr lang="lt-LT" sz="700" b="0" i="0" u="none" strike="noStrike">
                          <a:solidFill>
                            <a:srgbClr val="000000"/>
                          </a:solidFill>
                          <a:effectLst/>
                          <a:latin typeface="Calibri" panose="020F0502020204030204" pitchFamily="34" charset="0"/>
                        </a:rPr>
                        <a:t>Lauko elekto tinklai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756 856,98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756 856,98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1809389"/>
                  </a:ext>
                </a:extLst>
              </a:tr>
              <a:tr h="171830">
                <a:tc>
                  <a:txBody>
                    <a:bodyPr/>
                    <a:lstStyle/>
                    <a:p>
                      <a:pPr algn="l" fontAlgn="b"/>
                      <a:r>
                        <a:rPr lang="lt-LT" sz="700" b="0" i="0" u="none" strike="noStrike">
                          <a:solidFill>
                            <a:srgbClr val="000000"/>
                          </a:solidFill>
                          <a:effectLst/>
                          <a:latin typeface="Calibri" panose="020F0502020204030204" pitchFamily="34" charset="0"/>
                        </a:rPr>
                        <a:t>10kV kabekių TP Danė-MT 588 iškėlimas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14 556,30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14 556,30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1812721"/>
                  </a:ext>
                </a:extLst>
              </a:tr>
              <a:tr h="171830">
                <a:tc>
                  <a:txBody>
                    <a:bodyPr/>
                    <a:lstStyle/>
                    <a:p>
                      <a:pPr algn="l" fontAlgn="b"/>
                      <a:r>
                        <a:rPr lang="lt-LT" sz="700" b="0" i="0" u="none" strike="noStrike">
                          <a:solidFill>
                            <a:srgbClr val="000000"/>
                          </a:solidFill>
                          <a:effectLst/>
                          <a:latin typeface="Calibri" panose="020F0502020204030204" pitchFamily="34" charset="0"/>
                        </a:rPr>
                        <a:t>Lauko elektroniniai ryšiai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30 331,31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30 331,31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6693667"/>
                  </a:ext>
                </a:extLst>
              </a:tr>
              <a:tr h="171830">
                <a:tc>
                  <a:txBody>
                    <a:bodyPr/>
                    <a:lstStyle/>
                    <a:p>
                      <a:pPr algn="l" fontAlgn="b"/>
                      <a:r>
                        <a:rPr lang="lt-LT" sz="700" b="0" i="0" u="none" strike="noStrike">
                          <a:solidFill>
                            <a:srgbClr val="000000"/>
                          </a:solidFill>
                          <a:effectLst/>
                          <a:latin typeface="Calibri" panose="020F0502020204030204" pitchFamily="34" charset="0"/>
                        </a:rPr>
                        <a:t>Želdinių įrengimas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115 730,24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115 730,24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5511282"/>
                  </a:ext>
                </a:extLst>
              </a:tr>
              <a:tr h="171830">
                <a:tc>
                  <a:txBody>
                    <a:bodyPr/>
                    <a:lstStyle/>
                    <a:p>
                      <a:pPr algn="l" fontAlgn="b"/>
                      <a:r>
                        <a:rPr lang="lt-LT" sz="700" b="1" i="0" u="none" strike="noStrike">
                          <a:solidFill>
                            <a:srgbClr val="000000"/>
                          </a:solidFill>
                          <a:effectLst/>
                          <a:latin typeface="Calibri" panose="020F0502020204030204" pitchFamily="34" charset="0"/>
                        </a:rPr>
                        <a:t>Skulpturinis akcentas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2 036 243,53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58 685,00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2 094 928,53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17355305"/>
                  </a:ext>
                </a:extLst>
              </a:tr>
              <a:tr h="171830">
                <a:tc>
                  <a:txBody>
                    <a:bodyPr/>
                    <a:lstStyle/>
                    <a:p>
                      <a:pPr algn="l" fontAlgn="b"/>
                      <a:r>
                        <a:rPr lang="lt-LT" sz="700" b="0" i="0" u="none" strike="noStrike">
                          <a:solidFill>
                            <a:srgbClr val="000000"/>
                          </a:solidFill>
                          <a:effectLst/>
                          <a:latin typeface="Calibri" panose="020F0502020204030204" pitchFamily="34" charset="0"/>
                        </a:rPr>
                        <a:t>Plieninis akcentas   "Dangaus veidrodis"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1 700 043,03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1 700 043,03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6130716"/>
                  </a:ext>
                </a:extLst>
              </a:tr>
              <a:tr h="171830">
                <a:tc>
                  <a:txBody>
                    <a:bodyPr/>
                    <a:lstStyle/>
                    <a:p>
                      <a:pPr algn="l" fontAlgn="b"/>
                      <a:r>
                        <a:rPr lang="lt-LT" sz="700" b="0" i="0" u="none" strike="noStrike">
                          <a:solidFill>
                            <a:srgbClr val="000000"/>
                          </a:solidFill>
                          <a:effectLst/>
                          <a:latin typeface="Calibri" panose="020F0502020204030204" pitchFamily="34" charset="0"/>
                        </a:rPr>
                        <a:t>Betono kostrukcija po akcentu</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333 917,33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333 917,33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3879351"/>
                  </a:ext>
                </a:extLst>
              </a:tr>
              <a:tr h="171830">
                <a:tc>
                  <a:txBody>
                    <a:bodyPr/>
                    <a:lstStyle/>
                    <a:p>
                      <a:pPr algn="l" fontAlgn="b"/>
                      <a:r>
                        <a:rPr lang="lt-LT" sz="700" b="0" i="0" u="none" strike="noStrike">
                          <a:solidFill>
                            <a:srgbClr val="000000"/>
                          </a:solidFill>
                          <a:effectLst/>
                          <a:latin typeface="Calibri" panose="020F0502020204030204" pitchFamily="34" charset="0"/>
                        </a:rPr>
                        <a:t>Rūko fontanas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58 685,00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58 685,00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54853876"/>
                  </a:ext>
                </a:extLst>
              </a:tr>
              <a:tr h="171830">
                <a:tc>
                  <a:txBody>
                    <a:bodyPr/>
                    <a:lstStyle/>
                    <a:p>
                      <a:pPr algn="l" fontAlgn="b"/>
                      <a:r>
                        <a:rPr lang="lt-LT" sz="700" b="0" i="0" u="none" strike="noStrike">
                          <a:solidFill>
                            <a:srgbClr val="000000"/>
                          </a:solidFill>
                          <a:effectLst/>
                          <a:latin typeface="Calibri" panose="020F0502020204030204" pitchFamily="34" charset="0"/>
                        </a:rPr>
                        <a:t>Apšvietimas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2 283,17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2 283,17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1407555"/>
                  </a:ext>
                </a:extLst>
              </a:tr>
              <a:tr h="171830">
                <a:tc>
                  <a:txBody>
                    <a:bodyPr/>
                    <a:lstStyle/>
                    <a:p>
                      <a:pPr algn="l" fontAlgn="b"/>
                      <a:r>
                        <a:rPr lang="lt-LT" sz="700" b="1" i="0" u="none" strike="noStrike">
                          <a:solidFill>
                            <a:srgbClr val="000000"/>
                          </a:solidFill>
                          <a:effectLst/>
                          <a:latin typeface="Calibri" panose="020F0502020204030204" pitchFamily="34" charset="0"/>
                        </a:rPr>
                        <a:t>Iš viso</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dirty="0">
                          <a:solidFill>
                            <a:srgbClr val="000000"/>
                          </a:solidFill>
                          <a:effectLst/>
                          <a:latin typeface="Calibri" panose="020F0502020204030204" pitchFamily="34" charset="0"/>
                        </a:rPr>
                        <a:t>4 461 367,33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331 358,50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dirty="0">
                          <a:solidFill>
                            <a:srgbClr val="000000"/>
                          </a:solidFill>
                          <a:effectLst/>
                          <a:latin typeface="Calibri" panose="020F0502020204030204" pitchFamily="34" charset="0"/>
                        </a:rPr>
                        <a:t>4 792 725,83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4876801"/>
                  </a:ext>
                </a:extLst>
              </a:tr>
            </a:tbl>
          </a:graphicData>
        </a:graphic>
      </p:graphicFrame>
    </p:spTree>
    <p:extLst>
      <p:ext uri="{BB962C8B-B14F-4D97-AF65-F5344CB8AC3E}">
        <p14:creationId xmlns:p14="http://schemas.microsoft.com/office/powerpoint/2010/main" val="1160450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810000" y="0"/>
            <a:ext cx="8966001" cy="2988344"/>
          </a:xfrm>
        </p:spPr>
        <p:txBody>
          <a:bodyPr>
            <a:normAutofit fontScale="90000"/>
          </a:bodyPr>
          <a:lstStyle/>
          <a:p>
            <a:r>
              <a:rPr lang="lt-LT" b="1" dirty="0" smtClean="0">
                <a:solidFill>
                  <a:schemeClr val="accent4">
                    <a:lumMod val="75000"/>
                  </a:schemeClr>
                </a:solidFill>
              </a:rPr>
              <a:t>II Alternatyva (Be Požeminio parkavimo)</a:t>
            </a:r>
            <a:br>
              <a:rPr lang="lt-LT" b="1" dirty="0" smtClean="0">
                <a:solidFill>
                  <a:schemeClr val="accent4">
                    <a:lumMod val="75000"/>
                  </a:schemeClr>
                </a:solidFill>
              </a:rPr>
            </a:br>
            <a:r>
              <a:rPr lang="lt-LT" b="1" dirty="0" smtClean="0">
                <a:solidFill>
                  <a:schemeClr val="accent4">
                    <a:lumMod val="75000"/>
                  </a:schemeClr>
                </a:solidFill>
              </a:rPr>
              <a:t/>
            </a:r>
            <a:br>
              <a:rPr lang="lt-LT" b="1" dirty="0" smtClean="0">
                <a:solidFill>
                  <a:schemeClr val="accent4">
                    <a:lumMod val="75000"/>
                  </a:schemeClr>
                </a:solidFill>
              </a:rPr>
            </a:br>
            <a:r>
              <a:rPr lang="lt-LT" sz="2000" b="1" cap="none" dirty="0" smtClean="0">
                <a:ln>
                  <a:noFill/>
                </a:ln>
                <a:solidFill>
                  <a:srgbClr val="C00000"/>
                </a:solidFill>
              </a:rPr>
              <a:t>Sukuriamos naujos parkavimo vietos Danės gatvėje nuo Laivų skg. iki H. Manto g. pagal parengtą techninį projektą- 22 -automobiliams ir 3- autobusams.  Taip pat Danės gatvėje nuo H. Manto iki Naujosios Uosto g. pagal detaliojo plano sprendinius ir infrastruktūros sutartį turi būti įrengtos- 30 vietų. Viso aplink Muzikinį teatrą Liepų, Danės, J. Karoso gatvių kvartale  priskaičiuojamos 248 vietos.  </a:t>
            </a:r>
            <a:br>
              <a:rPr lang="lt-LT" sz="2000" b="1" cap="none" dirty="0" smtClean="0">
                <a:ln>
                  <a:noFill/>
                </a:ln>
                <a:solidFill>
                  <a:srgbClr val="C00000"/>
                </a:solidFill>
              </a:rPr>
            </a:br>
            <a:r>
              <a:rPr lang="lt-LT" sz="2000" b="1" cap="none" dirty="0" smtClean="0">
                <a:ln>
                  <a:noFill/>
                </a:ln>
                <a:solidFill>
                  <a:srgbClr val="C00000"/>
                </a:solidFill>
              </a:rPr>
              <a:t>Aikštės projekto vertė-  4 864 648 EUR.</a:t>
            </a:r>
            <a:endParaRPr lang="lt-LT" b="1" dirty="0">
              <a:solidFill>
                <a:schemeClr val="accent4">
                  <a:lumMod val="75000"/>
                </a:schemeClr>
              </a:solidFill>
            </a:endParaRPr>
          </a:p>
        </p:txBody>
      </p:sp>
      <p:pic>
        <p:nvPicPr>
          <p:cNvPr id="9" name="Paveikslėlis 8"/>
          <p:cNvPicPr>
            <a:picLocks noChangeAspect="1"/>
          </p:cNvPicPr>
          <p:nvPr/>
        </p:nvPicPr>
        <p:blipFill>
          <a:blip r:embed="rId3"/>
          <a:stretch>
            <a:fillRect/>
          </a:stretch>
        </p:blipFill>
        <p:spPr>
          <a:xfrm>
            <a:off x="300728" y="691663"/>
            <a:ext cx="3421468" cy="2265530"/>
          </a:xfrm>
          <a:prstGeom prst="rect">
            <a:avLst/>
          </a:prstGeom>
          <a:noFill/>
          <a:ln>
            <a:solidFill>
              <a:srgbClr val="F53B01"/>
            </a:solidFill>
          </a:ln>
        </p:spPr>
      </p:pic>
      <p:pic>
        <p:nvPicPr>
          <p:cNvPr id="3" name="Paveikslėlis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477" y="2988344"/>
            <a:ext cx="9301685" cy="6577688"/>
          </a:xfrm>
          <a:prstGeom prst="rect">
            <a:avLst/>
          </a:prstGeom>
        </p:spPr>
      </p:pic>
      <p:graphicFrame>
        <p:nvGraphicFramePr>
          <p:cNvPr id="4" name="Objektas 3"/>
          <p:cNvGraphicFramePr>
            <a:graphicFrameLocks noChangeAspect="1"/>
          </p:cNvGraphicFramePr>
          <p:nvPr>
            <p:extLst>
              <p:ext uri="{D42A27DB-BD31-4B8C-83A1-F6EECF244321}">
                <p14:modId xmlns:p14="http://schemas.microsoft.com/office/powerpoint/2010/main" val="4036528968"/>
              </p:ext>
            </p:extLst>
          </p:nvPr>
        </p:nvGraphicFramePr>
        <p:xfrm>
          <a:off x="300728" y="4882653"/>
          <a:ext cx="2958500" cy="4186991"/>
        </p:xfrm>
        <a:graphic>
          <a:graphicData uri="http://schemas.openxmlformats.org/presentationml/2006/ole">
            <mc:AlternateContent xmlns:mc="http://schemas.openxmlformats.org/markup-compatibility/2006">
              <mc:Choice xmlns:v="urn:schemas-microsoft-com:vml" Requires="v">
                <p:oleObj spid="_x0000_s4104" name="Acrobat Document" r:id="rId5" imgW="8035560" imgH="11363400" progId="AcroExch.Document.DC">
                  <p:embed/>
                </p:oleObj>
              </mc:Choice>
              <mc:Fallback>
                <p:oleObj name="Acrobat Document" r:id="rId5" imgW="8035560" imgH="11363400" progId="AcroExch.Document.DC">
                  <p:embed/>
                  <p:pic>
                    <p:nvPicPr>
                      <p:cNvPr id="0" name=""/>
                      <p:cNvPicPr/>
                      <p:nvPr/>
                    </p:nvPicPr>
                    <p:blipFill>
                      <a:blip r:embed="rId6"/>
                      <a:stretch>
                        <a:fillRect/>
                      </a:stretch>
                    </p:blipFill>
                    <p:spPr>
                      <a:xfrm>
                        <a:off x="300728" y="4882653"/>
                        <a:ext cx="2958500" cy="4186991"/>
                      </a:xfrm>
                      <a:prstGeom prst="rect">
                        <a:avLst/>
                      </a:prstGeom>
                    </p:spPr>
                  </p:pic>
                </p:oleObj>
              </mc:Fallback>
            </mc:AlternateContent>
          </a:graphicData>
        </a:graphic>
      </p:graphicFrame>
    </p:spTree>
    <p:extLst>
      <p:ext uri="{BB962C8B-B14F-4D97-AF65-F5344CB8AC3E}">
        <p14:creationId xmlns:p14="http://schemas.microsoft.com/office/powerpoint/2010/main" val="1394612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294185" y="-305898"/>
            <a:ext cx="7971692" cy="1606061"/>
          </a:xfrm>
        </p:spPr>
        <p:txBody>
          <a:bodyPr>
            <a:normAutofit/>
          </a:bodyPr>
          <a:lstStyle/>
          <a:p>
            <a:r>
              <a:rPr lang="lt-LT" b="1" dirty="0">
                <a:solidFill>
                  <a:srgbClr val="00B050"/>
                </a:solidFill>
              </a:rPr>
              <a:t>Detali sąmata</a:t>
            </a:r>
            <a:endParaRPr lang="lt-LT" dirty="0"/>
          </a:p>
        </p:txBody>
      </p:sp>
      <p:graphicFrame>
        <p:nvGraphicFramePr>
          <p:cNvPr id="5" name="Paveikslėlio vietos rezervavimo ženklas 4"/>
          <p:cNvGraphicFramePr>
            <a:graphicFrameLocks noGrp="1"/>
          </p:cNvGraphicFramePr>
          <p:nvPr>
            <p:ph type="pic" idx="13"/>
            <p:extLst>
              <p:ext uri="{D42A27DB-BD31-4B8C-83A1-F6EECF244321}">
                <p14:modId xmlns:p14="http://schemas.microsoft.com/office/powerpoint/2010/main" val="2223875614"/>
              </p:ext>
            </p:extLst>
          </p:nvPr>
        </p:nvGraphicFramePr>
        <p:xfrm>
          <a:off x="1312984" y="1606061"/>
          <a:ext cx="7924802" cy="7221408"/>
        </p:xfrm>
        <a:graphic>
          <a:graphicData uri="http://schemas.openxmlformats.org/drawingml/2006/table">
            <a:tbl>
              <a:tblPr/>
              <a:tblGrid>
                <a:gridCol w="3909265">
                  <a:extLst>
                    <a:ext uri="{9D8B030D-6E8A-4147-A177-3AD203B41FA5}">
                      <a16:colId xmlns:a16="http://schemas.microsoft.com/office/drawing/2014/main" xmlns="" val="2694925540"/>
                    </a:ext>
                  </a:extLst>
                </a:gridCol>
                <a:gridCol w="1550074">
                  <a:extLst>
                    <a:ext uri="{9D8B030D-6E8A-4147-A177-3AD203B41FA5}">
                      <a16:colId xmlns:a16="http://schemas.microsoft.com/office/drawing/2014/main" xmlns="" val="3780467930"/>
                    </a:ext>
                  </a:extLst>
                </a:gridCol>
                <a:gridCol w="1113607">
                  <a:extLst>
                    <a:ext uri="{9D8B030D-6E8A-4147-A177-3AD203B41FA5}">
                      <a16:colId xmlns:a16="http://schemas.microsoft.com/office/drawing/2014/main" xmlns="" val="1183544956"/>
                    </a:ext>
                  </a:extLst>
                </a:gridCol>
                <a:gridCol w="1351856">
                  <a:extLst>
                    <a:ext uri="{9D8B030D-6E8A-4147-A177-3AD203B41FA5}">
                      <a16:colId xmlns:a16="http://schemas.microsoft.com/office/drawing/2014/main" xmlns="" val="1193511399"/>
                    </a:ext>
                  </a:extLst>
                </a:gridCol>
              </a:tblGrid>
              <a:tr h="206788">
                <a:tc>
                  <a:txBody>
                    <a:bodyPr/>
                    <a:lstStyle/>
                    <a:p>
                      <a:pPr algn="l" fontAlgn="b"/>
                      <a:r>
                        <a:rPr lang="lt-LT" sz="1100" b="1" i="0" u="none" strike="noStrike">
                          <a:solidFill>
                            <a:srgbClr val="000000"/>
                          </a:solidFill>
                          <a:effectLst/>
                          <a:latin typeface="Calibri" panose="020F0502020204030204" pitchFamily="34" charset="0"/>
                        </a:rPr>
                        <a:t>Sklypo planas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1317183"/>
                  </a:ext>
                </a:extLst>
              </a:tr>
              <a:tr h="206788">
                <a:tc rowSpan="2">
                  <a:txBody>
                    <a:bodyPr/>
                    <a:lstStyle/>
                    <a:p>
                      <a:pPr algn="ctr" fontAlgn="ctr"/>
                      <a:r>
                        <a:rPr lang="lt-LT" sz="1100" b="0" i="0" u="none" strike="noStrike">
                          <a:solidFill>
                            <a:srgbClr val="000000"/>
                          </a:solidFill>
                          <a:effectLst/>
                          <a:latin typeface="Calibri" panose="020F0502020204030204" pitchFamily="34" charset="0"/>
                        </a:rPr>
                        <a:t>Statybos darbai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lt-LT" sz="1100" b="0" i="0" u="none" strike="noStrike">
                          <a:solidFill>
                            <a:srgbClr val="000000"/>
                          </a:solidFill>
                          <a:effectLst/>
                          <a:latin typeface="Calibri" panose="020F0502020204030204" pitchFamily="34" charset="0"/>
                        </a:rPr>
                        <a:t>Kaina, Eur (su PVM)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xmlns="" val="379936013"/>
                  </a:ext>
                </a:extLst>
              </a:tr>
              <a:tr h="755473">
                <a:tc vMerge="1">
                  <a:txBody>
                    <a:bodyPr/>
                    <a:lstStyle/>
                    <a:p>
                      <a:endParaRPr lang="lt-LT"/>
                    </a:p>
                  </a:txBody>
                  <a:tcPr/>
                </a:tc>
                <a:tc>
                  <a:txBody>
                    <a:bodyPr/>
                    <a:lstStyle/>
                    <a:p>
                      <a:pPr algn="ctr" fontAlgn="ctr"/>
                      <a:r>
                        <a:rPr lang="lt-LT" sz="1100" b="0" i="0" u="none" strike="noStrike">
                          <a:solidFill>
                            <a:srgbClr val="000000"/>
                          </a:solidFill>
                          <a:effectLst/>
                          <a:latin typeface="Calibri" panose="020F0502020204030204" pitchFamily="34" charset="0"/>
                        </a:rPr>
                        <a:t>Statybos ir montavimo darbai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1100" b="0" i="0" u="none" strike="noStrike">
                          <a:solidFill>
                            <a:srgbClr val="000000"/>
                          </a:solidFill>
                          <a:effectLst/>
                          <a:latin typeface="Calibri" panose="020F0502020204030204" pitchFamily="34" charset="0"/>
                        </a:rPr>
                        <a:t>Įrenginiai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1100" b="0" i="0" u="none" strike="noStrike">
                          <a:solidFill>
                            <a:srgbClr val="000000"/>
                          </a:solidFill>
                          <a:effectLst/>
                          <a:latin typeface="Calibri" panose="020F0502020204030204" pitchFamily="34" charset="0"/>
                        </a:rPr>
                        <a:t>Iš viso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9684278"/>
                  </a:ext>
                </a:extLst>
              </a:tr>
              <a:tr h="456679">
                <a:tc>
                  <a:txBody>
                    <a:bodyPr/>
                    <a:lstStyle/>
                    <a:p>
                      <a:pPr algn="l" fontAlgn="b"/>
                      <a:r>
                        <a:rPr lang="lt-LT" sz="1100" b="1" i="0" u="none" strike="noStrike">
                          <a:solidFill>
                            <a:srgbClr val="000000"/>
                          </a:solidFill>
                          <a:effectLst/>
                          <a:latin typeface="Calibri" panose="020F0502020204030204" pitchFamily="34" charset="0"/>
                        </a:rPr>
                        <a:t>Aplinkos tvarkymo darbai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1 868 123,80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242 673,50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2 110 797,30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98023258"/>
                  </a:ext>
                </a:extLst>
              </a:tr>
              <a:tr h="456679">
                <a:tc>
                  <a:txBody>
                    <a:bodyPr/>
                    <a:lstStyle/>
                    <a:p>
                      <a:pPr algn="l" fontAlgn="b"/>
                      <a:r>
                        <a:rPr lang="lt-LT" sz="1100" b="0" i="0" u="none" strike="noStrike">
                          <a:solidFill>
                            <a:srgbClr val="000000"/>
                          </a:solidFill>
                          <a:effectLst/>
                          <a:latin typeface="Calibri" panose="020F0502020204030204" pitchFamily="34" charset="0"/>
                        </a:rPr>
                        <a:t>Sklypo planas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489 009,21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127 473,50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616 482,71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0243929"/>
                  </a:ext>
                </a:extLst>
              </a:tr>
              <a:tr h="307283">
                <a:tc>
                  <a:txBody>
                    <a:bodyPr/>
                    <a:lstStyle/>
                    <a:p>
                      <a:pPr algn="l" fontAlgn="b"/>
                      <a:r>
                        <a:rPr lang="lt-LT" sz="1100" b="0" i="0" u="none" strike="noStrike">
                          <a:solidFill>
                            <a:srgbClr val="000000"/>
                          </a:solidFill>
                          <a:effectLst/>
                          <a:latin typeface="Calibri" panose="020F0502020204030204" pitchFamily="34" charset="0"/>
                        </a:rPr>
                        <a:t>Granito 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505 760,48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505 760,48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14470"/>
                  </a:ext>
                </a:extLst>
              </a:tr>
              <a:tr h="456679">
                <a:tc>
                  <a:txBody>
                    <a:bodyPr/>
                    <a:lstStyle/>
                    <a:p>
                      <a:pPr algn="l" fontAlgn="b"/>
                      <a:r>
                        <a:rPr lang="lt-LT" sz="1100" b="0" i="0" u="none" strike="noStrike">
                          <a:solidFill>
                            <a:srgbClr val="000000"/>
                          </a:solidFill>
                          <a:effectLst/>
                          <a:latin typeface="Calibri" panose="020F0502020204030204" pitchFamily="34" charset="0"/>
                        </a:rPr>
                        <a:t>Fontanas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963715"/>
                  </a:ext>
                </a:extLst>
              </a:tr>
              <a:tr h="307283">
                <a:tc>
                  <a:txBody>
                    <a:bodyPr/>
                    <a:lstStyle/>
                    <a:p>
                      <a:pPr algn="l" fontAlgn="b"/>
                      <a:r>
                        <a:rPr lang="lt-LT" sz="1100" b="0" i="0" u="none" strike="noStrike">
                          <a:solidFill>
                            <a:srgbClr val="000000"/>
                          </a:solidFill>
                          <a:effectLst/>
                          <a:latin typeface="Calibri" panose="020F0502020204030204" pitchFamily="34" charset="0"/>
                        </a:rPr>
                        <a:t>Lauko vandentiekio tinklai V-1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20 305,95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20 305,95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9751235"/>
                  </a:ext>
                </a:extLst>
              </a:tr>
              <a:tr h="307283">
                <a:tc>
                  <a:txBody>
                    <a:bodyPr/>
                    <a:lstStyle/>
                    <a:p>
                      <a:pPr algn="l" fontAlgn="b"/>
                      <a:r>
                        <a:rPr lang="fi-FI" sz="1100" b="0" i="0" u="none" strike="noStrike">
                          <a:solidFill>
                            <a:srgbClr val="000000"/>
                          </a:solidFill>
                          <a:effectLst/>
                          <a:latin typeface="Calibri" panose="020F0502020204030204" pitchFamily="34" charset="0"/>
                        </a:rPr>
                        <a:t>Lietaus nuotekų šalinimo tinklai 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5 573,33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5 573,33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1867702"/>
                  </a:ext>
                </a:extLst>
              </a:tr>
              <a:tr h="307283">
                <a:tc>
                  <a:txBody>
                    <a:bodyPr/>
                    <a:lstStyle/>
                    <a:p>
                      <a:pPr algn="l" fontAlgn="b"/>
                      <a:r>
                        <a:rPr lang="lt-LT" sz="1100" b="0" i="0" u="none" strike="noStrike" dirty="0">
                          <a:solidFill>
                            <a:srgbClr val="000000"/>
                          </a:solidFill>
                          <a:effectLst/>
                          <a:latin typeface="Calibri" panose="020F0502020204030204" pitchFamily="34" charset="0"/>
                        </a:rPr>
                        <a:t>Lauko </a:t>
                      </a:r>
                      <a:r>
                        <a:rPr lang="lt-LT" sz="1100" b="0" i="0" u="none" strike="noStrike" dirty="0" err="1" smtClean="0">
                          <a:solidFill>
                            <a:srgbClr val="000000"/>
                          </a:solidFill>
                          <a:effectLst/>
                          <a:latin typeface="Calibri" panose="020F0502020204030204" pitchFamily="34" charset="0"/>
                        </a:rPr>
                        <a:t>elektos</a:t>
                      </a:r>
                      <a:r>
                        <a:rPr lang="lt-LT" sz="1100" b="0" i="0" u="none" strike="noStrike" dirty="0" smtClean="0">
                          <a:solidFill>
                            <a:srgbClr val="000000"/>
                          </a:solidFill>
                          <a:effectLst/>
                          <a:latin typeface="Calibri" panose="020F0502020204030204" pitchFamily="34" charset="0"/>
                        </a:rPr>
                        <a:t> </a:t>
                      </a:r>
                      <a:r>
                        <a:rPr lang="lt-LT" sz="1100" b="0" i="0" u="none" strike="noStrike" dirty="0">
                          <a:solidFill>
                            <a:srgbClr val="000000"/>
                          </a:solidFill>
                          <a:effectLst/>
                          <a:latin typeface="Calibri" panose="020F0502020204030204" pitchFamily="34" charset="0"/>
                        </a:rPr>
                        <a:t>tinklai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686 856,98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686 856,98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89476518"/>
                  </a:ext>
                </a:extLst>
              </a:tr>
              <a:tr h="456679">
                <a:tc>
                  <a:txBody>
                    <a:bodyPr/>
                    <a:lstStyle/>
                    <a:p>
                      <a:pPr algn="l" fontAlgn="b"/>
                      <a:r>
                        <a:rPr lang="lt-LT" sz="1100" b="0" i="0" u="none" strike="noStrike">
                          <a:solidFill>
                            <a:srgbClr val="000000"/>
                          </a:solidFill>
                          <a:effectLst/>
                          <a:latin typeface="Calibri" panose="020F0502020204030204" pitchFamily="34" charset="0"/>
                        </a:rPr>
                        <a:t>10kV kabekių TP Danė-MT 588 iškėlimas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14 556,30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dirty="0">
                          <a:solidFill>
                            <a:srgbClr val="000000"/>
                          </a:solidFill>
                          <a:effectLst/>
                          <a:latin typeface="Calibri" panose="020F0502020204030204" pitchFamily="34" charset="0"/>
                        </a:rPr>
                        <a:t>14 556,30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3631291"/>
                  </a:ext>
                </a:extLst>
              </a:tr>
              <a:tr h="307283">
                <a:tc>
                  <a:txBody>
                    <a:bodyPr/>
                    <a:lstStyle/>
                    <a:p>
                      <a:pPr algn="l" fontAlgn="b"/>
                      <a:r>
                        <a:rPr lang="lt-LT" sz="1100" b="0" i="0" u="none" strike="noStrike">
                          <a:solidFill>
                            <a:srgbClr val="000000"/>
                          </a:solidFill>
                          <a:effectLst/>
                          <a:latin typeface="Calibri" panose="020F0502020204030204" pitchFamily="34" charset="0"/>
                        </a:rPr>
                        <a:t>Lauko elektroniniai ryšiai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30 331,31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30 331,31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5330332"/>
                  </a:ext>
                </a:extLst>
              </a:tr>
              <a:tr h="307283">
                <a:tc>
                  <a:txBody>
                    <a:bodyPr/>
                    <a:lstStyle/>
                    <a:p>
                      <a:pPr algn="l" fontAlgn="b"/>
                      <a:r>
                        <a:rPr lang="lt-LT" sz="1100" b="0" i="0" u="none" strike="noStrike">
                          <a:solidFill>
                            <a:srgbClr val="000000"/>
                          </a:solidFill>
                          <a:effectLst/>
                          <a:latin typeface="Calibri" panose="020F0502020204030204" pitchFamily="34" charset="0"/>
                        </a:rPr>
                        <a:t>Želdinių įrengimas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115 730,24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115 730,24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5323810"/>
                  </a:ext>
                </a:extLst>
              </a:tr>
              <a:tr h="456679">
                <a:tc>
                  <a:txBody>
                    <a:bodyPr/>
                    <a:lstStyle/>
                    <a:p>
                      <a:pPr algn="l" fontAlgn="b"/>
                      <a:r>
                        <a:rPr lang="lt-LT" sz="1100" b="1" i="0" u="none" strike="noStrike">
                          <a:solidFill>
                            <a:srgbClr val="000000"/>
                          </a:solidFill>
                          <a:effectLst/>
                          <a:latin typeface="Calibri" panose="020F0502020204030204" pitchFamily="34" charset="0"/>
                        </a:rPr>
                        <a:t>Skulpturinis akcentas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2 036 243,53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58 685,00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2 094 928,53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8755650"/>
                  </a:ext>
                </a:extLst>
              </a:tr>
              <a:tr h="397342">
                <a:tc>
                  <a:txBody>
                    <a:bodyPr/>
                    <a:lstStyle/>
                    <a:p>
                      <a:pPr algn="l" fontAlgn="b"/>
                      <a:r>
                        <a:rPr lang="lt-LT" sz="1100" b="0" i="0" u="none" strike="noStrike">
                          <a:solidFill>
                            <a:srgbClr val="000000"/>
                          </a:solidFill>
                          <a:effectLst/>
                          <a:latin typeface="Calibri" panose="020F0502020204030204" pitchFamily="34" charset="0"/>
                        </a:rPr>
                        <a:t>Plieninis akcentas   "Dangaus veidrodis"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1 700 043,03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1 700 043,03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755816"/>
                  </a:ext>
                </a:extLst>
              </a:tr>
              <a:tr h="307283">
                <a:tc>
                  <a:txBody>
                    <a:bodyPr/>
                    <a:lstStyle/>
                    <a:p>
                      <a:pPr algn="l" fontAlgn="b"/>
                      <a:r>
                        <a:rPr lang="lt-LT" sz="1100" b="0" i="0" u="none" strike="noStrike">
                          <a:solidFill>
                            <a:srgbClr val="000000"/>
                          </a:solidFill>
                          <a:effectLst/>
                          <a:latin typeface="Calibri" panose="020F0502020204030204" pitchFamily="34" charset="0"/>
                        </a:rPr>
                        <a:t>Betono kostrukcija po akcentu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333 917,33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333 917,33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8478228"/>
                  </a:ext>
                </a:extLst>
              </a:tr>
              <a:tr h="456679">
                <a:tc>
                  <a:txBody>
                    <a:bodyPr/>
                    <a:lstStyle/>
                    <a:p>
                      <a:pPr algn="l" fontAlgn="b"/>
                      <a:r>
                        <a:rPr lang="lt-LT" sz="1100" b="0" i="0" u="none" strike="noStrike" dirty="0">
                          <a:solidFill>
                            <a:srgbClr val="000000"/>
                          </a:solidFill>
                          <a:effectLst/>
                          <a:latin typeface="Calibri" panose="020F0502020204030204" pitchFamily="34" charset="0"/>
                        </a:rPr>
                        <a:t>Rūko fontanas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58 685,00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58 685,00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4701159"/>
                  </a:ext>
                </a:extLst>
              </a:tr>
              <a:tr h="307283">
                <a:tc>
                  <a:txBody>
                    <a:bodyPr/>
                    <a:lstStyle/>
                    <a:p>
                      <a:pPr algn="l" fontAlgn="b"/>
                      <a:r>
                        <a:rPr lang="lt-LT" sz="1100" b="0" i="0" u="none" strike="noStrike">
                          <a:solidFill>
                            <a:srgbClr val="000000"/>
                          </a:solidFill>
                          <a:effectLst/>
                          <a:latin typeface="Calibri" panose="020F0502020204030204" pitchFamily="34" charset="0"/>
                        </a:rPr>
                        <a:t>Apšvietimas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2 283,17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2 283,17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0892424"/>
                  </a:ext>
                </a:extLst>
              </a:tr>
              <a:tr h="456679">
                <a:tc>
                  <a:txBody>
                    <a:bodyPr/>
                    <a:lstStyle/>
                    <a:p>
                      <a:pPr algn="l" fontAlgn="b"/>
                      <a:r>
                        <a:rPr lang="lt-LT" sz="1100" b="1" i="0" u="none" strike="noStrike">
                          <a:solidFill>
                            <a:srgbClr val="000000"/>
                          </a:solidFill>
                          <a:effectLst/>
                          <a:latin typeface="Calibri" panose="020F0502020204030204" pitchFamily="34" charset="0"/>
                        </a:rPr>
                        <a:t>Iš viso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3 904 367,33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301 358,50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dirty="0">
                          <a:solidFill>
                            <a:srgbClr val="000000"/>
                          </a:solidFill>
                          <a:effectLst/>
                          <a:latin typeface="Calibri" panose="020F0502020204030204" pitchFamily="34" charset="0"/>
                        </a:rPr>
                        <a:t>4 205 725,83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2292611"/>
                  </a:ext>
                </a:extLst>
              </a:tr>
            </a:tbl>
          </a:graphicData>
        </a:graphic>
      </p:graphicFrame>
    </p:spTree>
    <p:extLst>
      <p:ext uri="{BB962C8B-B14F-4D97-AF65-F5344CB8AC3E}">
        <p14:creationId xmlns:p14="http://schemas.microsoft.com/office/powerpoint/2010/main" val="150362089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alis">
  <a:themeElements>
    <a:clrScheme name="Dalis">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ali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is">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TM03457464[[fn=Dalinys]]</Template>
  <TotalTime>5318</TotalTime>
  <Words>732</Words>
  <Application>Microsoft Office PowerPoint</Application>
  <PresentationFormat>Pasirinktinai</PresentationFormat>
  <Paragraphs>259</Paragraphs>
  <Slides>13</Slides>
  <Notes>0</Notes>
  <HiddenSlides>0</HiddenSlides>
  <MMClips>0</MMClips>
  <ScaleCrop>false</ScaleCrop>
  <HeadingPairs>
    <vt:vector size="8" baseType="variant">
      <vt:variant>
        <vt:lpstr>Naudojami šriftai</vt:lpstr>
      </vt:variant>
      <vt:variant>
        <vt:i4>8</vt:i4>
      </vt:variant>
      <vt:variant>
        <vt:lpstr>Tema</vt:lpstr>
      </vt:variant>
      <vt:variant>
        <vt:i4>1</vt:i4>
      </vt:variant>
      <vt:variant>
        <vt:lpstr>Įdėtosios OLE paslaugos</vt:lpstr>
      </vt:variant>
      <vt:variant>
        <vt:i4>1</vt:i4>
      </vt:variant>
      <vt:variant>
        <vt:lpstr>Skaidrių pavadinimai</vt:lpstr>
      </vt:variant>
      <vt:variant>
        <vt:i4>13</vt:i4>
      </vt:variant>
    </vt:vector>
  </HeadingPairs>
  <TitlesOfParts>
    <vt:vector size="23" baseType="lpstr">
      <vt:lpstr>Arial</vt:lpstr>
      <vt:lpstr>Calibri</vt:lpstr>
      <vt:lpstr>Century Gothic</vt:lpstr>
      <vt:lpstr>Helvetica</vt:lpstr>
      <vt:lpstr>Helvetica Light</vt:lpstr>
      <vt:lpstr>Helvetica Neue</vt:lpstr>
      <vt:lpstr>inherit</vt:lpstr>
      <vt:lpstr>Wingdings 3</vt:lpstr>
      <vt:lpstr>Dalis</vt:lpstr>
      <vt:lpstr>Acrobat Document</vt:lpstr>
      <vt:lpstr>Projektas: Atgimimo aikštės sutvarkymas</vt:lpstr>
      <vt:lpstr>„PowerPoint“ pateiktis</vt:lpstr>
      <vt:lpstr>„PowerPoint“ pateiktis</vt:lpstr>
      <vt:lpstr>„PowerPoint“ pateiktis</vt:lpstr>
      <vt:lpstr>    Nuo 2019 metų sausio mėnesio toliau vyko projektavimo darbai pagal techninę užduotį. Projektas yra parengtas, suskaičiuotos tikslios sąmatos, kurios gerokai viršija ankstesnius lūkesčius.   Todėl prašome Savivaldybės kolegijos prieš projekto rodiklių patvirtinimą dar kartą apsvarstyti dvi požeminės aikštelės projekto dalies įgyvendinimo alternatyvas ir pritarti vienai iš jų. </vt:lpstr>
      <vt:lpstr>I Alternatyva (pagal techninę užduotį </vt:lpstr>
      <vt:lpstr>Detali sąmata</vt:lpstr>
      <vt:lpstr>II Alternatyva (Be Požeminio parkavimo)  Sukuriamos naujos parkavimo vietos Danės gatvėje nuo Laivų skg. iki H. Manto g. pagal parengtą techninį projektą- 22 -automobiliams ir 3- autobusams.  Taip pat Danės gatvėje nuo H. Manto iki Naujosios Uosto g. pagal detaliojo plano sprendinius ir infrastruktūros sutartį turi būti įrengtos- 30 vietų. Viso aplink Muzikinį teatrą Liepų, Danės, J. Karoso gatvių kvartale  priskaičiuojamos 248 vietos.   Aikštės projekto vertė-  4 864 648 EUR.</vt:lpstr>
      <vt:lpstr>Detali sąmata</vt:lpstr>
      <vt:lpstr>Lyginamieji dydžiai</vt:lpstr>
      <vt:lpstr>preliminari Požeminės automobilių aikštelės  statybos kaina Atgimimo aikštėje yra</vt:lpstr>
      <vt:lpstr>„PowerPoint“ pateiktis</vt:lpstr>
      <vt:lpstr>„PowerPoint“ pateiktis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Andrius Siaudinis</dc:creator>
  <cp:lastModifiedBy>Virginija Palaimiene</cp:lastModifiedBy>
  <cp:revision>169</cp:revision>
  <cp:lastPrinted>2019-01-02T13:28:02Z</cp:lastPrinted>
  <dcterms:modified xsi:type="dcterms:W3CDTF">2019-09-18T08:31:08Z</dcterms:modified>
</cp:coreProperties>
</file>