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6"/>
  </p:notesMasterIdLst>
  <p:sldIdLst>
    <p:sldId id="405" r:id="rId7"/>
    <p:sldId id="409" r:id="rId8"/>
    <p:sldId id="410" r:id="rId9"/>
    <p:sldId id="435" r:id="rId10"/>
    <p:sldId id="414" r:id="rId11"/>
    <p:sldId id="420" r:id="rId12"/>
    <p:sldId id="436" r:id="rId13"/>
    <p:sldId id="351" r:id="rId14"/>
    <p:sldId id="421" r:id="rId15"/>
    <p:sldId id="437" r:id="rId16"/>
    <p:sldId id="382" r:id="rId17"/>
    <p:sldId id="422" r:id="rId18"/>
    <p:sldId id="438" r:id="rId19"/>
    <p:sldId id="433" r:id="rId20"/>
    <p:sldId id="432" r:id="rId21"/>
    <p:sldId id="431" r:id="rId22"/>
    <p:sldId id="430" r:id="rId23"/>
    <p:sldId id="429" r:id="rId24"/>
    <p:sldId id="434" r:id="rId25"/>
    <p:sldId id="391" r:id="rId26"/>
    <p:sldId id="392" r:id="rId27"/>
    <p:sldId id="413" r:id="rId28"/>
    <p:sldId id="395" r:id="rId29"/>
    <p:sldId id="396" r:id="rId30"/>
    <p:sldId id="439" r:id="rId31"/>
    <p:sldId id="417" r:id="rId32"/>
    <p:sldId id="416" r:id="rId33"/>
    <p:sldId id="415" r:id="rId34"/>
    <p:sldId id="440" r:id="rId35"/>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6699"/>
    <a:srgbClr val="4EAA2D"/>
    <a:srgbClr val="EF3F3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p:cViewPr varScale="1">
        <p:scale>
          <a:sx n="73" d="100"/>
          <a:sy n="73" d="100"/>
        </p:scale>
        <p:origin x="540" y="78"/>
      </p:cViewPr>
      <p:guideLst>
        <p:guide orient="horz" pos="2160"/>
        <p:guide pos="3840"/>
      </p:guideLst>
    </p:cSldViewPr>
  </p:slideViewPr>
  <p:notesTextViewPr>
    <p:cViewPr>
      <p:scale>
        <a:sx n="3" d="2"/>
        <a:sy n="3" d="2"/>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darbalapis.xlsx"/></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67304691287062"/>
          <c:y val="3.0759602883455139E-2"/>
          <c:w val="0.66533099639222615"/>
          <c:h val="0.90505702411241085"/>
        </c:manualLayout>
      </c:layout>
      <c:barChart>
        <c:barDir val="col"/>
        <c:grouping val="clustered"/>
        <c:varyColors val="0"/>
        <c:ser>
          <c:idx val="0"/>
          <c:order val="0"/>
          <c:tx>
            <c:v>Danija</c:v>
          </c:tx>
          <c:spPr>
            <a:solidFill>
              <a:srgbClr val="4572A7"/>
            </a:solidFill>
            <a:ln>
              <a:noFill/>
            </a:ln>
          </c:spPr>
          <c:invertIfNegative val="0"/>
          <c:cat>
            <c:strLit>
              <c:ptCount val="1"/>
            </c:strLit>
          </c:cat>
          <c:val>
            <c:numLit>
              <c:formatCode>General</c:formatCode>
              <c:ptCount val="1"/>
              <c:pt idx="0">
                <c:v>120579</c:v>
              </c:pt>
            </c:numLit>
          </c:val>
          <c:extLst>
            <c:ext xmlns:c16="http://schemas.microsoft.com/office/drawing/2014/chart" uri="{C3380CC4-5D6E-409C-BE32-E72D297353CC}">
              <c16:uniqueId val="{00000000-B8D1-49B3-91C8-1058A48F3E67}"/>
            </c:ext>
          </c:extLst>
        </c:ser>
        <c:ser>
          <c:idx val="1"/>
          <c:order val="1"/>
          <c:tx>
            <c:v>Grenlandija</c:v>
          </c:tx>
          <c:spPr>
            <a:solidFill>
              <a:srgbClr val="AA4643"/>
            </a:solidFill>
            <a:ln>
              <a:noFill/>
            </a:ln>
          </c:spPr>
          <c:invertIfNegative val="0"/>
          <c:cat>
            <c:strLit>
              <c:ptCount val="1"/>
            </c:strLit>
          </c:cat>
          <c:val>
            <c:numLit>
              <c:formatCode>General</c:formatCode>
              <c:ptCount val="1"/>
              <c:pt idx="0">
                <c:v>15300</c:v>
              </c:pt>
            </c:numLit>
          </c:val>
          <c:extLst>
            <c:ext xmlns:c16="http://schemas.microsoft.com/office/drawing/2014/chart" uri="{C3380CC4-5D6E-409C-BE32-E72D297353CC}">
              <c16:uniqueId val="{00000001-B8D1-49B3-91C8-1058A48F3E67}"/>
            </c:ext>
          </c:extLst>
        </c:ser>
        <c:ser>
          <c:idx val="2"/>
          <c:order val="2"/>
          <c:tx>
            <c:v>Estija</c:v>
          </c:tx>
          <c:spPr>
            <a:solidFill>
              <a:srgbClr val="89A54E"/>
            </a:solidFill>
            <a:ln>
              <a:noFill/>
            </a:ln>
          </c:spPr>
          <c:invertIfNegative val="0"/>
          <c:cat>
            <c:strLit>
              <c:ptCount val="1"/>
            </c:strLit>
          </c:cat>
          <c:val>
            <c:numLit>
              <c:formatCode>General</c:formatCode>
              <c:ptCount val="1"/>
              <c:pt idx="0">
                <c:v>61235</c:v>
              </c:pt>
            </c:numLit>
          </c:val>
          <c:extLst>
            <c:ext xmlns:c16="http://schemas.microsoft.com/office/drawing/2014/chart" uri="{C3380CC4-5D6E-409C-BE32-E72D297353CC}">
              <c16:uniqueId val="{00000002-B8D1-49B3-91C8-1058A48F3E67}"/>
            </c:ext>
          </c:extLst>
        </c:ser>
        <c:ser>
          <c:idx val="3"/>
          <c:order val="3"/>
          <c:tx>
            <c:v>Farerų salos</c:v>
          </c:tx>
          <c:spPr>
            <a:solidFill>
              <a:srgbClr val="71588F"/>
            </a:solidFill>
            <a:ln>
              <a:noFill/>
            </a:ln>
          </c:spPr>
          <c:invertIfNegative val="0"/>
          <c:cat>
            <c:strLit>
              <c:ptCount val="1"/>
            </c:strLit>
          </c:cat>
          <c:val>
            <c:numLit>
              <c:formatCode>General</c:formatCode>
              <c:ptCount val="1"/>
              <c:pt idx="0">
                <c:v>7740</c:v>
              </c:pt>
            </c:numLit>
          </c:val>
          <c:extLst>
            <c:ext xmlns:c16="http://schemas.microsoft.com/office/drawing/2014/chart" uri="{C3380CC4-5D6E-409C-BE32-E72D297353CC}">
              <c16:uniqueId val="{00000003-B8D1-49B3-91C8-1058A48F3E67}"/>
            </c:ext>
          </c:extLst>
        </c:ser>
        <c:ser>
          <c:idx val="4"/>
          <c:order val="4"/>
          <c:tx>
            <c:v>Islandija</c:v>
          </c:tx>
          <c:spPr>
            <a:solidFill>
              <a:srgbClr val="4198AF"/>
            </a:solidFill>
            <a:ln>
              <a:noFill/>
            </a:ln>
          </c:spPr>
          <c:invertIfNegative val="0"/>
          <c:cat>
            <c:strLit>
              <c:ptCount val="1"/>
            </c:strLit>
          </c:cat>
          <c:val>
            <c:numLit>
              <c:formatCode>General</c:formatCode>
              <c:ptCount val="1"/>
              <c:pt idx="0">
                <c:v>109100</c:v>
              </c:pt>
            </c:numLit>
          </c:val>
          <c:extLst>
            <c:ext xmlns:c16="http://schemas.microsoft.com/office/drawing/2014/chart" uri="{C3380CC4-5D6E-409C-BE32-E72D297353CC}">
              <c16:uniqueId val="{00000004-B8D1-49B3-91C8-1058A48F3E67}"/>
            </c:ext>
          </c:extLst>
        </c:ser>
        <c:ser>
          <c:idx val="5"/>
          <c:order val="5"/>
          <c:tx>
            <c:v>Latvija</c:v>
          </c:tx>
          <c:spPr>
            <a:solidFill>
              <a:srgbClr val="DB843D"/>
            </a:solidFill>
            <a:ln>
              <a:noFill/>
            </a:ln>
          </c:spPr>
          <c:invertIfNegative val="0"/>
          <c:cat>
            <c:strLit>
              <c:ptCount val="1"/>
            </c:strLit>
          </c:cat>
          <c:val>
            <c:numLit>
              <c:formatCode>General</c:formatCode>
              <c:ptCount val="1"/>
              <c:pt idx="0">
                <c:v>193947</c:v>
              </c:pt>
            </c:numLit>
          </c:val>
          <c:extLst>
            <c:ext xmlns:c16="http://schemas.microsoft.com/office/drawing/2014/chart" uri="{C3380CC4-5D6E-409C-BE32-E72D297353CC}">
              <c16:uniqueId val="{00000005-B8D1-49B3-91C8-1058A48F3E67}"/>
            </c:ext>
          </c:extLst>
        </c:ser>
        <c:ser>
          <c:idx val="6"/>
          <c:order val="6"/>
          <c:tx>
            <c:v>Lietuva</c:v>
          </c:tx>
          <c:spPr>
            <a:solidFill>
              <a:srgbClr val="93A9CF"/>
            </a:solidFill>
            <a:ln>
              <a:noFill/>
            </a:ln>
          </c:spPr>
          <c:invertIfNegative val="0"/>
          <c:cat>
            <c:strLit>
              <c:ptCount val="1"/>
            </c:strLit>
          </c:cat>
          <c:val>
            <c:numLit>
              <c:formatCode>General</c:formatCode>
              <c:ptCount val="1"/>
              <c:pt idx="0">
                <c:v>200145</c:v>
              </c:pt>
            </c:numLit>
          </c:val>
          <c:extLst>
            <c:ext xmlns:c16="http://schemas.microsoft.com/office/drawing/2014/chart" uri="{C3380CC4-5D6E-409C-BE32-E72D297353CC}">
              <c16:uniqueId val="{00000006-B8D1-49B3-91C8-1058A48F3E67}"/>
            </c:ext>
          </c:extLst>
        </c:ser>
        <c:ser>
          <c:idx val="7"/>
          <c:order val="7"/>
          <c:tx>
            <c:v>Olando salos</c:v>
          </c:tx>
          <c:spPr>
            <a:solidFill>
              <a:srgbClr val="D19392"/>
            </a:solidFill>
            <a:ln>
              <a:noFill/>
            </a:ln>
          </c:spPr>
          <c:invertIfNegative val="0"/>
          <c:cat>
            <c:strLit>
              <c:ptCount val="1"/>
            </c:strLit>
          </c:cat>
          <c:val>
            <c:numLit>
              <c:formatCode>General</c:formatCode>
              <c:ptCount val="1"/>
              <c:pt idx="0">
                <c:v>0</c:v>
              </c:pt>
            </c:numLit>
          </c:val>
          <c:extLst>
            <c:ext xmlns:c16="http://schemas.microsoft.com/office/drawing/2014/chart" uri="{C3380CC4-5D6E-409C-BE32-E72D297353CC}">
              <c16:uniqueId val="{00000007-B8D1-49B3-91C8-1058A48F3E67}"/>
            </c:ext>
          </c:extLst>
        </c:ser>
        <c:ser>
          <c:idx val="8"/>
          <c:order val="8"/>
          <c:tx>
            <c:v>Norvegija</c:v>
          </c:tx>
          <c:spPr>
            <a:solidFill>
              <a:srgbClr val="B9CD96"/>
            </a:solidFill>
            <a:ln>
              <a:noFill/>
            </a:ln>
          </c:spPr>
          <c:invertIfNegative val="0"/>
          <c:cat>
            <c:strLit>
              <c:ptCount val="1"/>
            </c:strLit>
          </c:cat>
          <c:val>
            <c:numLit>
              <c:formatCode>General</c:formatCode>
              <c:ptCount val="1"/>
              <c:pt idx="0">
                <c:v>120575</c:v>
              </c:pt>
            </c:numLit>
          </c:val>
          <c:extLst>
            <c:ext xmlns:c16="http://schemas.microsoft.com/office/drawing/2014/chart" uri="{C3380CC4-5D6E-409C-BE32-E72D297353CC}">
              <c16:uniqueId val="{00000008-B8D1-49B3-91C8-1058A48F3E67}"/>
            </c:ext>
          </c:extLst>
        </c:ser>
        <c:ser>
          <c:idx val="9"/>
          <c:order val="9"/>
          <c:tx>
            <c:v>Suomija</c:v>
          </c:tx>
          <c:spPr>
            <a:solidFill>
              <a:srgbClr val="A99BBD"/>
            </a:solidFill>
            <a:ln>
              <a:noFill/>
            </a:ln>
          </c:spPr>
          <c:invertIfNegative val="0"/>
          <c:cat>
            <c:strLit>
              <c:ptCount val="1"/>
            </c:strLit>
          </c:cat>
          <c:val>
            <c:numLit>
              <c:formatCode>General</c:formatCode>
              <c:ptCount val="1"/>
              <c:pt idx="0">
                <c:v>425410</c:v>
              </c:pt>
            </c:numLit>
          </c:val>
          <c:extLst>
            <c:ext xmlns:c16="http://schemas.microsoft.com/office/drawing/2014/chart" uri="{C3380CC4-5D6E-409C-BE32-E72D297353CC}">
              <c16:uniqueId val="{00000009-B8D1-49B3-91C8-1058A48F3E67}"/>
            </c:ext>
          </c:extLst>
        </c:ser>
        <c:ser>
          <c:idx val="10"/>
          <c:order val="10"/>
          <c:tx>
            <c:v>Švedija</c:v>
          </c:tx>
          <c:spPr>
            <a:solidFill>
              <a:srgbClr val="91C3D5"/>
            </a:solidFill>
            <a:ln>
              <a:noFill/>
            </a:ln>
          </c:spPr>
          <c:invertIfNegative val="0"/>
          <c:cat>
            <c:strLit>
              <c:ptCount val="1"/>
            </c:strLit>
          </c:cat>
          <c:val>
            <c:numLit>
              <c:formatCode>General</c:formatCode>
              <c:ptCount val="1"/>
              <c:pt idx="0">
                <c:v>433350</c:v>
              </c:pt>
            </c:numLit>
          </c:val>
          <c:extLst>
            <c:ext xmlns:c16="http://schemas.microsoft.com/office/drawing/2014/chart" uri="{C3380CC4-5D6E-409C-BE32-E72D297353CC}">
              <c16:uniqueId val="{0000000A-B8D1-49B3-91C8-1058A48F3E67}"/>
            </c:ext>
          </c:extLst>
        </c:ser>
        <c:dLbls>
          <c:showLegendKey val="0"/>
          <c:showVal val="0"/>
          <c:showCatName val="0"/>
          <c:showSerName val="0"/>
          <c:showPercent val="0"/>
          <c:showBubbleSize val="0"/>
        </c:dLbls>
        <c:gapWidth val="150"/>
        <c:axId val="180025600"/>
        <c:axId val="180024064"/>
      </c:barChart>
      <c:valAx>
        <c:axId val="180024064"/>
        <c:scaling>
          <c:orientation val="minMax"/>
        </c:scaling>
        <c:delete val="0"/>
        <c:axPos val="l"/>
        <c:majorGridlines>
          <c:spPr>
            <a:ln w="9528">
              <a:solidFill>
                <a:srgbClr val="868686"/>
              </a:solidFill>
              <a:prstDash val="solid"/>
              <a:round/>
            </a:ln>
          </c:spPr>
        </c:majorGridlines>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crossAx val="180025600"/>
        <c:crosses val="autoZero"/>
        <c:crossBetween val="between"/>
      </c:valAx>
      <c:catAx>
        <c:axId val="180025600"/>
        <c:scaling>
          <c:orientation val="minMax"/>
        </c:scaling>
        <c:delete val="0"/>
        <c:axPos val="b"/>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crossAx val="180024064"/>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800" b="0" i="0" u="none" strike="noStrike" kern="1200" baseline="0">
          <a:solidFill>
            <a:srgbClr val="000000"/>
          </a:solidFill>
          <a:latin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Danija</c:v>
          </c:tx>
          <c:spPr>
            <a:solidFill>
              <a:srgbClr val="4572A7"/>
            </a:solidFill>
            <a:ln>
              <a:noFill/>
            </a:ln>
          </c:spPr>
          <c:invertIfNegative val="0"/>
          <c:cat>
            <c:strLit>
              <c:ptCount val="1"/>
            </c:strLit>
          </c:cat>
          <c:val>
            <c:numLit>
              <c:formatCode>General</c:formatCode>
              <c:ptCount val="1"/>
              <c:pt idx="0">
                <c:v>42</c:v>
              </c:pt>
            </c:numLit>
          </c:val>
          <c:extLst>
            <c:ext xmlns:c16="http://schemas.microsoft.com/office/drawing/2014/chart" uri="{C3380CC4-5D6E-409C-BE32-E72D297353CC}">
              <c16:uniqueId val="{00000000-1B64-4391-9DD8-4620D37ACC87}"/>
            </c:ext>
          </c:extLst>
        </c:ser>
        <c:ser>
          <c:idx val="1"/>
          <c:order val="1"/>
          <c:tx>
            <c:v>Estija</c:v>
          </c:tx>
          <c:spPr>
            <a:solidFill>
              <a:srgbClr val="AA4643"/>
            </a:solidFill>
            <a:ln>
              <a:noFill/>
            </a:ln>
          </c:spPr>
          <c:invertIfNegative val="0"/>
          <c:cat>
            <c:strLit>
              <c:ptCount val="1"/>
            </c:strLit>
          </c:cat>
          <c:val>
            <c:numLit>
              <c:formatCode>General</c:formatCode>
              <c:ptCount val="1"/>
              <c:pt idx="0">
                <c:v>23</c:v>
              </c:pt>
            </c:numLit>
          </c:val>
          <c:extLst>
            <c:ext xmlns:c16="http://schemas.microsoft.com/office/drawing/2014/chart" uri="{C3380CC4-5D6E-409C-BE32-E72D297353CC}">
              <c16:uniqueId val="{00000001-1B64-4391-9DD8-4620D37ACC87}"/>
            </c:ext>
          </c:extLst>
        </c:ser>
        <c:ser>
          <c:idx val="2"/>
          <c:order val="2"/>
          <c:tx>
            <c:v>Farerų salos</c:v>
          </c:tx>
          <c:spPr>
            <a:solidFill>
              <a:srgbClr val="89A54E"/>
            </a:solidFill>
            <a:ln>
              <a:noFill/>
            </a:ln>
          </c:spPr>
          <c:invertIfNegative val="0"/>
          <c:cat>
            <c:strLit>
              <c:ptCount val="1"/>
            </c:strLit>
          </c:cat>
          <c:val>
            <c:numLit>
              <c:formatCode>General</c:formatCode>
              <c:ptCount val="1"/>
              <c:pt idx="0">
                <c:v>0</c:v>
              </c:pt>
            </c:numLit>
          </c:val>
          <c:extLst>
            <c:ext xmlns:c16="http://schemas.microsoft.com/office/drawing/2014/chart" uri="{C3380CC4-5D6E-409C-BE32-E72D297353CC}">
              <c16:uniqueId val="{00000002-1B64-4391-9DD8-4620D37ACC87}"/>
            </c:ext>
          </c:extLst>
        </c:ser>
        <c:ser>
          <c:idx val="3"/>
          <c:order val="3"/>
          <c:tx>
            <c:v>Grenlandija</c:v>
          </c:tx>
          <c:spPr>
            <a:solidFill>
              <a:srgbClr val="71588F"/>
            </a:solidFill>
            <a:ln>
              <a:noFill/>
            </a:ln>
          </c:spPr>
          <c:invertIfNegative val="0"/>
          <c:cat>
            <c:strLit>
              <c:ptCount val="1"/>
            </c:strLit>
          </c:cat>
          <c:val>
            <c:numLit>
              <c:formatCode>General</c:formatCode>
              <c:ptCount val="1"/>
              <c:pt idx="0">
                <c:v>4</c:v>
              </c:pt>
            </c:numLit>
          </c:val>
          <c:extLst>
            <c:ext xmlns:c16="http://schemas.microsoft.com/office/drawing/2014/chart" uri="{C3380CC4-5D6E-409C-BE32-E72D297353CC}">
              <c16:uniqueId val="{00000003-1B64-4391-9DD8-4620D37ACC87}"/>
            </c:ext>
          </c:extLst>
        </c:ser>
        <c:ser>
          <c:idx val="4"/>
          <c:order val="4"/>
          <c:tx>
            <c:v>Islandija</c:v>
          </c:tx>
          <c:spPr>
            <a:solidFill>
              <a:srgbClr val="4198AF"/>
            </a:solidFill>
            <a:ln>
              <a:noFill/>
            </a:ln>
          </c:spPr>
          <c:invertIfNegative val="0"/>
          <c:cat>
            <c:strLit>
              <c:ptCount val="1"/>
            </c:strLit>
          </c:cat>
          <c:val>
            <c:numLit>
              <c:formatCode>General</c:formatCode>
              <c:ptCount val="1"/>
              <c:pt idx="0">
                <c:v>24</c:v>
              </c:pt>
            </c:numLit>
          </c:val>
          <c:extLst>
            <c:ext xmlns:c16="http://schemas.microsoft.com/office/drawing/2014/chart" uri="{C3380CC4-5D6E-409C-BE32-E72D297353CC}">
              <c16:uniqueId val="{00000004-1B64-4391-9DD8-4620D37ACC87}"/>
            </c:ext>
          </c:extLst>
        </c:ser>
        <c:ser>
          <c:idx val="5"/>
          <c:order val="5"/>
          <c:tx>
            <c:v>Latvija</c:v>
          </c:tx>
          <c:spPr>
            <a:solidFill>
              <a:srgbClr val="DB843D"/>
            </a:solidFill>
            <a:ln>
              <a:noFill/>
            </a:ln>
          </c:spPr>
          <c:invertIfNegative val="0"/>
          <c:cat>
            <c:strLit>
              <c:ptCount val="1"/>
            </c:strLit>
          </c:cat>
          <c:val>
            <c:numLit>
              <c:formatCode>General</c:formatCode>
              <c:ptCount val="1"/>
              <c:pt idx="0">
                <c:v>26</c:v>
              </c:pt>
            </c:numLit>
          </c:val>
          <c:extLst>
            <c:ext xmlns:c16="http://schemas.microsoft.com/office/drawing/2014/chart" uri="{C3380CC4-5D6E-409C-BE32-E72D297353CC}">
              <c16:uniqueId val="{00000005-1B64-4391-9DD8-4620D37ACC87}"/>
            </c:ext>
          </c:extLst>
        </c:ser>
        <c:ser>
          <c:idx val="6"/>
          <c:order val="6"/>
          <c:tx>
            <c:v>Lietuva</c:v>
          </c:tx>
          <c:spPr>
            <a:solidFill>
              <a:srgbClr val="93A9CF"/>
            </a:solidFill>
            <a:ln>
              <a:noFill/>
            </a:ln>
          </c:spPr>
          <c:invertIfNegative val="0"/>
          <c:cat>
            <c:strLit>
              <c:ptCount val="1"/>
            </c:strLit>
          </c:cat>
          <c:val>
            <c:numLit>
              <c:formatCode>General</c:formatCode>
              <c:ptCount val="1"/>
              <c:pt idx="0">
                <c:v>34</c:v>
              </c:pt>
            </c:numLit>
          </c:val>
          <c:extLst>
            <c:ext xmlns:c16="http://schemas.microsoft.com/office/drawing/2014/chart" uri="{C3380CC4-5D6E-409C-BE32-E72D297353CC}">
              <c16:uniqueId val="{00000006-1B64-4391-9DD8-4620D37ACC87}"/>
            </c:ext>
          </c:extLst>
        </c:ser>
        <c:ser>
          <c:idx val="7"/>
          <c:order val="7"/>
          <c:tx>
            <c:v>Olando salos</c:v>
          </c:tx>
          <c:spPr>
            <a:solidFill>
              <a:srgbClr val="D19392"/>
            </a:solidFill>
            <a:ln>
              <a:noFill/>
            </a:ln>
          </c:spPr>
          <c:invertIfNegative val="0"/>
          <c:cat>
            <c:strLit>
              <c:ptCount val="1"/>
            </c:strLit>
          </c:cat>
          <c:val>
            <c:numLit>
              <c:formatCode>General</c:formatCode>
              <c:ptCount val="1"/>
              <c:pt idx="0">
                <c:v>0</c:v>
              </c:pt>
            </c:numLit>
          </c:val>
          <c:extLst>
            <c:ext xmlns:c16="http://schemas.microsoft.com/office/drawing/2014/chart" uri="{C3380CC4-5D6E-409C-BE32-E72D297353CC}">
              <c16:uniqueId val="{00000007-1B64-4391-9DD8-4620D37ACC87}"/>
            </c:ext>
          </c:extLst>
        </c:ser>
        <c:ser>
          <c:idx val="8"/>
          <c:order val="8"/>
          <c:tx>
            <c:v>Norvegija</c:v>
          </c:tx>
          <c:spPr>
            <a:solidFill>
              <a:srgbClr val="B9CD96"/>
            </a:solidFill>
            <a:ln>
              <a:noFill/>
            </a:ln>
          </c:spPr>
          <c:invertIfNegative val="0"/>
          <c:cat>
            <c:strLit>
              <c:ptCount val="1"/>
            </c:strLit>
          </c:cat>
          <c:val>
            <c:numLit>
              <c:formatCode>General</c:formatCode>
              <c:ptCount val="1"/>
              <c:pt idx="0">
                <c:v>27</c:v>
              </c:pt>
            </c:numLit>
          </c:val>
          <c:extLst>
            <c:ext xmlns:c16="http://schemas.microsoft.com/office/drawing/2014/chart" uri="{C3380CC4-5D6E-409C-BE32-E72D297353CC}">
              <c16:uniqueId val="{00000008-1B64-4391-9DD8-4620D37ACC87}"/>
            </c:ext>
          </c:extLst>
        </c:ser>
        <c:ser>
          <c:idx val="9"/>
          <c:order val="9"/>
          <c:tx>
            <c:v>Suomija</c:v>
          </c:tx>
          <c:spPr>
            <a:solidFill>
              <a:srgbClr val="A99BBD"/>
            </a:solidFill>
            <a:ln>
              <a:noFill/>
            </a:ln>
          </c:spPr>
          <c:invertIfNegative val="0"/>
          <c:cat>
            <c:strLit>
              <c:ptCount val="1"/>
            </c:strLit>
          </c:cat>
          <c:val>
            <c:numLit>
              <c:formatCode>General</c:formatCode>
              <c:ptCount val="1"/>
              <c:pt idx="0">
                <c:v>73</c:v>
              </c:pt>
            </c:numLit>
          </c:val>
          <c:extLst>
            <c:ext xmlns:c16="http://schemas.microsoft.com/office/drawing/2014/chart" uri="{C3380CC4-5D6E-409C-BE32-E72D297353CC}">
              <c16:uniqueId val="{00000009-1B64-4391-9DD8-4620D37ACC87}"/>
            </c:ext>
          </c:extLst>
        </c:ser>
        <c:ser>
          <c:idx val="10"/>
          <c:order val="10"/>
          <c:tx>
            <c:v>Švedija</c:v>
          </c:tx>
          <c:spPr>
            <a:solidFill>
              <a:srgbClr val="91C3D5"/>
            </a:solidFill>
            <a:ln>
              <a:noFill/>
            </a:ln>
          </c:spPr>
          <c:invertIfNegative val="0"/>
          <c:cat>
            <c:strLit>
              <c:ptCount val="1"/>
            </c:strLit>
          </c:cat>
          <c:val>
            <c:numLit>
              <c:formatCode>General</c:formatCode>
              <c:ptCount val="1"/>
              <c:pt idx="0">
                <c:v>75</c:v>
              </c:pt>
            </c:numLit>
          </c:val>
          <c:extLst>
            <c:ext xmlns:c16="http://schemas.microsoft.com/office/drawing/2014/chart" uri="{C3380CC4-5D6E-409C-BE32-E72D297353CC}">
              <c16:uniqueId val="{0000000A-1B64-4391-9DD8-4620D37ACC87}"/>
            </c:ext>
          </c:extLst>
        </c:ser>
        <c:dLbls>
          <c:showLegendKey val="0"/>
          <c:showVal val="0"/>
          <c:showCatName val="0"/>
          <c:showSerName val="0"/>
          <c:showPercent val="0"/>
          <c:showBubbleSize val="0"/>
        </c:dLbls>
        <c:gapWidth val="150"/>
        <c:axId val="180351744"/>
        <c:axId val="180345856"/>
      </c:barChart>
      <c:valAx>
        <c:axId val="180345856"/>
        <c:scaling>
          <c:orientation val="minMax"/>
        </c:scaling>
        <c:delete val="0"/>
        <c:axPos val="l"/>
        <c:majorGridlines>
          <c:spPr>
            <a:ln w="9528">
              <a:solidFill>
                <a:srgbClr val="868686"/>
              </a:solidFill>
              <a:prstDash val="solid"/>
              <a:round/>
            </a:ln>
          </c:spPr>
        </c:majorGridlines>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crossAx val="180351744"/>
        <c:crosses val="autoZero"/>
        <c:crossBetween val="between"/>
      </c:valAx>
      <c:catAx>
        <c:axId val="180351744"/>
        <c:scaling>
          <c:orientation val="minMax"/>
        </c:scaling>
        <c:delete val="0"/>
        <c:axPos val="b"/>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crossAx val="180345856"/>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800" b="0" i="0" u="none" strike="noStrike" kern="1200" baseline="0">
          <a:solidFill>
            <a:srgbClr val="000000"/>
          </a:solidFill>
          <a:latin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Danija</c:v>
          </c:tx>
          <c:spPr>
            <a:solidFill>
              <a:srgbClr val="4572A7"/>
            </a:solidFill>
            <a:ln>
              <a:noFill/>
            </a:ln>
          </c:spPr>
          <c:invertIfNegative val="0"/>
          <c:cat>
            <c:strLit>
              <c:ptCount val="1"/>
            </c:strLit>
          </c:cat>
          <c:val>
            <c:numLit>
              <c:formatCode>General</c:formatCode>
              <c:ptCount val="1"/>
              <c:pt idx="0">
                <c:v>69</c:v>
              </c:pt>
            </c:numLit>
          </c:val>
          <c:extLst>
            <c:ext xmlns:c16="http://schemas.microsoft.com/office/drawing/2014/chart" uri="{C3380CC4-5D6E-409C-BE32-E72D297353CC}">
              <c16:uniqueId val="{00000000-8E47-41E4-BFCE-D6F97D5EFE56}"/>
            </c:ext>
          </c:extLst>
        </c:ser>
        <c:ser>
          <c:idx val="1"/>
          <c:order val="1"/>
          <c:tx>
            <c:v>Estija</c:v>
          </c:tx>
          <c:spPr>
            <a:solidFill>
              <a:srgbClr val="AA4643"/>
            </a:solidFill>
            <a:ln>
              <a:noFill/>
            </a:ln>
          </c:spPr>
          <c:invertIfNegative val="0"/>
          <c:cat>
            <c:strLit>
              <c:ptCount val="1"/>
            </c:strLit>
          </c:cat>
          <c:val>
            <c:numLit>
              <c:formatCode>General</c:formatCode>
              <c:ptCount val="1"/>
              <c:pt idx="0">
                <c:v>20</c:v>
              </c:pt>
            </c:numLit>
          </c:val>
          <c:extLst>
            <c:ext xmlns:c16="http://schemas.microsoft.com/office/drawing/2014/chart" uri="{C3380CC4-5D6E-409C-BE32-E72D297353CC}">
              <c16:uniqueId val="{00000001-8E47-41E4-BFCE-D6F97D5EFE56}"/>
            </c:ext>
          </c:extLst>
        </c:ser>
        <c:ser>
          <c:idx val="2"/>
          <c:order val="2"/>
          <c:tx>
            <c:v>Farerų salos</c:v>
          </c:tx>
          <c:spPr>
            <a:solidFill>
              <a:srgbClr val="89A54E"/>
            </a:solidFill>
            <a:ln>
              <a:noFill/>
            </a:ln>
          </c:spPr>
          <c:invertIfNegative val="0"/>
          <c:cat>
            <c:strLit>
              <c:ptCount val="1"/>
            </c:strLit>
          </c:cat>
          <c:val>
            <c:numLit>
              <c:formatCode>General</c:formatCode>
              <c:ptCount val="1"/>
              <c:pt idx="0">
                <c:v>7</c:v>
              </c:pt>
            </c:numLit>
          </c:val>
          <c:extLst>
            <c:ext xmlns:c16="http://schemas.microsoft.com/office/drawing/2014/chart" uri="{C3380CC4-5D6E-409C-BE32-E72D297353CC}">
              <c16:uniqueId val="{00000002-8E47-41E4-BFCE-D6F97D5EFE56}"/>
            </c:ext>
          </c:extLst>
        </c:ser>
        <c:ser>
          <c:idx val="3"/>
          <c:order val="3"/>
          <c:tx>
            <c:v>Grenlandija</c:v>
          </c:tx>
          <c:spPr>
            <a:solidFill>
              <a:srgbClr val="71588F"/>
            </a:solidFill>
            <a:ln>
              <a:noFill/>
            </a:ln>
          </c:spPr>
          <c:invertIfNegative val="0"/>
          <c:cat>
            <c:strLit>
              <c:ptCount val="1"/>
            </c:strLit>
          </c:cat>
          <c:val>
            <c:numLit>
              <c:formatCode>General</c:formatCode>
              <c:ptCount val="1"/>
              <c:pt idx="0">
                <c:v>7</c:v>
              </c:pt>
            </c:numLit>
          </c:val>
          <c:extLst>
            <c:ext xmlns:c16="http://schemas.microsoft.com/office/drawing/2014/chart" uri="{C3380CC4-5D6E-409C-BE32-E72D297353CC}">
              <c16:uniqueId val="{00000003-8E47-41E4-BFCE-D6F97D5EFE56}"/>
            </c:ext>
          </c:extLst>
        </c:ser>
        <c:ser>
          <c:idx val="4"/>
          <c:order val="4"/>
          <c:tx>
            <c:v>Islandija</c:v>
          </c:tx>
          <c:spPr>
            <a:solidFill>
              <a:srgbClr val="4198AF"/>
            </a:solidFill>
            <a:ln>
              <a:noFill/>
            </a:ln>
          </c:spPr>
          <c:invertIfNegative val="0"/>
          <c:cat>
            <c:strLit>
              <c:ptCount val="1"/>
            </c:strLit>
          </c:cat>
          <c:val>
            <c:numLit>
              <c:formatCode>General</c:formatCode>
              <c:ptCount val="1"/>
              <c:pt idx="0">
                <c:v>30</c:v>
              </c:pt>
            </c:numLit>
          </c:val>
          <c:extLst>
            <c:ext xmlns:c16="http://schemas.microsoft.com/office/drawing/2014/chart" uri="{C3380CC4-5D6E-409C-BE32-E72D297353CC}">
              <c16:uniqueId val="{00000004-8E47-41E4-BFCE-D6F97D5EFE56}"/>
            </c:ext>
          </c:extLst>
        </c:ser>
        <c:ser>
          <c:idx val="5"/>
          <c:order val="5"/>
          <c:tx>
            <c:v>Latvija</c:v>
          </c:tx>
          <c:spPr>
            <a:solidFill>
              <a:srgbClr val="DB843D"/>
            </a:solidFill>
            <a:ln>
              <a:noFill/>
            </a:ln>
          </c:spPr>
          <c:invertIfNegative val="0"/>
          <c:cat>
            <c:strLit>
              <c:ptCount val="1"/>
            </c:strLit>
          </c:cat>
          <c:val>
            <c:numLit>
              <c:formatCode>General</c:formatCode>
              <c:ptCount val="1"/>
              <c:pt idx="0">
                <c:v>18</c:v>
              </c:pt>
            </c:numLit>
          </c:val>
          <c:extLst>
            <c:ext xmlns:c16="http://schemas.microsoft.com/office/drawing/2014/chart" uri="{C3380CC4-5D6E-409C-BE32-E72D297353CC}">
              <c16:uniqueId val="{00000005-8E47-41E4-BFCE-D6F97D5EFE56}"/>
            </c:ext>
          </c:extLst>
        </c:ser>
        <c:ser>
          <c:idx val="6"/>
          <c:order val="6"/>
          <c:tx>
            <c:v>Lietuva</c:v>
          </c:tx>
          <c:spPr>
            <a:solidFill>
              <a:srgbClr val="93A9CF"/>
            </a:solidFill>
            <a:ln>
              <a:noFill/>
            </a:ln>
          </c:spPr>
          <c:invertIfNegative val="0"/>
          <c:cat>
            <c:strLit>
              <c:ptCount val="1"/>
            </c:strLit>
          </c:cat>
          <c:val>
            <c:numLit>
              <c:formatCode>General</c:formatCode>
              <c:ptCount val="1"/>
              <c:pt idx="0">
                <c:v>27</c:v>
              </c:pt>
            </c:numLit>
          </c:val>
          <c:extLst>
            <c:ext xmlns:c16="http://schemas.microsoft.com/office/drawing/2014/chart" uri="{C3380CC4-5D6E-409C-BE32-E72D297353CC}">
              <c16:uniqueId val="{00000006-8E47-41E4-BFCE-D6F97D5EFE56}"/>
            </c:ext>
          </c:extLst>
        </c:ser>
        <c:ser>
          <c:idx val="7"/>
          <c:order val="7"/>
          <c:tx>
            <c:v>Olando salos</c:v>
          </c:tx>
          <c:spPr>
            <a:solidFill>
              <a:srgbClr val="D19392"/>
            </a:solidFill>
            <a:ln>
              <a:noFill/>
            </a:ln>
          </c:spPr>
          <c:invertIfNegative val="0"/>
          <c:cat>
            <c:strLit>
              <c:ptCount val="1"/>
            </c:strLit>
          </c:cat>
          <c:val>
            <c:numLit>
              <c:formatCode>General</c:formatCode>
              <c:ptCount val="1"/>
              <c:pt idx="0">
                <c:v>6</c:v>
              </c:pt>
            </c:numLit>
          </c:val>
          <c:extLst>
            <c:ext xmlns:c16="http://schemas.microsoft.com/office/drawing/2014/chart" uri="{C3380CC4-5D6E-409C-BE32-E72D297353CC}">
              <c16:uniqueId val="{00000007-8E47-41E4-BFCE-D6F97D5EFE56}"/>
            </c:ext>
          </c:extLst>
        </c:ser>
        <c:ser>
          <c:idx val="8"/>
          <c:order val="8"/>
          <c:tx>
            <c:v>Norvegija</c:v>
          </c:tx>
          <c:spPr>
            <a:solidFill>
              <a:srgbClr val="B9CD96"/>
            </a:solidFill>
            <a:ln>
              <a:noFill/>
            </a:ln>
          </c:spPr>
          <c:invertIfNegative val="0"/>
          <c:cat>
            <c:strLit>
              <c:ptCount val="1"/>
            </c:strLit>
          </c:cat>
          <c:val>
            <c:numLit>
              <c:formatCode>General</c:formatCode>
              <c:ptCount val="1"/>
              <c:pt idx="0">
                <c:v>44</c:v>
              </c:pt>
            </c:numLit>
          </c:val>
          <c:extLst>
            <c:ext xmlns:c16="http://schemas.microsoft.com/office/drawing/2014/chart" uri="{C3380CC4-5D6E-409C-BE32-E72D297353CC}">
              <c16:uniqueId val="{00000008-8E47-41E4-BFCE-D6F97D5EFE56}"/>
            </c:ext>
          </c:extLst>
        </c:ser>
        <c:ser>
          <c:idx val="9"/>
          <c:order val="9"/>
          <c:tx>
            <c:v>Suomija</c:v>
          </c:tx>
          <c:spPr>
            <a:solidFill>
              <a:srgbClr val="A99BBD"/>
            </a:solidFill>
            <a:ln>
              <a:noFill/>
            </a:ln>
          </c:spPr>
          <c:invertIfNegative val="0"/>
          <c:cat>
            <c:strLit>
              <c:ptCount val="1"/>
            </c:strLit>
          </c:cat>
          <c:val>
            <c:numLit>
              <c:formatCode>General</c:formatCode>
              <c:ptCount val="1"/>
              <c:pt idx="0">
                <c:v>46</c:v>
              </c:pt>
            </c:numLit>
          </c:val>
          <c:extLst>
            <c:ext xmlns:c16="http://schemas.microsoft.com/office/drawing/2014/chart" uri="{C3380CC4-5D6E-409C-BE32-E72D297353CC}">
              <c16:uniqueId val="{00000009-8E47-41E4-BFCE-D6F97D5EFE56}"/>
            </c:ext>
          </c:extLst>
        </c:ser>
        <c:ser>
          <c:idx val="10"/>
          <c:order val="10"/>
          <c:tx>
            <c:v>Švedija</c:v>
          </c:tx>
          <c:spPr>
            <a:solidFill>
              <a:srgbClr val="91C3D5"/>
            </a:solidFill>
            <a:ln>
              <a:noFill/>
            </a:ln>
          </c:spPr>
          <c:invertIfNegative val="0"/>
          <c:cat>
            <c:strLit>
              <c:ptCount val="1"/>
            </c:strLit>
          </c:cat>
          <c:val>
            <c:numLit>
              <c:formatCode>General</c:formatCode>
              <c:ptCount val="1"/>
              <c:pt idx="0">
                <c:v>54</c:v>
              </c:pt>
            </c:numLit>
          </c:val>
          <c:extLst>
            <c:ext xmlns:c16="http://schemas.microsoft.com/office/drawing/2014/chart" uri="{C3380CC4-5D6E-409C-BE32-E72D297353CC}">
              <c16:uniqueId val="{0000000A-8E47-41E4-BFCE-D6F97D5EFE56}"/>
            </c:ext>
          </c:extLst>
        </c:ser>
        <c:dLbls>
          <c:showLegendKey val="0"/>
          <c:showVal val="0"/>
          <c:showCatName val="0"/>
          <c:showSerName val="0"/>
          <c:showPercent val="0"/>
          <c:showBubbleSize val="0"/>
        </c:dLbls>
        <c:gapWidth val="150"/>
        <c:axId val="181844608"/>
        <c:axId val="181843072"/>
      </c:barChart>
      <c:valAx>
        <c:axId val="181843072"/>
        <c:scaling>
          <c:orientation val="minMax"/>
        </c:scaling>
        <c:delete val="0"/>
        <c:axPos val="l"/>
        <c:majorGridlines>
          <c:spPr>
            <a:ln w="9528">
              <a:solidFill>
                <a:srgbClr val="868686"/>
              </a:solidFill>
              <a:prstDash val="solid"/>
              <a:round/>
            </a:ln>
          </c:spPr>
        </c:majorGridlines>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crossAx val="181844608"/>
        <c:crosses val="autoZero"/>
        <c:crossBetween val="between"/>
      </c:valAx>
      <c:catAx>
        <c:axId val="181844608"/>
        <c:scaling>
          <c:orientation val="minMax"/>
        </c:scaling>
        <c:delete val="0"/>
        <c:axPos val="b"/>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crossAx val="181843072"/>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800" b="0" i="0" u="none" strike="noStrike" kern="1200" baseline="0">
          <a:solidFill>
            <a:srgbClr val="000000"/>
          </a:solidFill>
          <a:latin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4478838582677166E-2"/>
          <c:y val="3.6962639560998989E-2"/>
          <c:w val="0.66385925196850393"/>
          <c:h val="0.88084289626497936"/>
        </c:manualLayout>
      </c:layout>
      <c:barChart>
        <c:barDir val="col"/>
        <c:grouping val="clustered"/>
        <c:varyColors val="0"/>
        <c:ser>
          <c:idx val="0"/>
          <c:order val="0"/>
          <c:tx>
            <c:v>Architektūra</c:v>
          </c:tx>
          <c:spPr>
            <a:solidFill>
              <a:srgbClr val="40699C"/>
            </a:solidFill>
            <a:ln>
              <a:noFill/>
            </a:ln>
          </c:spPr>
          <c:invertIfNegative val="0"/>
          <c:cat>
            <c:strLit>
              <c:ptCount val="1"/>
            </c:strLit>
          </c:cat>
          <c:val>
            <c:numLit>
              <c:formatCode>General</c:formatCode>
              <c:ptCount val="1"/>
              <c:pt idx="0">
                <c:v>15</c:v>
              </c:pt>
            </c:numLit>
          </c:val>
          <c:extLst>
            <c:ext xmlns:c16="http://schemas.microsoft.com/office/drawing/2014/chart" uri="{C3380CC4-5D6E-409C-BE32-E72D297353CC}">
              <c16:uniqueId val="{00000000-9DE6-4BC5-B27D-FEC6A6147773}"/>
            </c:ext>
          </c:extLst>
        </c:ser>
        <c:ser>
          <c:idx val="1"/>
          <c:order val="1"/>
          <c:tx>
            <c:v>Dailė </c:v>
          </c:tx>
          <c:spPr>
            <a:solidFill>
              <a:srgbClr val="9E413E"/>
            </a:solidFill>
            <a:ln>
              <a:noFill/>
            </a:ln>
          </c:spPr>
          <c:invertIfNegative val="0"/>
          <c:cat>
            <c:strLit>
              <c:ptCount val="1"/>
            </c:strLit>
          </c:cat>
          <c:val>
            <c:numLit>
              <c:formatCode>General</c:formatCode>
              <c:ptCount val="1"/>
              <c:pt idx="0">
                <c:v>140</c:v>
              </c:pt>
            </c:numLit>
          </c:val>
          <c:extLst>
            <c:ext xmlns:c16="http://schemas.microsoft.com/office/drawing/2014/chart" uri="{C3380CC4-5D6E-409C-BE32-E72D297353CC}">
              <c16:uniqueId val="{00000001-9DE6-4BC5-B27D-FEC6A6147773}"/>
            </c:ext>
          </c:extLst>
        </c:ser>
        <c:ser>
          <c:idx val="2"/>
          <c:order val="2"/>
          <c:tx>
            <c:v>Šokis</c:v>
          </c:tx>
          <c:spPr>
            <a:solidFill>
              <a:srgbClr val="7F9A48"/>
            </a:solidFill>
            <a:ln>
              <a:noFill/>
            </a:ln>
          </c:spPr>
          <c:invertIfNegative val="0"/>
          <c:cat>
            <c:strLit>
              <c:ptCount val="1"/>
            </c:strLit>
          </c:cat>
          <c:val>
            <c:numLit>
              <c:formatCode>General</c:formatCode>
              <c:ptCount val="1"/>
              <c:pt idx="0">
                <c:v>63</c:v>
              </c:pt>
            </c:numLit>
          </c:val>
          <c:extLst>
            <c:ext xmlns:c16="http://schemas.microsoft.com/office/drawing/2014/chart" uri="{C3380CC4-5D6E-409C-BE32-E72D297353CC}">
              <c16:uniqueId val="{00000002-9DE6-4BC5-B27D-FEC6A6147773}"/>
            </c:ext>
          </c:extLst>
        </c:ser>
        <c:ser>
          <c:idx val="3"/>
          <c:order val="3"/>
          <c:tx>
            <c:v>Dizainas</c:v>
          </c:tx>
          <c:spPr>
            <a:solidFill>
              <a:srgbClr val="695185"/>
            </a:solidFill>
            <a:ln>
              <a:noFill/>
            </a:ln>
          </c:spPr>
          <c:invertIfNegative val="0"/>
          <c:cat>
            <c:strLit>
              <c:ptCount val="1"/>
            </c:strLit>
          </c:cat>
          <c:val>
            <c:numLit>
              <c:formatCode>General</c:formatCode>
              <c:ptCount val="1"/>
              <c:pt idx="0">
                <c:v>29</c:v>
              </c:pt>
            </c:numLit>
          </c:val>
          <c:extLst>
            <c:ext xmlns:c16="http://schemas.microsoft.com/office/drawing/2014/chart" uri="{C3380CC4-5D6E-409C-BE32-E72D297353CC}">
              <c16:uniqueId val="{00000003-9DE6-4BC5-B27D-FEC6A6147773}"/>
            </c:ext>
          </c:extLst>
        </c:ser>
        <c:ser>
          <c:idx val="4"/>
          <c:order val="4"/>
          <c:tx>
            <c:v>Kinas</c:v>
          </c:tx>
          <c:spPr>
            <a:solidFill>
              <a:srgbClr val="3C8DA3"/>
            </a:solidFill>
            <a:ln>
              <a:noFill/>
            </a:ln>
          </c:spPr>
          <c:invertIfNegative val="0"/>
          <c:cat>
            <c:strLit>
              <c:ptCount val="1"/>
            </c:strLit>
          </c:cat>
          <c:val>
            <c:numLit>
              <c:formatCode>General</c:formatCode>
              <c:ptCount val="1"/>
              <c:pt idx="0">
                <c:v>42</c:v>
              </c:pt>
            </c:numLit>
          </c:val>
          <c:extLst>
            <c:ext xmlns:c16="http://schemas.microsoft.com/office/drawing/2014/chart" uri="{C3380CC4-5D6E-409C-BE32-E72D297353CC}">
              <c16:uniqueId val="{00000004-9DE6-4BC5-B27D-FEC6A6147773}"/>
            </c:ext>
          </c:extLst>
        </c:ser>
        <c:ser>
          <c:idx val="5"/>
          <c:order val="5"/>
          <c:tx>
            <c:v>Amatai</c:v>
          </c:tx>
          <c:spPr>
            <a:solidFill>
              <a:srgbClr val="CC7B38"/>
            </a:solidFill>
            <a:ln>
              <a:noFill/>
            </a:ln>
          </c:spPr>
          <c:invertIfNegative val="0"/>
          <c:cat>
            <c:strLit>
              <c:ptCount val="1"/>
            </c:strLit>
          </c:cat>
          <c:val>
            <c:numLit>
              <c:formatCode>General</c:formatCode>
              <c:ptCount val="1"/>
              <c:pt idx="0">
                <c:v>15</c:v>
              </c:pt>
            </c:numLit>
          </c:val>
          <c:extLst>
            <c:ext xmlns:c16="http://schemas.microsoft.com/office/drawing/2014/chart" uri="{C3380CC4-5D6E-409C-BE32-E72D297353CC}">
              <c16:uniqueId val="{00000005-9DE6-4BC5-B27D-FEC6A6147773}"/>
            </c:ext>
          </c:extLst>
        </c:ser>
        <c:ser>
          <c:idx val="6"/>
          <c:order val="6"/>
          <c:tx>
            <c:v>Paveldas</c:v>
          </c:tx>
          <c:spPr>
            <a:solidFill>
              <a:srgbClr val="4F81BD"/>
            </a:solidFill>
            <a:ln>
              <a:noFill/>
            </a:ln>
          </c:spPr>
          <c:invertIfNegative val="0"/>
          <c:cat>
            <c:strLit>
              <c:ptCount val="1"/>
            </c:strLit>
          </c:cat>
          <c:val>
            <c:numLit>
              <c:formatCode>General</c:formatCode>
              <c:ptCount val="1"/>
              <c:pt idx="0">
                <c:v>32</c:v>
              </c:pt>
            </c:numLit>
          </c:val>
          <c:extLst>
            <c:ext xmlns:c16="http://schemas.microsoft.com/office/drawing/2014/chart" uri="{C3380CC4-5D6E-409C-BE32-E72D297353CC}">
              <c16:uniqueId val="{00000006-9DE6-4BC5-B27D-FEC6A6147773}"/>
            </c:ext>
          </c:extLst>
        </c:ser>
        <c:ser>
          <c:idx val="7"/>
          <c:order val="7"/>
          <c:tx>
            <c:v>Literatūra</c:v>
          </c:tx>
          <c:spPr>
            <a:solidFill>
              <a:srgbClr val="C0504D"/>
            </a:solidFill>
            <a:ln>
              <a:noFill/>
            </a:ln>
          </c:spPr>
          <c:invertIfNegative val="0"/>
          <c:cat>
            <c:strLit>
              <c:ptCount val="1"/>
            </c:strLit>
          </c:cat>
          <c:val>
            <c:numLit>
              <c:formatCode>General</c:formatCode>
              <c:ptCount val="1"/>
              <c:pt idx="0">
                <c:v>27</c:v>
              </c:pt>
            </c:numLit>
          </c:val>
          <c:extLst>
            <c:ext xmlns:c16="http://schemas.microsoft.com/office/drawing/2014/chart" uri="{C3380CC4-5D6E-409C-BE32-E72D297353CC}">
              <c16:uniqueId val="{00000007-9DE6-4BC5-B27D-FEC6A6147773}"/>
            </c:ext>
          </c:extLst>
        </c:ser>
        <c:ser>
          <c:idx val="8"/>
          <c:order val="8"/>
          <c:tx>
            <c:v>Medijos</c:v>
          </c:tx>
          <c:spPr>
            <a:solidFill>
              <a:srgbClr val="9BBB59"/>
            </a:solidFill>
            <a:ln>
              <a:noFill/>
            </a:ln>
          </c:spPr>
          <c:invertIfNegative val="0"/>
          <c:cat>
            <c:strLit>
              <c:ptCount val="1"/>
            </c:strLit>
          </c:cat>
          <c:val>
            <c:numLit>
              <c:formatCode>General</c:formatCode>
              <c:ptCount val="1"/>
              <c:pt idx="0">
                <c:v>33</c:v>
              </c:pt>
            </c:numLit>
          </c:val>
          <c:extLst>
            <c:ext xmlns:c16="http://schemas.microsoft.com/office/drawing/2014/chart" uri="{C3380CC4-5D6E-409C-BE32-E72D297353CC}">
              <c16:uniqueId val="{00000008-9DE6-4BC5-B27D-FEC6A6147773}"/>
            </c:ext>
          </c:extLst>
        </c:ser>
        <c:ser>
          <c:idx val="9"/>
          <c:order val="9"/>
          <c:tx>
            <c:v>Muzika</c:v>
          </c:tx>
          <c:spPr>
            <a:solidFill>
              <a:srgbClr val="8064A2"/>
            </a:solidFill>
            <a:ln>
              <a:noFill/>
            </a:ln>
          </c:spPr>
          <c:invertIfNegative val="0"/>
          <c:cat>
            <c:strLit>
              <c:ptCount val="1"/>
            </c:strLit>
          </c:cat>
          <c:val>
            <c:numLit>
              <c:formatCode>General</c:formatCode>
              <c:ptCount val="1"/>
              <c:pt idx="0">
                <c:v>75</c:v>
              </c:pt>
            </c:numLit>
          </c:val>
          <c:extLst>
            <c:ext xmlns:c16="http://schemas.microsoft.com/office/drawing/2014/chart" uri="{C3380CC4-5D6E-409C-BE32-E72D297353CC}">
              <c16:uniqueId val="{00000009-9DE6-4BC5-B27D-FEC6A6147773}"/>
            </c:ext>
          </c:extLst>
        </c:ser>
        <c:ser>
          <c:idx val="10"/>
          <c:order val="10"/>
          <c:tx>
            <c:v>Teatras</c:v>
          </c:tx>
          <c:spPr>
            <a:solidFill>
              <a:srgbClr val="4BACC6"/>
            </a:solidFill>
            <a:ln>
              <a:noFill/>
            </a:ln>
          </c:spPr>
          <c:invertIfNegative val="0"/>
          <c:cat>
            <c:strLit>
              <c:ptCount val="1"/>
            </c:strLit>
          </c:cat>
          <c:val>
            <c:numLit>
              <c:formatCode>General</c:formatCode>
              <c:ptCount val="1"/>
              <c:pt idx="0">
                <c:v>57</c:v>
              </c:pt>
            </c:numLit>
          </c:val>
          <c:extLst>
            <c:ext xmlns:c16="http://schemas.microsoft.com/office/drawing/2014/chart" uri="{C3380CC4-5D6E-409C-BE32-E72D297353CC}">
              <c16:uniqueId val="{0000000A-9DE6-4BC5-B27D-FEC6A6147773}"/>
            </c:ext>
          </c:extLst>
        </c:ser>
        <c:ser>
          <c:idx val="11"/>
          <c:order val="11"/>
          <c:tx>
            <c:v>Kita</c:v>
          </c:tx>
          <c:spPr>
            <a:solidFill>
              <a:srgbClr val="F79646"/>
            </a:solidFill>
            <a:ln>
              <a:noFill/>
            </a:ln>
          </c:spPr>
          <c:invertIfNegative val="0"/>
          <c:cat>
            <c:strLit>
              <c:ptCount val="1"/>
            </c:strLit>
          </c:cat>
          <c:val>
            <c:numLit>
              <c:formatCode>General</c:formatCode>
              <c:ptCount val="1"/>
              <c:pt idx="0">
                <c:v>20</c:v>
              </c:pt>
            </c:numLit>
          </c:val>
          <c:extLst>
            <c:ext xmlns:c16="http://schemas.microsoft.com/office/drawing/2014/chart" uri="{C3380CC4-5D6E-409C-BE32-E72D297353CC}">
              <c16:uniqueId val="{0000000B-9DE6-4BC5-B27D-FEC6A6147773}"/>
            </c:ext>
          </c:extLst>
        </c:ser>
        <c:ser>
          <c:idx val="12"/>
          <c:order val="12"/>
          <c:tx>
            <c:v>Tarpsektoriniai</c:v>
          </c:tx>
          <c:spPr>
            <a:solidFill>
              <a:srgbClr val="AABAD7"/>
            </a:solidFill>
            <a:ln>
              <a:noFill/>
            </a:ln>
          </c:spPr>
          <c:invertIfNegative val="0"/>
          <c:cat>
            <c:strLit>
              <c:ptCount val="1"/>
            </c:strLit>
          </c:cat>
          <c:val>
            <c:numLit>
              <c:formatCode>General</c:formatCode>
              <c:ptCount val="1"/>
              <c:pt idx="0">
                <c:v>107</c:v>
              </c:pt>
            </c:numLit>
          </c:val>
          <c:extLst>
            <c:ext xmlns:c16="http://schemas.microsoft.com/office/drawing/2014/chart" uri="{C3380CC4-5D6E-409C-BE32-E72D297353CC}">
              <c16:uniqueId val="{0000000C-9DE6-4BC5-B27D-FEC6A6147773}"/>
            </c:ext>
          </c:extLst>
        </c:ser>
        <c:dLbls>
          <c:showLegendKey val="0"/>
          <c:showVal val="0"/>
          <c:showCatName val="0"/>
          <c:showSerName val="0"/>
          <c:showPercent val="0"/>
          <c:showBubbleSize val="0"/>
        </c:dLbls>
        <c:gapWidth val="150"/>
        <c:axId val="182200576"/>
        <c:axId val="182199040"/>
      </c:barChart>
      <c:valAx>
        <c:axId val="182199040"/>
        <c:scaling>
          <c:orientation val="minMax"/>
        </c:scaling>
        <c:delete val="0"/>
        <c:axPos val="l"/>
        <c:majorGridlines>
          <c:spPr>
            <a:ln w="9528">
              <a:solidFill>
                <a:srgbClr val="868686"/>
              </a:solidFill>
              <a:prstDash val="solid"/>
              <a:round/>
            </a:ln>
          </c:spPr>
        </c:majorGridlines>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crossAx val="182200576"/>
        <c:crosses val="autoZero"/>
        <c:crossBetween val="between"/>
      </c:valAx>
      <c:catAx>
        <c:axId val="182200576"/>
        <c:scaling>
          <c:orientation val="minMax"/>
        </c:scaling>
        <c:delete val="0"/>
        <c:axPos val="b"/>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crossAx val="182199040"/>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800" b="0" i="0" u="none" strike="noStrike" kern="1200" baseline="0">
          <a:solidFill>
            <a:srgbClr val="000000"/>
          </a:solidFill>
          <a:latin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Architektūra</c:v>
                </c:pt>
              </c:strCache>
            </c:strRef>
          </c:tx>
          <c:invertIfNegative val="0"/>
          <c:cat>
            <c:numRef>
              <c:f>Sheet1!$A$2:$A$5</c:f>
              <c:numCache>
                <c:formatCode>General</c:formatCode>
                <c:ptCount val="1"/>
              </c:numCache>
            </c:numRef>
          </c:cat>
          <c:val>
            <c:numRef>
              <c:f>Sheet1!$B$2:$B$5</c:f>
              <c:numCache>
                <c:formatCode>General</c:formatCode>
                <c:ptCount val="1"/>
                <c:pt idx="0">
                  <c:v>3</c:v>
                </c:pt>
              </c:numCache>
            </c:numRef>
          </c:val>
          <c:extLst>
            <c:ext xmlns:c16="http://schemas.microsoft.com/office/drawing/2014/chart" uri="{C3380CC4-5D6E-409C-BE32-E72D297353CC}">
              <c16:uniqueId val="{00000000-C3AE-45FF-AD98-35AF688BDB4D}"/>
            </c:ext>
          </c:extLst>
        </c:ser>
        <c:ser>
          <c:idx val="1"/>
          <c:order val="1"/>
          <c:tx>
            <c:strRef>
              <c:f>Sheet1!$C$1</c:f>
              <c:strCache>
                <c:ptCount val="1"/>
                <c:pt idx="0">
                  <c:v>Dailė</c:v>
                </c:pt>
              </c:strCache>
            </c:strRef>
          </c:tx>
          <c:invertIfNegative val="0"/>
          <c:cat>
            <c:numRef>
              <c:f>Sheet1!$A$2:$A$5</c:f>
              <c:numCache>
                <c:formatCode>General</c:formatCode>
                <c:ptCount val="1"/>
              </c:numCache>
            </c:numRef>
          </c:cat>
          <c:val>
            <c:numRef>
              <c:f>Sheet1!$C$2:$C$5</c:f>
              <c:numCache>
                <c:formatCode>General</c:formatCode>
                <c:ptCount val="1"/>
                <c:pt idx="0">
                  <c:v>7</c:v>
                </c:pt>
              </c:numCache>
            </c:numRef>
          </c:val>
          <c:extLst>
            <c:ext xmlns:c16="http://schemas.microsoft.com/office/drawing/2014/chart" uri="{C3380CC4-5D6E-409C-BE32-E72D297353CC}">
              <c16:uniqueId val="{00000001-C3AE-45FF-AD98-35AF688BDB4D}"/>
            </c:ext>
          </c:extLst>
        </c:ser>
        <c:ser>
          <c:idx val="2"/>
          <c:order val="2"/>
          <c:tx>
            <c:strRef>
              <c:f>Sheet1!$D$1</c:f>
              <c:strCache>
                <c:ptCount val="1"/>
                <c:pt idx="0">
                  <c:v>Šokis</c:v>
                </c:pt>
              </c:strCache>
            </c:strRef>
          </c:tx>
          <c:invertIfNegative val="0"/>
          <c:cat>
            <c:numRef>
              <c:f>Sheet1!$A$2:$A$5</c:f>
              <c:numCache>
                <c:formatCode>General</c:formatCode>
                <c:ptCount val="1"/>
              </c:numCache>
            </c:numRef>
          </c:cat>
          <c:val>
            <c:numRef>
              <c:f>Sheet1!$D$2:$D$5</c:f>
              <c:numCache>
                <c:formatCode>General</c:formatCode>
                <c:ptCount val="1"/>
                <c:pt idx="0">
                  <c:v>3</c:v>
                </c:pt>
              </c:numCache>
            </c:numRef>
          </c:val>
          <c:extLst>
            <c:ext xmlns:c16="http://schemas.microsoft.com/office/drawing/2014/chart" uri="{C3380CC4-5D6E-409C-BE32-E72D297353CC}">
              <c16:uniqueId val="{00000002-C3AE-45FF-AD98-35AF688BDB4D}"/>
            </c:ext>
          </c:extLst>
        </c:ser>
        <c:ser>
          <c:idx val="3"/>
          <c:order val="3"/>
          <c:tx>
            <c:strRef>
              <c:f>Sheet1!$E$1</c:f>
              <c:strCache>
                <c:ptCount val="1"/>
                <c:pt idx="0">
                  <c:v>Dizainas</c:v>
                </c:pt>
              </c:strCache>
            </c:strRef>
          </c:tx>
          <c:invertIfNegative val="0"/>
          <c:cat>
            <c:numRef>
              <c:f>Sheet1!$A$2:$A$5</c:f>
              <c:numCache>
                <c:formatCode>General</c:formatCode>
                <c:ptCount val="1"/>
              </c:numCache>
            </c:numRef>
          </c:cat>
          <c:val>
            <c:numRef>
              <c:f>Sheet1!$E$2:$E$5</c:f>
              <c:numCache>
                <c:formatCode>General</c:formatCode>
                <c:ptCount val="1"/>
                <c:pt idx="0">
                  <c:v>3</c:v>
                </c:pt>
              </c:numCache>
            </c:numRef>
          </c:val>
          <c:extLst>
            <c:ext xmlns:c16="http://schemas.microsoft.com/office/drawing/2014/chart" uri="{C3380CC4-5D6E-409C-BE32-E72D297353CC}">
              <c16:uniqueId val="{00000003-C3AE-45FF-AD98-35AF688BDB4D}"/>
            </c:ext>
          </c:extLst>
        </c:ser>
        <c:ser>
          <c:idx val="4"/>
          <c:order val="4"/>
          <c:tx>
            <c:strRef>
              <c:f>Sheet1!$F$1</c:f>
              <c:strCache>
                <c:ptCount val="1"/>
                <c:pt idx="0">
                  <c:v>Kinas</c:v>
                </c:pt>
              </c:strCache>
            </c:strRef>
          </c:tx>
          <c:invertIfNegative val="0"/>
          <c:cat>
            <c:numRef>
              <c:f>Sheet1!$A$2:$A$5</c:f>
              <c:numCache>
                <c:formatCode>General</c:formatCode>
                <c:ptCount val="1"/>
              </c:numCache>
            </c:numRef>
          </c:cat>
          <c:val>
            <c:numRef>
              <c:f>Sheet1!$F$2:$F$5</c:f>
              <c:numCache>
                <c:formatCode>General</c:formatCode>
                <c:ptCount val="1"/>
                <c:pt idx="0">
                  <c:v>6</c:v>
                </c:pt>
              </c:numCache>
            </c:numRef>
          </c:val>
          <c:extLst>
            <c:ext xmlns:c16="http://schemas.microsoft.com/office/drawing/2014/chart" uri="{C3380CC4-5D6E-409C-BE32-E72D297353CC}">
              <c16:uniqueId val="{00000004-C3AE-45FF-AD98-35AF688BDB4D}"/>
            </c:ext>
          </c:extLst>
        </c:ser>
        <c:ser>
          <c:idx val="5"/>
          <c:order val="5"/>
          <c:tx>
            <c:strRef>
              <c:f>Sheet1!$G$1</c:f>
              <c:strCache>
                <c:ptCount val="1"/>
                <c:pt idx="0">
                  <c:v>Amatai</c:v>
                </c:pt>
              </c:strCache>
            </c:strRef>
          </c:tx>
          <c:invertIfNegative val="0"/>
          <c:cat>
            <c:numRef>
              <c:f>Sheet1!$A$2:$A$5</c:f>
              <c:numCache>
                <c:formatCode>General</c:formatCode>
                <c:ptCount val="1"/>
              </c:numCache>
            </c:numRef>
          </c:cat>
          <c:val>
            <c:numRef>
              <c:f>Sheet1!$G$2:$G$5</c:f>
              <c:numCache>
                <c:formatCode>General</c:formatCode>
                <c:ptCount val="1"/>
                <c:pt idx="0">
                  <c:v>1</c:v>
                </c:pt>
              </c:numCache>
            </c:numRef>
          </c:val>
          <c:extLst>
            <c:ext xmlns:c16="http://schemas.microsoft.com/office/drawing/2014/chart" uri="{C3380CC4-5D6E-409C-BE32-E72D297353CC}">
              <c16:uniqueId val="{00000005-C3AE-45FF-AD98-35AF688BDB4D}"/>
            </c:ext>
          </c:extLst>
        </c:ser>
        <c:ser>
          <c:idx val="6"/>
          <c:order val="6"/>
          <c:tx>
            <c:strRef>
              <c:f>Sheet1!$H$1</c:f>
              <c:strCache>
                <c:ptCount val="1"/>
                <c:pt idx="0">
                  <c:v>Paveldas</c:v>
                </c:pt>
              </c:strCache>
            </c:strRef>
          </c:tx>
          <c:invertIfNegative val="0"/>
          <c:cat>
            <c:numRef>
              <c:f>Sheet1!$A$2:$A$5</c:f>
              <c:numCache>
                <c:formatCode>General</c:formatCode>
                <c:ptCount val="1"/>
              </c:numCache>
            </c:numRef>
          </c:cat>
          <c:val>
            <c:numRef>
              <c:f>Sheet1!$H$2:$H$5</c:f>
              <c:numCache>
                <c:formatCode>General</c:formatCode>
                <c:ptCount val="1"/>
                <c:pt idx="0">
                  <c:v>4</c:v>
                </c:pt>
              </c:numCache>
            </c:numRef>
          </c:val>
          <c:extLst>
            <c:ext xmlns:c16="http://schemas.microsoft.com/office/drawing/2014/chart" uri="{C3380CC4-5D6E-409C-BE32-E72D297353CC}">
              <c16:uniqueId val="{00000006-C3AE-45FF-AD98-35AF688BDB4D}"/>
            </c:ext>
          </c:extLst>
        </c:ser>
        <c:ser>
          <c:idx val="7"/>
          <c:order val="7"/>
          <c:tx>
            <c:strRef>
              <c:f>Sheet1!$I$1</c:f>
              <c:strCache>
                <c:ptCount val="1"/>
                <c:pt idx="0">
                  <c:v>Literatūra</c:v>
                </c:pt>
              </c:strCache>
            </c:strRef>
          </c:tx>
          <c:invertIfNegative val="0"/>
          <c:cat>
            <c:numRef>
              <c:f>Sheet1!$A$2:$A$5</c:f>
              <c:numCache>
                <c:formatCode>General</c:formatCode>
                <c:ptCount val="1"/>
              </c:numCache>
            </c:numRef>
          </c:cat>
          <c:val>
            <c:numRef>
              <c:f>Sheet1!$I$2:$I$5</c:f>
              <c:numCache>
                <c:formatCode>General</c:formatCode>
                <c:ptCount val="1"/>
                <c:pt idx="0">
                  <c:v>6</c:v>
                </c:pt>
              </c:numCache>
            </c:numRef>
          </c:val>
          <c:extLst>
            <c:ext xmlns:c16="http://schemas.microsoft.com/office/drawing/2014/chart" uri="{C3380CC4-5D6E-409C-BE32-E72D297353CC}">
              <c16:uniqueId val="{00000007-C3AE-45FF-AD98-35AF688BDB4D}"/>
            </c:ext>
          </c:extLst>
        </c:ser>
        <c:ser>
          <c:idx val="8"/>
          <c:order val="8"/>
          <c:tx>
            <c:strRef>
              <c:f>Sheet1!$J$1</c:f>
              <c:strCache>
                <c:ptCount val="1"/>
                <c:pt idx="0">
                  <c:v>Medijos</c:v>
                </c:pt>
              </c:strCache>
            </c:strRef>
          </c:tx>
          <c:invertIfNegative val="0"/>
          <c:cat>
            <c:numRef>
              <c:f>Sheet1!$A$2:$A$5</c:f>
              <c:numCache>
                <c:formatCode>General</c:formatCode>
                <c:ptCount val="1"/>
              </c:numCache>
            </c:numRef>
          </c:cat>
          <c:val>
            <c:numRef>
              <c:f>Sheet1!$J$2:$J$5</c:f>
              <c:numCache>
                <c:formatCode>General</c:formatCode>
                <c:ptCount val="1"/>
                <c:pt idx="0">
                  <c:v>6</c:v>
                </c:pt>
              </c:numCache>
            </c:numRef>
          </c:val>
          <c:extLst>
            <c:ext xmlns:c16="http://schemas.microsoft.com/office/drawing/2014/chart" uri="{C3380CC4-5D6E-409C-BE32-E72D297353CC}">
              <c16:uniqueId val="{00000008-C3AE-45FF-AD98-35AF688BDB4D}"/>
            </c:ext>
          </c:extLst>
        </c:ser>
        <c:ser>
          <c:idx val="9"/>
          <c:order val="9"/>
          <c:tx>
            <c:strRef>
              <c:f>Sheet1!$K$1</c:f>
              <c:strCache>
                <c:ptCount val="1"/>
                <c:pt idx="0">
                  <c:v>Muzika</c:v>
                </c:pt>
              </c:strCache>
            </c:strRef>
          </c:tx>
          <c:invertIfNegative val="0"/>
          <c:cat>
            <c:numRef>
              <c:f>Sheet1!$A$2:$A$5</c:f>
              <c:numCache>
                <c:formatCode>General</c:formatCode>
                <c:ptCount val="1"/>
              </c:numCache>
            </c:numRef>
          </c:cat>
          <c:val>
            <c:numRef>
              <c:f>Sheet1!$K$2:$K$5</c:f>
              <c:numCache>
                <c:formatCode>General</c:formatCode>
                <c:ptCount val="1"/>
                <c:pt idx="0">
                  <c:v>7</c:v>
                </c:pt>
              </c:numCache>
            </c:numRef>
          </c:val>
          <c:extLst>
            <c:ext xmlns:c16="http://schemas.microsoft.com/office/drawing/2014/chart" uri="{C3380CC4-5D6E-409C-BE32-E72D297353CC}">
              <c16:uniqueId val="{00000009-C3AE-45FF-AD98-35AF688BDB4D}"/>
            </c:ext>
          </c:extLst>
        </c:ser>
        <c:ser>
          <c:idx val="10"/>
          <c:order val="10"/>
          <c:tx>
            <c:strRef>
              <c:f>Sheet1!$L$1</c:f>
              <c:strCache>
                <c:ptCount val="1"/>
                <c:pt idx="0">
                  <c:v>Teatras</c:v>
                </c:pt>
              </c:strCache>
            </c:strRef>
          </c:tx>
          <c:invertIfNegative val="0"/>
          <c:cat>
            <c:numRef>
              <c:f>Sheet1!$A$2:$A$5</c:f>
              <c:numCache>
                <c:formatCode>General</c:formatCode>
                <c:ptCount val="1"/>
              </c:numCache>
            </c:numRef>
          </c:cat>
          <c:val>
            <c:numRef>
              <c:f>Sheet1!$L$2:$L$5</c:f>
              <c:numCache>
                <c:formatCode>General</c:formatCode>
                <c:ptCount val="1"/>
                <c:pt idx="0">
                  <c:v>4</c:v>
                </c:pt>
              </c:numCache>
            </c:numRef>
          </c:val>
          <c:extLst>
            <c:ext xmlns:c16="http://schemas.microsoft.com/office/drawing/2014/chart" uri="{C3380CC4-5D6E-409C-BE32-E72D297353CC}">
              <c16:uniqueId val="{0000000A-C3AE-45FF-AD98-35AF688BDB4D}"/>
            </c:ext>
          </c:extLst>
        </c:ser>
        <c:ser>
          <c:idx val="11"/>
          <c:order val="11"/>
          <c:tx>
            <c:strRef>
              <c:f>Sheet1!$M$1</c:f>
              <c:strCache>
                <c:ptCount val="1"/>
                <c:pt idx="0">
                  <c:v>Tarpsektorinis</c:v>
                </c:pt>
              </c:strCache>
            </c:strRef>
          </c:tx>
          <c:invertIfNegative val="0"/>
          <c:cat>
            <c:numRef>
              <c:f>Sheet1!$A$2:$A$5</c:f>
              <c:numCache>
                <c:formatCode>General</c:formatCode>
                <c:ptCount val="1"/>
              </c:numCache>
            </c:numRef>
          </c:cat>
          <c:val>
            <c:numRef>
              <c:f>Sheet1!$M$2:$M$5</c:f>
              <c:numCache>
                <c:formatCode>General</c:formatCode>
                <c:ptCount val="1"/>
                <c:pt idx="0">
                  <c:v>16</c:v>
                </c:pt>
              </c:numCache>
            </c:numRef>
          </c:val>
          <c:extLst>
            <c:ext xmlns:c16="http://schemas.microsoft.com/office/drawing/2014/chart" uri="{C3380CC4-5D6E-409C-BE32-E72D297353CC}">
              <c16:uniqueId val="{0000000B-C3AE-45FF-AD98-35AF688BDB4D}"/>
            </c:ext>
          </c:extLst>
        </c:ser>
        <c:dLbls>
          <c:showLegendKey val="0"/>
          <c:showVal val="0"/>
          <c:showCatName val="0"/>
          <c:showSerName val="0"/>
          <c:showPercent val="0"/>
          <c:showBubbleSize val="0"/>
        </c:dLbls>
        <c:gapWidth val="150"/>
        <c:axId val="122690944"/>
        <c:axId val="122692736"/>
      </c:barChart>
      <c:catAx>
        <c:axId val="122690944"/>
        <c:scaling>
          <c:orientation val="minMax"/>
        </c:scaling>
        <c:delete val="0"/>
        <c:axPos val="b"/>
        <c:numFmt formatCode="General" sourceLinked="1"/>
        <c:majorTickMark val="out"/>
        <c:minorTickMark val="none"/>
        <c:tickLblPos val="nextTo"/>
        <c:crossAx val="122692736"/>
        <c:crosses val="autoZero"/>
        <c:auto val="1"/>
        <c:lblAlgn val="ctr"/>
        <c:lblOffset val="100"/>
        <c:noMultiLvlLbl val="0"/>
      </c:catAx>
      <c:valAx>
        <c:axId val="122692736"/>
        <c:scaling>
          <c:orientation val="minMax"/>
        </c:scaling>
        <c:delete val="0"/>
        <c:axPos val="l"/>
        <c:majorGridlines/>
        <c:numFmt formatCode="General" sourceLinked="1"/>
        <c:majorTickMark val="out"/>
        <c:minorTickMark val="none"/>
        <c:tickLblPos val="nextTo"/>
        <c:crossAx val="1226909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3333333333333332E-3"/>
          <c:y val="5.837790899050432E-3"/>
          <c:w val="0.70575508530183728"/>
          <c:h val="0.95604369122385091"/>
        </c:manualLayout>
      </c:layout>
      <c:barChart>
        <c:barDir val="col"/>
        <c:grouping val="clustered"/>
        <c:varyColors val="0"/>
        <c:ser>
          <c:idx val="0"/>
          <c:order val="0"/>
          <c:tx>
            <c:v>Danija</c:v>
          </c:tx>
          <c:spPr>
            <a:solidFill>
              <a:srgbClr val="4572A7"/>
            </a:solidFill>
            <a:ln>
              <a:noFill/>
            </a:ln>
          </c:spPr>
          <c:invertIfNegative val="0"/>
          <c:cat>
            <c:strLit>
              <c:ptCount val="1"/>
            </c:strLit>
          </c:cat>
          <c:val>
            <c:numLit>
              <c:formatCode>General</c:formatCode>
              <c:ptCount val="1"/>
              <c:pt idx="0">
                <c:v>21</c:v>
              </c:pt>
            </c:numLit>
          </c:val>
          <c:extLst>
            <c:ext xmlns:c16="http://schemas.microsoft.com/office/drawing/2014/chart" uri="{C3380CC4-5D6E-409C-BE32-E72D297353CC}">
              <c16:uniqueId val="{00000000-B309-4CD9-82A9-4404332842E9}"/>
            </c:ext>
          </c:extLst>
        </c:ser>
        <c:ser>
          <c:idx val="1"/>
          <c:order val="1"/>
          <c:tx>
            <c:v>Estija</c:v>
          </c:tx>
          <c:spPr>
            <a:solidFill>
              <a:srgbClr val="AA4643"/>
            </a:solidFill>
            <a:ln>
              <a:noFill/>
            </a:ln>
          </c:spPr>
          <c:invertIfNegative val="0"/>
          <c:cat>
            <c:strLit>
              <c:ptCount val="1"/>
            </c:strLit>
          </c:cat>
          <c:val>
            <c:numLit>
              <c:formatCode>General</c:formatCode>
              <c:ptCount val="1"/>
              <c:pt idx="0">
                <c:v>18</c:v>
              </c:pt>
            </c:numLit>
          </c:val>
          <c:extLst>
            <c:ext xmlns:c16="http://schemas.microsoft.com/office/drawing/2014/chart" uri="{C3380CC4-5D6E-409C-BE32-E72D297353CC}">
              <c16:uniqueId val="{00000001-B309-4CD9-82A9-4404332842E9}"/>
            </c:ext>
          </c:extLst>
        </c:ser>
        <c:ser>
          <c:idx val="2"/>
          <c:order val="2"/>
          <c:tx>
            <c:v>Farerų salos</c:v>
          </c:tx>
          <c:spPr>
            <a:solidFill>
              <a:srgbClr val="89A54E"/>
            </a:solidFill>
            <a:ln>
              <a:noFill/>
            </a:ln>
          </c:spPr>
          <c:invertIfNegative val="0"/>
          <c:cat>
            <c:strLit>
              <c:ptCount val="1"/>
            </c:strLit>
          </c:cat>
          <c:val>
            <c:numLit>
              <c:formatCode>General</c:formatCode>
              <c:ptCount val="1"/>
              <c:pt idx="0">
                <c:v>6</c:v>
              </c:pt>
            </c:numLit>
          </c:val>
          <c:extLst>
            <c:ext xmlns:c16="http://schemas.microsoft.com/office/drawing/2014/chart" uri="{C3380CC4-5D6E-409C-BE32-E72D297353CC}">
              <c16:uniqueId val="{00000002-B309-4CD9-82A9-4404332842E9}"/>
            </c:ext>
          </c:extLst>
        </c:ser>
        <c:ser>
          <c:idx val="3"/>
          <c:order val="3"/>
          <c:tx>
            <c:v>Grenlandija</c:v>
          </c:tx>
          <c:spPr>
            <a:solidFill>
              <a:srgbClr val="71588F"/>
            </a:solidFill>
            <a:ln>
              <a:noFill/>
            </a:ln>
          </c:spPr>
          <c:invertIfNegative val="0"/>
          <c:cat>
            <c:strLit>
              <c:ptCount val="1"/>
            </c:strLit>
          </c:cat>
          <c:val>
            <c:numLit>
              <c:formatCode>General</c:formatCode>
              <c:ptCount val="1"/>
              <c:pt idx="0">
                <c:v>6</c:v>
              </c:pt>
            </c:numLit>
          </c:val>
          <c:extLst>
            <c:ext xmlns:c16="http://schemas.microsoft.com/office/drawing/2014/chart" uri="{C3380CC4-5D6E-409C-BE32-E72D297353CC}">
              <c16:uniqueId val="{00000003-B309-4CD9-82A9-4404332842E9}"/>
            </c:ext>
          </c:extLst>
        </c:ser>
        <c:ser>
          <c:idx val="4"/>
          <c:order val="4"/>
          <c:tx>
            <c:v>Islandija</c:v>
          </c:tx>
          <c:spPr>
            <a:solidFill>
              <a:srgbClr val="4198AF"/>
            </a:solidFill>
            <a:ln>
              <a:noFill/>
            </a:ln>
          </c:spPr>
          <c:invertIfNegative val="0"/>
          <c:cat>
            <c:strLit>
              <c:ptCount val="1"/>
            </c:strLit>
          </c:cat>
          <c:val>
            <c:numLit>
              <c:formatCode>General</c:formatCode>
              <c:ptCount val="1"/>
              <c:pt idx="0">
                <c:v>14</c:v>
              </c:pt>
            </c:numLit>
          </c:val>
          <c:extLst>
            <c:ext xmlns:c16="http://schemas.microsoft.com/office/drawing/2014/chart" uri="{C3380CC4-5D6E-409C-BE32-E72D297353CC}">
              <c16:uniqueId val="{00000004-B309-4CD9-82A9-4404332842E9}"/>
            </c:ext>
          </c:extLst>
        </c:ser>
        <c:ser>
          <c:idx val="5"/>
          <c:order val="5"/>
          <c:tx>
            <c:v>Latvija</c:v>
          </c:tx>
          <c:spPr>
            <a:solidFill>
              <a:srgbClr val="DB843D"/>
            </a:solidFill>
            <a:ln>
              <a:noFill/>
            </a:ln>
          </c:spPr>
          <c:invertIfNegative val="0"/>
          <c:cat>
            <c:strLit>
              <c:ptCount val="1"/>
            </c:strLit>
          </c:cat>
          <c:val>
            <c:numLit>
              <c:formatCode>General</c:formatCode>
              <c:ptCount val="1"/>
              <c:pt idx="0">
                <c:v>16</c:v>
              </c:pt>
            </c:numLit>
          </c:val>
          <c:extLst>
            <c:ext xmlns:c16="http://schemas.microsoft.com/office/drawing/2014/chart" uri="{C3380CC4-5D6E-409C-BE32-E72D297353CC}">
              <c16:uniqueId val="{00000005-B309-4CD9-82A9-4404332842E9}"/>
            </c:ext>
          </c:extLst>
        </c:ser>
        <c:ser>
          <c:idx val="6"/>
          <c:order val="6"/>
          <c:tx>
            <c:v>Lietuva</c:v>
          </c:tx>
          <c:spPr>
            <a:solidFill>
              <a:srgbClr val="93A9CF"/>
            </a:solidFill>
            <a:ln>
              <a:noFill/>
            </a:ln>
          </c:spPr>
          <c:invertIfNegative val="0"/>
          <c:cat>
            <c:strLit>
              <c:ptCount val="1"/>
            </c:strLit>
          </c:cat>
          <c:val>
            <c:numLit>
              <c:formatCode>General</c:formatCode>
              <c:ptCount val="1"/>
              <c:pt idx="0">
                <c:v>16</c:v>
              </c:pt>
            </c:numLit>
          </c:val>
          <c:extLst>
            <c:ext xmlns:c16="http://schemas.microsoft.com/office/drawing/2014/chart" uri="{C3380CC4-5D6E-409C-BE32-E72D297353CC}">
              <c16:uniqueId val="{00000006-B309-4CD9-82A9-4404332842E9}"/>
            </c:ext>
          </c:extLst>
        </c:ser>
        <c:ser>
          <c:idx val="7"/>
          <c:order val="7"/>
          <c:tx>
            <c:v>Olando salos</c:v>
          </c:tx>
          <c:spPr>
            <a:solidFill>
              <a:srgbClr val="D19392"/>
            </a:solidFill>
            <a:ln>
              <a:noFill/>
            </a:ln>
          </c:spPr>
          <c:invertIfNegative val="0"/>
          <c:cat>
            <c:strLit>
              <c:ptCount val="1"/>
            </c:strLit>
          </c:cat>
          <c:val>
            <c:numLit>
              <c:formatCode>General</c:formatCode>
              <c:ptCount val="1"/>
              <c:pt idx="0">
                <c:v>4</c:v>
              </c:pt>
            </c:numLit>
          </c:val>
          <c:extLst>
            <c:ext xmlns:c16="http://schemas.microsoft.com/office/drawing/2014/chart" uri="{C3380CC4-5D6E-409C-BE32-E72D297353CC}">
              <c16:uniqueId val="{00000007-B309-4CD9-82A9-4404332842E9}"/>
            </c:ext>
          </c:extLst>
        </c:ser>
        <c:ser>
          <c:idx val="8"/>
          <c:order val="8"/>
          <c:tx>
            <c:v>Norvegija</c:v>
          </c:tx>
          <c:spPr>
            <a:solidFill>
              <a:srgbClr val="B9CD96"/>
            </a:solidFill>
            <a:ln>
              <a:noFill/>
            </a:ln>
          </c:spPr>
          <c:invertIfNegative val="0"/>
          <c:cat>
            <c:strLit>
              <c:ptCount val="1"/>
            </c:strLit>
          </c:cat>
          <c:val>
            <c:numLit>
              <c:formatCode>General</c:formatCode>
              <c:ptCount val="1"/>
              <c:pt idx="0">
                <c:v>25</c:v>
              </c:pt>
            </c:numLit>
          </c:val>
          <c:extLst>
            <c:ext xmlns:c16="http://schemas.microsoft.com/office/drawing/2014/chart" uri="{C3380CC4-5D6E-409C-BE32-E72D297353CC}">
              <c16:uniqueId val="{00000008-B309-4CD9-82A9-4404332842E9}"/>
            </c:ext>
          </c:extLst>
        </c:ser>
        <c:ser>
          <c:idx val="9"/>
          <c:order val="9"/>
          <c:tx>
            <c:v>Suomija</c:v>
          </c:tx>
          <c:spPr>
            <a:solidFill>
              <a:srgbClr val="A99BBD"/>
            </a:solidFill>
            <a:ln>
              <a:noFill/>
            </a:ln>
          </c:spPr>
          <c:invertIfNegative val="0"/>
          <c:cat>
            <c:strLit>
              <c:ptCount val="1"/>
            </c:strLit>
          </c:cat>
          <c:val>
            <c:numLit>
              <c:formatCode>General</c:formatCode>
              <c:ptCount val="1"/>
              <c:pt idx="0">
                <c:v>27</c:v>
              </c:pt>
            </c:numLit>
          </c:val>
          <c:extLst>
            <c:ext xmlns:c16="http://schemas.microsoft.com/office/drawing/2014/chart" uri="{C3380CC4-5D6E-409C-BE32-E72D297353CC}">
              <c16:uniqueId val="{00000009-B309-4CD9-82A9-4404332842E9}"/>
            </c:ext>
          </c:extLst>
        </c:ser>
        <c:ser>
          <c:idx val="10"/>
          <c:order val="10"/>
          <c:tx>
            <c:v>Švedija</c:v>
          </c:tx>
          <c:spPr>
            <a:solidFill>
              <a:srgbClr val="91C3D5"/>
            </a:solidFill>
            <a:ln>
              <a:noFill/>
            </a:ln>
          </c:spPr>
          <c:invertIfNegative val="0"/>
          <c:cat>
            <c:strLit>
              <c:ptCount val="1"/>
            </c:strLit>
          </c:cat>
          <c:val>
            <c:numLit>
              <c:formatCode>General</c:formatCode>
              <c:ptCount val="1"/>
              <c:pt idx="0">
                <c:v>30</c:v>
              </c:pt>
            </c:numLit>
          </c:val>
          <c:extLst>
            <c:ext xmlns:c16="http://schemas.microsoft.com/office/drawing/2014/chart" uri="{C3380CC4-5D6E-409C-BE32-E72D297353CC}">
              <c16:uniqueId val="{0000000A-B309-4CD9-82A9-4404332842E9}"/>
            </c:ext>
          </c:extLst>
        </c:ser>
        <c:dLbls>
          <c:showLegendKey val="0"/>
          <c:showVal val="0"/>
          <c:showCatName val="0"/>
          <c:showSerName val="0"/>
          <c:showPercent val="0"/>
          <c:showBubbleSize val="0"/>
        </c:dLbls>
        <c:gapWidth val="150"/>
        <c:axId val="182268288"/>
        <c:axId val="182262400"/>
      </c:barChart>
      <c:valAx>
        <c:axId val="182262400"/>
        <c:scaling>
          <c:orientation val="minMax"/>
        </c:scaling>
        <c:delete val="0"/>
        <c:axPos val="l"/>
        <c:majorGridlines>
          <c:spPr>
            <a:ln w="9528">
              <a:solidFill>
                <a:srgbClr val="868686"/>
              </a:solidFill>
              <a:prstDash val="solid"/>
              <a:round/>
            </a:ln>
          </c:spPr>
        </c:majorGridlines>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crossAx val="182268288"/>
        <c:crosses val="autoZero"/>
        <c:crossBetween val="between"/>
      </c:valAx>
      <c:catAx>
        <c:axId val="182268288"/>
        <c:scaling>
          <c:orientation val="minMax"/>
        </c:scaling>
        <c:delete val="0"/>
        <c:axPos val="b"/>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crossAx val="182262400"/>
        <c:crosses val="autoZero"/>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Calibri"/>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800" b="0" i="0" u="none" strike="noStrike" kern="1200" baseline="0">
          <a:solidFill>
            <a:srgbClr val="000000"/>
          </a:solidFill>
          <a:latin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dirty="0"/>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8E67F8-378C-4979-B204-D8188157195B}" type="datetimeFigureOut">
              <a:rPr lang="fi-FI" smtClean="0"/>
              <a:t>9.2.2017</a:t>
            </a:fld>
            <a:endParaRPr lang="fi-FI" dirty="0"/>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dirty="0"/>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dirty="0"/>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28E00A-272F-4F7B-BD79-A31DB052CEFE}" type="slidenum">
              <a:rPr lang="fi-FI" smtClean="0"/>
              <a:t>‹#›</a:t>
            </a:fld>
            <a:endParaRPr lang="fi-FI" dirty="0"/>
          </a:p>
        </p:txBody>
      </p:sp>
    </p:spTree>
    <p:extLst>
      <p:ext uri="{BB962C8B-B14F-4D97-AF65-F5344CB8AC3E}">
        <p14:creationId xmlns:p14="http://schemas.microsoft.com/office/powerpoint/2010/main" val="91388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format</a:t>
            </a:r>
            <a:endParaRPr lang="fi-FI" dirty="0"/>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357998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73140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endParaRPr lang="fi-FI"/>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91823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format</a:t>
            </a:r>
            <a:endParaRPr lang="fi-FI" dirty="0"/>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77522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319790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fi-FI"/>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40219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datum 4"/>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550716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endParaRPr lang="fi-FI"/>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7" name="Platshållare för datum 6"/>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8" name="Platshållare för sidfot 7"/>
          <p:cNvSpPr>
            <a:spLocks noGrp="1"/>
          </p:cNvSpPr>
          <p:nvPr>
            <p:ph type="ftr" sz="quarter" idx="11"/>
          </p:nvPr>
        </p:nvSpPr>
        <p:spPr/>
        <p:txBody>
          <a:bodyPr/>
          <a:lstStyle/>
          <a:p>
            <a:endParaRPr lang="fi-FI" dirty="0"/>
          </a:p>
        </p:txBody>
      </p:sp>
      <p:sp>
        <p:nvSpPr>
          <p:cNvPr id="9" name="Platshållare för bildnummer 8"/>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3308188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datum 2"/>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4" name="Platshållare för sidfot 3"/>
          <p:cNvSpPr>
            <a:spLocks noGrp="1"/>
          </p:cNvSpPr>
          <p:nvPr>
            <p:ph type="ftr" sz="quarter" idx="11"/>
          </p:nvPr>
        </p:nvSpPr>
        <p:spPr/>
        <p:txBody>
          <a:bodyPr/>
          <a:lstStyle/>
          <a:p>
            <a:endParaRPr lang="fi-FI" dirty="0"/>
          </a:p>
        </p:txBody>
      </p:sp>
      <p:sp>
        <p:nvSpPr>
          <p:cNvPr id="5" name="Platshållare för bildnummer 4"/>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896259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3" name="Platshållare för sidfot 2"/>
          <p:cNvSpPr>
            <a:spLocks noGrp="1"/>
          </p:cNvSpPr>
          <p:nvPr>
            <p:ph type="ftr" sz="quarter" idx="11"/>
          </p:nvPr>
        </p:nvSpPr>
        <p:spPr/>
        <p:txBody>
          <a:bodyPr/>
          <a:lstStyle/>
          <a:p>
            <a:endParaRPr lang="fi-FI" dirty="0"/>
          </a:p>
        </p:txBody>
      </p:sp>
      <p:sp>
        <p:nvSpPr>
          <p:cNvPr id="4" name="Platshållare för bildnummer 3"/>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49504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343588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984269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866968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892678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endParaRPr lang="fi-FI"/>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441594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format</a:t>
            </a:r>
            <a:endParaRPr lang="fi-FI" dirty="0"/>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436259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3642559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fi-FI"/>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166650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datum 4"/>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452906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endParaRPr lang="fi-FI"/>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7" name="Platshållare för datum 6"/>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8" name="Platshållare för sidfot 7"/>
          <p:cNvSpPr>
            <a:spLocks noGrp="1"/>
          </p:cNvSpPr>
          <p:nvPr>
            <p:ph type="ftr" sz="quarter" idx="11"/>
          </p:nvPr>
        </p:nvSpPr>
        <p:spPr/>
        <p:txBody>
          <a:bodyPr/>
          <a:lstStyle/>
          <a:p>
            <a:endParaRPr lang="fi-FI" dirty="0"/>
          </a:p>
        </p:txBody>
      </p:sp>
      <p:sp>
        <p:nvSpPr>
          <p:cNvPr id="9" name="Platshållare för bildnummer 8"/>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4188852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datum 2"/>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4" name="Platshållare för sidfot 3"/>
          <p:cNvSpPr>
            <a:spLocks noGrp="1"/>
          </p:cNvSpPr>
          <p:nvPr>
            <p:ph type="ftr" sz="quarter" idx="11"/>
          </p:nvPr>
        </p:nvSpPr>
        <p:spPr/>
        <p:txBody>
          <a:bodyPr/>
          <a:lstStyle/>
          <a:p>
            <a:endParaRPr lang="fi-FI" dirty="0"/>
          </a:p>
        </p:txBody>
      </p:sp>
      <p:sp>
        <p:nvSpPr>
          <p:cNvPr id="5" name="Platshållare för bildnummer 4"/>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357941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3" name="Platshållare för sidfot 2"/>
          <p:cNvSpPr>
            <a:spLocks noGrp="1"/>
          </p:cNvSpPr>
          <p:nvPr>
            <p:ph type="ftr" sz="quarter" idx="11"/>
          </p:nvPr>
        </p:nvSpPr>
        <p:spPr/>
        <p:txBody>
          <a:bodyPr/>
          <a:lstStyle/>
          <a:p>
            <a:endParaRPr lang="fi-FI" dirty="0"/>
          </a:p>
        </p:txBody>
      </p:sp>
      <p:sp>
        <p:nvSpPr>
          <p:cNvPr id="4" name="Platshållare för bildnummer 3"/>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5941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fi-FI"/>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695265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3445892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93816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16997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endParaRPr lang="fi-FI"/>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datum 3"/>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11"/>
          </p:nvPr>
        </p:nvSpPr>
        <p:spPr/>
        <p:txBody>
          <a:bodyPr/>
          <a:lstStyle/>
          <a:p>
            <a:endParaRPr lang="fi-FI" dirty="0"/>
          </a:p>
        </p:txBody>
      </p:sp>
      <p:sp>
        <p:nvSpPr>
          <p:cNvPr id="6" name="Platshållare för bildnummer 5"/>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24865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datum 4"/>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67030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endParaRPr lang="fi-FI"/>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7" name="Platshållare för datum 6"/>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8" name="Platshållare för sidfot 7"/>
          <p:cNvSpPr>
            <a:spLocks noGrp="1"/>
          </p:cNvSpPr>
          <p:nvPr>
            <p:ph type="ftr" sz="quarter" idx="11"/>
          </p:nvPr>
        </p:nvSpPr>
        <p:spPr/>
        <p:txBody>
          <a:bodyPr/>
          <a:lstStyle/>
          <a:p>
            <a:endParaRPr lang="fi-FI" dirty="0"/>
          </a:p>
        </p:txBody>
      </p:sp>
      <p:sp>
        <p:nvSpPr>
          <p:cNvPr id="9" name="Platshållare för bildnummer 8"/>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15463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fi-FI"/>
          </a:p>
        </p:txBody>
      </p:sp>
      <p:sp>
        <p:nvSpPr>
          <p:cNvPr id="3" name="Platshållare för datum 2"/>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4" name="Platshållare för sidfot 3"/>
          <p:cNvSpPr>
            <a:spLocks noGrp="1"/>
          </p:cNvSpPr>
          <p:nvPr>
            <p:ph type="ftr" sz="quarter" idx="11"/>
          </p:nvPr>
        </p:nvSpPr>
        <p:spPr/>
        <p:txBody>
          <a:bodyPr/>
          <a:lstStyle/>
          <a:p>
            <a:endParaRPr lang="fi-FI" dirty="0"/>
          </a:p>
        </p:txBody>
      </p:sp>
      <p:sp>
        <p:nvSpPr>
          <p:cNvPr id="5" name="Platshållare för bildnummer 4"/>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8565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3" name="Platshållare för sidfot 2"/>
          <p:cNvSpPr>
            <a:spLocks noGrp="1"/>
          </p:cNvSpPr>
          <p:nvPr>
            <p:ph type="ftr" sz="quarter" idx="11"/>
          </p:nvPr>
        </p:nvSpPr>
        <p:spPr/>
        <p:txBody>
          <a:bodyPr/>
          <a:lstStyle/>
          <a:p>
            <a:endParaRPr lang="fi-FI" dirty="0"/>
          </a:p>
        </p:txBody>
      </p:sp>
      <p:sp>
        <p:nvSpPr>
          <p:cNvPr id="4" name="Platshållare för bildnummer 3"/>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215506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i-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56364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fi-FI"/>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2FCAA0-EC95-4719-80F3-9FDCF49C1F50}" type="datetimeFigureOut">
              <a:rPr lang="fi-FI" smtClean="0"/>
              <a:t>9.2.2017</a:t>
            </a:fld>
            <a:endParaRPr lang="fi-FI" dirty="0"/>
          </a:p>
        </p:txBody>
      </p:sp>
      <p:sp>
        <p:nvSpPr>
          <p:cNvPr id="6" name="Platshållare för sidfot 5"/>
          <p:cNvSpPr>
            <a:spLocks noGrp="1"/>
          </p:cNvSpPr>
          <p:nvPr>
            <p:ph type="ftr" sz="quarter" idx="11"/>
          </p:nvPr>
        </p:nvSpPr>
        <p:spPr/>
        <p:txBody>
          <a:bodyPr/>
          <a:lstStyle/>
          <a:p>
            <a:endParaRPr lang="fi-FI" dirty="0"/>
          </a:p>
        </p:txBody>
      </p:sp>
      <p:sp>
        <p:nvSpPr>
          <p:cNvPr id="7" name="Platshållare för bildnummer 6"/>
          <p:cNvSpPr>
            <a:spLocks noGrp="1"/>
          </p:cNvSpPr>
          <p:nvPr>
            <p:ph type="sldNum" sz="quarter" idx="12"/>
          </p:nvPr>
        </p:nvSpPr>
        <p:spPr/>
        <p:txBody>
          <a:bodyPr/>
          <a:lstStyle/>
          <a:p>
            <a:fld id="{62505444-6D02-4384-B6FE-6BE7EFEF2D8C}" type="slidenum">
              <a:rPr lang="fi-FI" smtClean="0"/>
              <a:t>‹#›</a:t>
            </a:fld>
            <a:endParaRPr lang="fi-FI" dirty="0"/>
          </a:p>
        </p:txBody>
      </p:sp>
    </p:spTree>
    <p:extLst>
      <p:ext uri="{BB962C8B-B14F-4D97-AF65-F5344CB8AC3E}">
        <p14:creationId xmlns:p14="http://schemas.microsoft.com/office/powerpoint/2010/main" val="141503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13">
            <a:extLst>
              <a:ext uri="{28A0092B-C50C-407E-A947-70E740481C1C}">
                <a14:useLocalDpi xmlns:a14="http://schemas.microsoft.com/office/drawing/2010/main" val="0"/>
              </a:ext>
            </a:extLst>
          </a:blip>
          <a:srcRect t="59664" r="75809"/>
          <a:stretch/>
        </p:blipFill>
        <p:spPr>
          <a:xfrm>
            <a:off x="-7951" y="4579951"/>
            <a:ext cx="1940118" cy="2286000"/>
          </a:xfrm>
          <a:prstGeom prst="rect">
            <a:avLst/>
          </a:prstGeom>
        </p:spPr>
      </p:pic>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endParaRPr lang="fi-FI"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fi-FI"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05444-6D02-4384-B6FE-6BE7EFEF2D8C}" type="slidenum">
              <a:rPr lang="fi-FI" smtClean="0"/>
              <a:t>‹#›</a:t>
            </a:fld>
            <a:endParaRPr lang="fi-FI" dirty="0"/>
          </a:p>
        </p:txBody>
      </p:sp>
      <p:pic>
        <p:nvPicPr>
          <p:cNvPr id="10" name="Bildobjekt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889207" y="5686015"/>
            <a:ext cx="2862263" cy="852897"/>
          </a:xfrm>
          <a:prstGeom prst="rect">
            <a:avLst/>
          </a:prstGeom>
        </p:spPr>
      </p:pic>
    </p:spTree>
    <p:extLst>
      <p:ext uri="{BB962C8B-B14F-4D97-AF65-F5344CB8AC3E}">
        <p14:creationId xmlns:p14="http://schemas.microsoft.com/office/powerpoint/2010/main" val="561378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60"/>
          </a:solidFill>
          <a:latin typeface="Proxima Nova ScOsf Rg"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Alt Rg"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Alt Rg"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Alt Rg"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p:cNvPicPr>
            <a:picLocks noChangeAspect="1"/>
          </p:cNvPicPr>
          <p:nvPr userDrawn="1"/>
        </p:nvPicPr>
        <p:blipFill rotWithShape="1">
          <a:blip r:embed="rId13">
            <a:extLst>
              <a:ext uri="{28A0092B-C50C-407E-A947-70E740481C1C}">
                <a14:useLocalDpi xmlns:a14="http://schemas.microsoft.com/office/drawing/2010/main" val="0"/>
              </a:ext>
            </a:extLst>
          </a:blip>
          <a:srcRect t="58865" r="75984"/>
          <a:stretch/>
        </p:blipFill>
        <p:spPr>
          <a:xfrm>
            <a:off x="-3848" y="4532243"/>
            <a:ext cx="1928064" cy="2333708"/>
          </a:xfrm>
          <a:prstGeom prst="rect">
            <a:avLst/>
          </a:prstGeom>
        </p:spPr>
      </p:pic>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endParaRPr lang="fi-FI"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fi-FI"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05444-6D02-4384-B6FE-6BE7EFEF2D8C}" type="slidenum">
              <a:rPr lang="fi-FI" smtClean="0"/>
              <a:t>‹#›</a:t>
            </a:fld>
            <a:endParaRPr lang="fi-FI" dirty="0"/>
          </a:p>
        </p:txBody>
      </p:sp>
      <p:pic>
        <p:nvPicPr>
          <p:cNvPr id="10" name="Bildobjekt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889207" y="5686015"/>
            <a:ext cx="2862263" cy="852897"/>
          </a:xfrm>
          <a:prstGeom prst="rect">
            <a:avLst/>
          </a:prstGeom>
        </p:spPr>
      </p:pic>
    </p:spTree>
    <p:extLst>
      <p:ext uri="{BB962C8B-B14F-4D97-AF65-F5344CB8AC3E}">
        <p14:creationId xmlns:p14="http://schemas.microsoft.com/office/powerpoint/2010/main" val="142018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2060"/>
          </a:solidFill>
          <a:latin typeface="Proxima Nova ScOsf Rg"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Alt Rg"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Alt Rg"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Alt Rg"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userDrawn="1"/>
        </p:nvPicPr>
        <p:blipFill rotWithShape="1">
          <a:blip r:embed="rId13">
            <a:extLst>
              <a:ext uri="{28A0092B-C50C-407E-A947-70E740481C1C}">
                <a14:useLocalDpi xmlns:a14="http://schemas.microsoft.com/office/drawing/2010/main" val="0"/>
              </a:ext>
            </a:extLst>
          </a:blip>
          <a:srcRect t="59383" r="77373"/>
          <a:stretch/>
        </p:blipFill>
        <p:spPr>
          <a:xfrm>
            <a:off x="-1813" y="4564048"/>
            <a:ext cx="1814710" cy="2301903"/>
          </a:xfrm>
          <a:prstGeom prst="rect">
            <a:avLst/>
          </a:prstGeom>
        </p:spPr>
      </p:pic>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endParaRPr lang="fi-FI"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fi-FI"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FCAA0-EC95-4719-80F3-9FDCF49C1F50}" type="datetimeFigureOut">
              <a:rPr lang="fi-FI" smtClean="0"/>
              <a:t>9.2.2017</a:t>
            </a:fld>
            <a:endParaRPr lang="fi-FI" dirty="0"/>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05444-6D02-4384-B6FE-6BE7EFEF2D8C}" type="slidenum">
              <a:rPr lang="fi-FI" smtClean="0"/>
              <a:t>‹#›</a:t>
            </a:fld>
            <a:endParaRPr lang="fi-FI" dirty="0"/>
          </a:p>
        </p:txBody>
      </p:sp>
      <p:pic>
        <p:nvPicPr>
          <p:cNvPr id="10" name="Bildobjekt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889207" y="5686015"/>
            <a:ext cx="2862263" cy="852897"/>
          </a:xfrm>
          <a:prstGeom prst="rect">
            <a:avLst/>
          </a:prstGeom>
        </p:spPr>
      </p:pic>
    </p:spTree>
    <p:extLst>
      <p:ext uri="{BB962C8B-B14F-4D97-AF65-F5344CB8AC3E}">
        <p14:creationId xmlns:p14="http://schemas.microsoft.com/office/powerpoint/2010/main" val="618257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rgbClr val="002060"/>
          </a:solidFill>
          <a:latin typeface="Proxima Nova ScOsf Rg"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Alt Rg"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Alt Rg"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Alt Rg"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Alt Rg"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0.xm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norden.org/" TargetMode="Externa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kulturkontaktnord.org/" TargetMode="Externa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Turid.Johannessen@nordiskkulturkontakt.org" TargetMode="External"/><Relationship Id="rId7" Type="http://schemas.openxmlformats.org/officeDocument/2006/relationships/hyperlink" Target="mailto:Thomas.Heikkil&#228;@kulturkontaktnord.org" TargetMode="Externa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hyperlink" Target="mailto:Laura.Norppa@kulturkontaktnord.org" TargetMode="External"/><Relationship Id="rId11" Type="http://schemas.openxmlformats.org/officeDocument/2006/relationships/image" Target="../media/image5.png"/><Relationship Id="rId5" Type="http://schemas.openxmlformats.org/officeDocument/2006/relationships/hyperlink" Target="http://www.norden.lt/" TargetMode="External"/><Relationship Id="rId10" Type="http://schemas.openxmlformats.org/officeDocument/2006/relationships/image" Target="../media/image7.jpeg"/><Relationship Id="rId4" Type="http://schemas.openxmlformats.org/officeDocument/2006/relationships/hyperlink" Target="mailto:brigita@norden.lt" TargetMode="External"/><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hyperlink" Target="http://www.nordplusonline.org/" TargetMode="External"/><Relationship Id="rId2" Type="http://schemas.openxmlformats.org/officeDocument/2006/relationships/hyperlink" Target="http://www.nordiskkulturfond.org/"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hyperlink" Target="http://www.nb8grants.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vimeo.com/144361786" TargetMode="External"/><Relationship Id="rId2" Type="http://schemas.openxmlformats.org/officeDocument/2006/relationships/hyperlink" Target="https://vimeo.com/144361387"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kulturkontaktnord.org/" TargetMode="Externa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0.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jpeg"/><Relationship Id="rId1" Type="http://schemas.openxmlformats.org/officeDocument/2006/relationships/slideLayout" Target="../slideLayouts/slideLayout20.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35360" y="1628800"/>
            <a:ext cx="11161240" cy="1944216"/>
          </a:xfrm>
        </p:spPr>
        <p:txBody>
          <a:bodyPr>
            <a:normAutofit/>
          </a:bodyPr>
          <a:lstStyle/>
          <a:p>
            <a:r>
              <a:rPr lang="lt-LT" dirty="0">
                <a:solidFill>
                  <a:srgbClr val="006699"/>
                </a:solidFill>
              </a:rPr>
              <a:t>Šiaurės šalių kultūros rėmimo programos</a:t>
            </a:r>
            <a:endParaRPr lang="sv-FI" dirty="0">
              <a:solidFill>
                <a:srgbClr val="006699"/>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5517232"/>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01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a:t>Programos eksperto nuomonė</a:t>
            </a:r>
            <a:endParaRPr lang="en-US" sz="3600" dirty="0"/>
          </a:p>
        </p:txBody>
      </p:sp>
      <p:sp>
        <p:nvSpPr>
          <p:cNvPr id="3" name="Content Placeholder 2"/>
          <p:cNvSpPr>
            <a:spLocks noGrp="1"/>
          </p:cNvSpPr>
          <p:nvPr>
            <p:ph idx="1"/>
          </p:nvPr>
        </p:nvSpPr>
        <p:spPr/>
        <p:txBody>
          <a:bodyPr>
            <a:normAutofit/>
          </a:bodyPr>
          <a:lstStyle/>
          <a:p>
            <a:r>
              <a:rPr lang="lt-LT" sz="2400" dirty="0"/>
              <a:t>Paramos gavėjams ši programa suteikia paspirtį ne vienai organizacijai, o visam sektoriui. Nauji ryšiai skatina smalsumą, įkvepia kokybiškesniam darbui.</a:t>
            </a:r>
          </a:p>
          <a:p>
            <a:r>
              <a:rPr lang="lt-LT" sz="2400" dirty="0"/>
              <a:t>Norėtųsi matyti daugiau projektų, kuriuose būtų įtraukiama vietos bendruomenė, vaikai ir jaunimas. </a:t>
            </a:r>
          </a:p>
          <a:p>
            <a:r>
              <a:rPr lang="lt-LT" sz="2400" dirty="0"/>
              <a:t>Pirmenybė teikiama naujiems tinklams, kuriuose dalyvauja ir Šiaurės, ir Baltijos šalių atstovai.</a:t>
            </a:r>
          </a:p>
          <a:p>
            <a:r>
              <a:rPr lang="lt-LT" sz="2400" dirty="0"/>
              <a:t>Dažnai paraiškose pristinga </a:t>
            </a:r>
            <a:r>
              <a:rPr lang="en-US" sz="2400" dirty="0"/>
              <a:t>informacijos apie </a:t>
            </a:r>
            <a:r>
              <a:rPr lang="lt-LT" sz="2400" dirty="0"/>
              <a:t>faktinę tinklaveiką. Skatintume daugiau dėmesio skirti nuolatiniam ir tęstiniam tinklo partnerių bendradarbiavimui. Pasitelkiant naująsias medijas, tai nesudėtinga ir patogu.</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296" y="5301209"/>
            <a:ext cx="3261125" cy="1480513"/>
          </a:xfrm>
          <a:prstGeom prst="rect">
            <a:avLst/>
          </a:prstGeom>
        </p:spPr>
      </p:pic>
    </p:spTree>
    <p:extLst>
      <p:ext uri="{BB962C8B-B14F-4D97-AF65-F5344CB8AC3E}">
        <p14:creationId xmlns:p14="http://schemas.microsoft.com/office/powerpoint/2010/main" val="471362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036496" cy="938485"/>
          </a:xfrm>
        </p:spPr>
        <p:txBody>
          <a:bodyPr>
            <a:normAutofit fontScale="90000"/>
          </a:bodyPr>
          <a:lstStyle/>
          <a:p>
            <a:r>
              <a:rPr lang="lt-LT" dirty="0">
                <a:solidFill>
                  <a:srgbClr val="4EAA2D"/>
                </a:solidFill>
              </a:rPr>
              <a:t>Parama menininkų rezidencijoms</a:t>
            </a:r>
            <a:endParaRPr lang="fi-FI" dirty="0"/>
          </a:p>
        </p:txBody>
      </p:sp>
      <p:sp>
        <p:nvSpPr>
          <p:cNvPr id="3" name="Underrubrik 2"/>
          <p:cNvSpPr>
            <a:spLocks noGrp="1"/>
          </p:cNvSpPr>
          <p:nvPr>
            <p:ph type="subTitle" idx="1"/>
          </p:nvPr>
        </p:nvSpPr>
        <p:spPr>
          <a:xfrm>
            <a:off x="1524000" y="2348880"/>
            <a:ext cx="9144000" cy="2908920"/>
          </a:xfrm>
        </p:spPr>
        <p:txBody>
          <a:bodyPr>
            <a:normAutofit/>
          </a:bodyPr>
          <a:lstStyle/>
          <a:p>
            <a:r>
              <a:rPr lang="lt-LT" b="1" dirty="0"/>
              <a:t>Parama menininkų rezidencijoms iki 3 m. trukmės laikotarpiui</a:t>
            </a:r>
            <a:endParaRPr lang="fi-FI" dirty="0"/>
          </a:p>
          <a:p>
            <a:r>
              <a:rPr lang="lt-LT" b="1" dirty="0"/>
              <a:t>Menininkus renkasi pačios rezidencijos (centrai)</a:t>
            </a:r>
            <a:endParaRPr lang="en-US" b="1" dirty="0"/>
          </a:p>
          <a:p>
            <a:r>
              <a:rPr lang="lt-LT" b="1" dirty="0"/>
              <a:t>Parama skiriama menininkų vizitų išlaidoms </a:t>
            </a:r>
          </a:p>
          <a:p>
            <a:r>
              <a:rPr lang="lt-LT" b="1" dirty="0"/>
              <a:t>Finansuota 21 rezidencijų, skirta iš viso 314441 eur</a:t>
            </a:r>
          </a:p>
          <a:p>
            <a:r>
              <a:rPr lang="lt-LT" b="1" dirty="0"/>
              <a:t>Nuo 2016 m. paraiškos priimamos kasmet (2017.02.13)</a:t>
            </a:r>
            <a:endParaRPr lang="fi-FI" b="1"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952" y="5157192"/>
            <a:ext cx="3275696" cy="15841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2278" y="5301208"/>
            <a:ext cx="3429143" cy="1556792"/>
          </a:xfrm>
          <a:prstGeom prst="rect">
            <a:avLst/>
          </a:prstGeom>
        </p:spPr>
      </p:pic>
    </p:spTree>
    <p:extLst>
      <p:ext uri="{BB962C8B-B14F-4D97-AF65-F5344CB8AC3E}">
        <p14:creationId xmlns:p14="http://schemas.microsoft.com/office/powerpoint/2010/main" val="36643747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5375920" y="1556792"/>
            <a:ext cx="5967692" cy="3589744"/>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695400" y="476672"/>
            <a:ext cx="7056784" cy="482570"/>
          </a:xfrm>
        </p:spPr>
        <p:txBody>
          <a:bodyPr>
            <a:normAutofit/>
          </a:bodyPr>
          <a:lstStyle/>
          <a:p>
            <a:r>
              <a:rPr lang="da-DK" sz="2400" dirty="0">
                <a:solidFill>
                  <a:schemeClr val="accent6"/>
                </a:solidFill>
              </a:rPr>
              <a:t>PROJE</a:t>
            </a:r>
            <a:r>
              <a:rPr lang="lt-LT" sz="2400" dirty="0">
                <a:solidFill>
                  <a:schemeClr val="accent6"/>
                </a:solidFill>
              </a:rPr>
              <a:t>KTO</a:t>
            </a:r>
            <a:r>
              <a:rPr lang="da-DK" sz="2400" dirty="0">
                <a:solidFill>
                  <a:schemeClr val="accent6"/>
                </a:solidFill>
              </a:rPr>
              <a:t> </a:t>
            </a:r>
            <a:r>
              <a:rPr lang="lt-LT" sz="2400" dirty="0">
                <a:solidFill>
                  <a:srgbClr val="002060"/>
                </a:solidFill>
              </a:rPr>
              <a:t>PAVYZDYS</a:t>
            </a:r>
            <a:r>
              <a:rPr lang="da-DK" sz="2400" dirty="0">
                <a:solidFill>
                  <a:srgbClr val="002060"/>
                </a:solidFill>
              </a:rPr>
              <a:t> – </a:t>
            </a:r>
            <a:r>
              <a:rPr lang="lt-LT" sz="2400" dirty="0">
                <a:solidFill>
                  <a:srgbClr val="002060"/>
                </a:solidFill>
              </a:rPr>
              <a:t>MENININKŲ </a:t>
            </a:r>
            <a:r>
              <a:rPr lang="da-DK" sz="2400" dirty="0">
                <a:solidFill>
                  <a:srgbClr val="002060"/>
                </a:solidFill>
              </a:rPr>
              <a:t>RE</a:t>
            </a:r>
            <a:r>
              <a:rPr lang="lt-LT" sz="2400" dirty="0">
                <a:solidFill>
                  <a:srgbClr val="002060"/>
                </a:solidFill>
              </a:rPr>
              <a:t>ZIDENCIJOS</a:t>
            </a:r>
            <a:r>
              <a:rPr lang="da-DK" sz="2400" dirty="0">
                <a:solidFill>
                  <a:srgbClr val="002060"/>
                </a:solidFill>
              </a:rPr>
              <a:t> </a:t>
            </a:r>
            <a:endParaRPr lang="da-DK" sz="2400" dirty="0"/>
          </a:p>
        </p:txBody>
      </p:sp>
      <p:sp>
        <p:nvSpPr>
          <p:cNvPr id="6" name="TextBox 5"/>
          <p:cNvSpPr txBox="1"/>
          <p:nvPr/>
        </p:nvSpPr>
        <p:spPr>
          <a:xfrm rot="5400000">
            <a:off x="10003085" y="3301141"/>
            <a:ext cx="3080523" cy="338554"/>
          </a:xfrm>
          <a:prstGeom prst="rect">
            <a:avLst/>
          </a:prstGeom>
          <a:noFill/>
        </p:spPr>
        <p:txBody>
          <a:bodyPr wrap="none" rtlCol="0">
            <a:spAutoFit/>
          </a:bodyPr>
          <a:lstStyle/>
          <a:p>
            <a:r>
              <a:rPr lang="lt-LT" sz="1600" dirty="0">
                <a:latin typeface="Proxima Nova Lt" panose="02000506030000020004" pitchFamily="2" charset="0"/>
              </a:rPr>
              <a:t>F</a:t>
            </a:r>
            <a:r>
              <a:rPr lang="da-DK" sz="1600" dirty="0">
                <a:latin typeface="Proxima Nova Lt" panose="02000506030000020004" pitchFamily="2" charset="0"/>
              </a:rPr>
              <a:t>oto: </a:t>
            </a:r>
            <a:r>
              <a:rPr lang="fi-FI" sz="1600" dirty="0">
                <a:latin typeface="Proxima Nova Lt" panose="02000506030000020004" pitchFamily="2" charset="0"/>
              </a:rPr>
              <a:t>Kasia Mikolajewska/Joar Nango </a:t>
            </a:r>
          </a:p>
        </p:txBody>
      </p:sp>
      <p:sp>
        <p:nvSpPr>
          <p:cNvPr id="7" name="TextBox 6"/>
          <p:cNvSpPr txBox="1"/>
          <p:nvPr/>
        </p:nvSpPr>
        <p:spPr>
          <a:xfrm>
            <a:off x="5447928" y="1239442"/>
            <a:ext cx="6888088" cy="338554"/>
          </a:xfrm>
          <a:prstGeom prst="rect">
            <a:avLst/>
          </a:prstGeom>
          <a:noFill/>
        </p:spPr>
        <p:txBody>
          <a:bodyPr wrap="square" rtlCol="0">
            <a:spAutoFit/>
          </a:bodyPr>
          <a:lstStyle/>
          <a:p>
            <a:r>
              <a:rPr lang="sv-FI" sz="1600" dirty="0">
                <a:latin typeface="Proxima Nova Lt" panose="02000506030000020004" pitchFamily="2" charset="0"/>
              </a:rPr>
              <a:t>”</a:t>
            </a:r>
            <a:r>
              <a:rPr lang="lt-LT" sz="1600" dirty="0">
                <a:latin typeface="Proxima Nova Lt" panose="02000506030000020004" pitchFamily="2" charset="0"/>
              </a:rPr>
              <a:t>Maži projektai</a:t>
            </a:r>
            <a:r>
              <a:rPr lang="sv-FI" sz="1600" dirty="0">
                <a:latin typeface="Proxima Nova Lt" panose="02000506030000020004" pitchFamily="2" charset="0"/>
              </a:rPr>
              <a:t>”</a:t>
            </a:r>
            <a:r>
              <a:rPr lang="lt-LT" sz="1600" dirty="0">
                <a:latin typeface="Proxima Nova Lt" panose="02000506030000020004" pitchFamily="2" charset="0"/>
              </a:rPr>
              <a:t>,</a:t>
            </a:r>
            <a:r>
              <a:rPr lang="en-US" sz="1600" dirty="0">
                <a:latin typeface="Proxima Nova Lt" panose="02000506030000020004" pitchFamily="2" charset="0"/>
              </a:rPr>
              <a:t> Merike Estna</a:t>
            </a:r>
            <a:r>
              <a:rPr lang="fi-FI" sz="1600" dirty="0">
                <a:latin typeface="Proxima Nova Lt" panose="02000506030000020004" pitchFamily="2" charset="0"/>
              </a:rPr>
              <a:t> </a:t>
            </a:r>
            <a:r>
              <a:rPr lang="sv-FI" sz="1600" dirty="0">
                <a:latin typeface="Proxima Nova Lt" panose="02000506030000020004" pitchFamily="2" charset="0"/>
              </a:rPr>
              <a:t>Nordic-Baltic A-i-R </a:t>
            </a:r>
            <a:r>
              <a:rPr lang="lt-LT" sz="1600" dirty="0">
                <a:latin typeface="Proxima Nova Lt" panose="02000506030000020004" pitchFamily="2" charset="0"/>
              </a:rPr>
              <a:t>metu </a:t>
            </a:r>
            <a:r>
              <a:rPr lang="sv-FI" sz="1600" dirty="0">
                <a:latin typeface="Proxima Nova Lt" panose="02000506030000020004" pitchFamily="2" charset="0"/>
              </a:rPr>
              <a:t>Tr</a:t>
            </a:r>
            <a:r>
              <a:rPr lang="lt-LT" sz="1600" dirty="0">
                <a:latin typeface="Proxima Nova Lt" panose="02000506030000020004" pitchFamily="2" charset="0"/>
              </a:rPr>
              <a:t>umsėje, Norvegija</a:t>
            </a:r>
            <a:r>
              <a:rPr lang="sv-FI" sz="1600" dirty="0">
                <a:latin typeface="Proxima Nova Lt" panose="02000506030000020004" pitchFamily="2" charset="0"/>
              </a:rPr>
              <a:t> </a:t>
            </a:r>
            <a:endParaRPr lang="fi-FI" sz="1600" dirty="0">
              <a:latin typeface="Proxima Nova Lt" panose="02000506030000020004" pitchFamily="2" charset="0"/>
            </a:endParaRPr>
          </a:p>
        </p:txBody>
      </p:sp>
      <p:sp>
        <p:nvSpPr>
          <p:cNvPr id="8" name="TextBox 7"/>
          <p:cNvSpPr txBox="1"/>
          <p:nvPr/>
        </p:nvSpPr>
        <p:spPr>
          <a:xfrm>
            <a:off x="479376" y="1463873"/>
            <a:ext cx="4680520" cy="4524315"/>
          </a:xfrm>
          <a:prstGeom prst="rect">
            <a:avLst/>
          </a:prstGeom>
          <a:noFill/>
        </p:spPr>
        <p:txBody>
          <a:bodyPr wrap="square" rtlCol="0">
            <a:spAutoFit/>
          </a:bodyPr>
          <a:lstStyle/>
          <a:p>
            <a:r>
              <a:rPr lang="lt-LT" dirty="0">
                <a:solidFill>
                  <a:srgbClr val="002060"/>
                </a:solidFill>
                <a:latin typeface="Proxima Nova Alt Bl" panose="02000506030000020004" pitchFamily="2" charset="0"/>
              </a:rPr>
              <a:t>Kas</a:t>
            </a:r>
            <a:r>
              <a:rPr lang="fo-FO" dirty="0">
                <a:solidFill>
                  <a:srgbClr val="002060"/>
                </a:solidFill>
                <a:latin typeface="Proxima Nova Alt Bl" panose="02000506030000020004" pitchFamily="2" charset="0"/>
              </a:rPr>
              <a:t>? </a:t>
            </a:r>
            <a:r>
              <a:rPr lang="lt-LT" dirty="0">
                <a:latin typeface="Proxima Nova Alt Bl" panose="02000506030000020004" pitchFamily="2" charset="0"/>
              </a:rPr>
              <a:t>Rezidencijų programa </a:t>
            </a:r>
            <a:r>
              <a:rPr lang="fo-FO" dirty="0">
                <a:latin typeface="Proxima Nova Lt" panose="02000506030000020004" pitchFamily="2" charset="0"/>
              </a:rPr>
              <a:t>HIAP Helsinki</a:t>
            </a:r>
            <a:r>
              <a:rPr lang="lt-LT" dirty="0">
                <a:latin typeface="Proxima Nova Lt" panose="02000506030000020004" pitchFamily="2" charset="0"/>
              </a:rPr>
              <a:t> </a:t>
            </a:r>
            <a:endParaRPr lang="fo-FO" dirty="0">
              <a:latin typeface="Proxima Nova Lt" panose="02000506030000020004" pitchFamily="2" charset="0"/>
            </a:endParaRPr>
          </a:p>
          <a:p>
            <a:r>
              <a:rPr lang="lt-LT" dirty="0">
                <a:solidFill>
                  <a:srgbClr val="002060"/>
                </a:solidFill>
                <a:latin typeface="Proxima Nova Alt Bl" panose="02000506030000020004" pitchFamily="2" charset="0"/>
              </a:rPr>
              <a:t>Kokiu tikslu</a:t>
            </a:r>
            <a:r>
              <a:rPr lang="fo-FO" dirty="0">
                <a:solidFill>
                  <a:srgbClr val="002060"/>
                </a:solidFill>
                <a:latin typeface="Proxima Nova Alt Bl" panose="02000506030000020004" pitchFamily="2" charset="0"/>
              </a:rPr>
              <a:t>? </a:t>
            </a:r>
            <a:r>
              <a:rPr lang="lt-LT" dirty="0">
                <a:latin typeface="Proxima Nova Lt" panose="02000506030000020004" pitchFamily="2" charset="0"/>
              </a:rPr>
              <a:t>Menininkai ir/ar kuratoriai</a:t>
            </a:r>
            <a:r>
              <a:rPr lang="fo-FO" dirty="0">
                <a:latin typeface="Proxima Nova Lt" panose="02000506030000020004" pitchFamily="2" charset="0"/>
              </a:rPr>
              <a:t> </a:t>
            </a:r>
            <a:r>
              <a:rPr lang="lt-LT" dirty="0">
                <a:latin typeface="Proxima Nova Lt" panose="02000506030000020004" pitchFamily="2" charset="0"/>
              </a:rPr>
              <a:t>atrenkami ir skatinami savo laiką rezidencijoje skirti savo kūrybinei veiklai, tyrimams ar pan., naujų projektinių idėjų generavimui. </a:t>
            </a:r>
          </a:p>
          <a:p>
            <a:endParaRPr lang="lt-LT" dirty="0">
              <a:latin typeface="Proxima Nova Lt" panose="02000506030000020004" pitchFamily="2" charset="0"/>
            </a:endParaRPr>
          </a:p>
          <a:p>
            <a:r>
              <a:rPr lang="lt-LT" dirty="0">
                <a:solidFill>
                  <a:srgbClr val="002060"/>
                </a:solidFill>
                <a:latin typeface="Proxima Nova Lt" panose="02000506030000020004" pitchFamily="2" charset="0"/>
              </a:rPr>
              <a:t>Kas?</a:t>
            </a:r>
            <a:r>
              <a:rPr lang="lt-LT" dirty="0">
                <a:latin typeface="Proxima Nova Lt" panose="02000506030000020004" pitchFamily="2" charset="0"/>
              </a:rPr>
              <a:t> Nidos meno kolonijos inicijuotas meno kolonijų tinklas.</a:t>
            </a:r>
          </a:p>
          <a:p>
            <a:r>
              <a:rPr lang="lt-LT" dirty="0">
                <a:solidFill>
                  <a:srgbClr val="002060"/>
                </a:solidFill>
                <a:latin typeface="Proxima Nova Lt" panose="02000506030000020004" pitchFamily="2" charset="0"/>
              </a:rPr>
              <a:t>Kokiu tikslu? </a:t>
            </a:r>
            <a:r>
              <a:rPr lang="lt-LT" dirty="0">
                <a:latin typeface="Proxima Nova Lt" panose="02000506030000020004" pitchFamily="2" charset="0"/>
              </a:rPr>
              <a:t>Baltijos ir Šiaurės šalių atokiųjų meno rezidencijų tinklas (8 meno rezidencijos) siekiant dalintis patirtimi, kaip funkcionuoti atokiai nuo didžiųjų traukos centrų, tyrinėti ir stiprinti santykį su vietos bendruomene, tapti integralia vietos bendruomenės kultūrinio gyvenimo dalimi tuo pačiu suteikiant galimybes profesionaliems menininkams kurti ir pristatyti šiuolaikinį meną.</a:t>
            </a:r>
            <a:endParaRPr lang="fo-FO" dirty="0">
              <a:latin typeface="Proxima Nova Lt" panose="02000506030000020004" pitchFamily="2" charset="0"/>
            </a:endParaRPr>
          </a:p>
        </p:txBody>
      </p:sp>
      <p:pic>
        <p:nvPicPr>
          <p:cNvPr id="9" name="Picture 2" descr="W:\KKN Server\Kommunikation\Logoarkiv\Nyt logo\KKN_logo_141210 2\KKN_Logo_rgb\KKN_lo-re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288" y="5325499"/>
            <a:ext cx="3079304" cy="151059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2279" y="5342632"/>
            <a:ext cx="3336370" cy="1515368"/>
          </a:xfrm>
          <a:prstGeom prst="rect">
            <a:avLst/>
          </a:prstGeom>
        </p:spPr>
      </p:pic>
    </p:spTree>
    <p:extLst>
      <p:ext uri="{BB962C8B-B14F-4D97-AF65-F5344CB8AC3E}">
        <p14:creationId xmlns:p14="http://schemas.microsoft.com/office/powerpoint/2010/main" val="23198677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dirty="0"/>
              <a:t>Programos eksperto nuomonė</a:t>
            </a:r>
            <a:endParaRPr lang="en-US" sz="3200" dirty="0"/>
          </a:p>
        </p:txBody>
      </p:sp>
      <p:sp>
        <p:nvSpPr>
          <p:cNvPr id="3" name="Content Placeholder 2"/>
          <p:cNvSpPr>
            <a:spLocks noGrp="1"/>
          </p:cNvSpPr>
          <p:nvPr>
            <p:ph idx="1"/>
          </p:nvPr>
        </p:nvSpPr>
        <p:spPr>
          <a:xfrm>
            <a:off x="839416" y="1484784"/>
            <a:ext cx="10515600" cy="4351338"/>
          </a:xfrm>
        </p:spPr>
        <p:txBody>
          <a:bodyPr>
            <a:normAutofit/>
          </a:bodyPr>
          <a:lstStyle/>
          <a:p>
            <a:r>
              <a:rPr lang="lt-LT" sz="2400" dirty="0"/>
              <a:t>Paramos gavėjui svarbiausia yra tai, kad jiems suteikiama galimybė įgyvendinti idėjas, kurios kitu atveju nebūtų įgyvendintos. Programa suteikia erdvės eksperimentams, naujiems susitikimams, įkvėpimui... O vietos bendruomenė turi galimybę susipažinti su kitų šalių menu ir tuo pačiu stebėti, kaip jų įprasta aplinka įkvepia užsienio menininką kurti.</a:t>
            </a:r>
          </a:p>
          <a:p>
            <a:pPr marL="0" indent="0">
              <a:buNone/>
            </a:pPr>
            <a:endParaRPr lang="lt-LT" sz="2400" dirty="0"/>
          </a:p>
          <a:p>
            <a:pPr marL="0" indent="0">
              <a:buNone/>
            </a:pPr>
            <a:r>
              <a:rPr lang="lt-LT" sz="2400" dirty="0"/>
              <a:t>Menininko – rezidento komentaras:</a:t>
            </a:r>
          </a:p>
          <a:p>
            <a:r>
              <a:rPr lang="lt-LT" sz="2400" dirty="0"/>
              <a:t>Šiaurės šalyse yra stiprios bendradarbiavimo ir tradicijos. Manau, kad jas reikia puoselėti ir stiprinti. Visada aktualu iš naujo atpažinti tai, kas mus sieja. Juk tai yra ir taikos, noro pažinti ir atvirumo stiprinimas.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312" y="5480522"/>
            <a:ext cx="3117109" cy="1377477"/>
          </a:xfrm>
          <a:prstGeom prst="rect">
            <a:avLst/>
          </a:prstGeom>
        </p:spPr>
      </p:pic>
    </p:spTree>
    <p:extLst>
      <p:ext uri="{BB962C8B-B14F-4D97-AF65-F5344CB8AC3E}">
        <p14:creationId xmlns:p14="http://schemas.microsoft.com/office/powerpoint/2010/main" val="5110532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lt-LT" dirty="0"/>
              <a:t/>
            </a:r>
            <a:br>
              <a:rPr lang="lt-LT" dirty="0"/>
            </a:br>
            <a:r>
              <a:rPr lang="lt-LT" sz="3600" dirty="0"/>
              <a:t>Šiaurės ir Baltijos šalių kultūrinio mobilumo programa. </a:t>
            </a:r>
            <a:br>
              <a:rPr lang="lt-LT" sz="3600" dirty="0"/>
            </a:br>
            <a:r>
              <a:rPr lang="lt-LT" sz="3600" dirty="0"/>
              <a:t>Metinis programos biudžetas </a:t>
            </a:r>
            <a:r>
              <a:rPr lang="nb-NO" sz="3600" b="1" dirty="0">
                <a:solidFill>
                  <a:schemeClr val="accent5">
                    <a:lumMod val="75000"/>
                  </a:schemeClr>
                </a:solidFill>
                <a:latin typeface="Calibri"/>
              </a:rPr>
              <a:t>1 </a:t>
            </a:r>
            <a:r>
              <a:rPr lang="lt-LT" sz="3600" b="1" dirty="0">
                <a:solidFill>
                  <a:schemeClr val="accent5">
                    <a:lumMod val="75000"/>
                  </a:schemeClr>
                </a:solidFill>
                <a:latin typeface="Calibri"/>
              </a:rPr>
              <a:t>808</a:t>
            </a:r>
            <a:r>
              <a:rPr lang="nb-NO" sz="3600" b="1" dirty="0">
                <a:solidFill>
                  <a:schemeClr val="accent5">
                    <a:lumMod val="75000"/>
                  </a:schemeClr>
                </a:solidFill>
                <a:latin typeface="Calibri"/>
              </a:rPr>
              <a:t> </a:t>
            </a:r>
            <a:r>
              <a:rPr lang="lt-LT" sz="3600" b="1" dirty="0">
                <a:solidFill>
                  <a:schemeClr val="accent5">
                    <a:lumMod val="75000"/>
                  </a:schemeClr>
                </a:solidFill>
                <a:latin typeface="Calibri"/>
              </a:rPr>
              <a:t>88</a:t>
            </a:r>
            <a:r>
              <a:rPr lang="nb-NO" sz="3600" b="1" dirty="0">
                <a:solidFill>
                  <a:schemeClr val="accent5">
                    <a:lumMod val="75000"/>
                  </a:schemeClr>
                </a:solidFill>
                <a:latin typeface="Calibri"/>
              </a:rPr>
              <a:t>1</a:t>
            </a:r>
            <a:r>
              <a:rPr lang="lt-LT" sz="3600" b="1" dirty="0">
                <a:solidFill>
                  <a:schemeClr val="accent5">
                    <a:lumMod val="75000"/>
                  </a:schemeClr>
                </a:solidFill>
                <a:latin typeface="Calibri"/>
              </a:rPr>
              <a:t> </a:t>
            </a:r>
            <a:r>
              <a:rPr lang="en-US" sz="3600" dirty="0">
                <a:solidFill>
                  <a:schemeClr val="accent5">
                    <a:lumMod val="75000"/>
                  </a:schemeClr>
                </a:solidFill>
                <a:latin typeface="Calibri"/>
              </a:rPr>
              <a:t>€</a:t>
            </a:r>
            <a:r>
              <a:rPr lang="lt-LT" sz="3600" dirty="0">
                <a:solidFill>
                  <a:schemeClr val="accent5">
                    <a:lumMod val="75000"/>
                  </a:schemeClr>
                </a:solidFill>
                <a:latin typeface="Calibri"/>
              </a:rPr>
              <a:t> </a:t>
            </a:r>
            <a:r>
              <a:rPr lang="lt-LT" sz="3600" b="1" dirty="0">
                <a:solidFill>
                  <a:schemeClr val="accent5">
                    <a:lumMod val="75000"/>
                  </a:schemeClr>
                </a:solidFill>
                <a:latin typeface="Calibri"/>
              </a:rPr>
              <a:t>(2016 m.)</a:t>
            </a:r>
            <a:r>
              <a:rPr lang="en-US" sz="3600" b="1" dirty="0">
                <a:solidFill>
                  <a:schemeClr val="accent5">
                    <a:lumMod val="75000"/>
                  </a:schemeClr>
                </a:solidFill>
                <a:latin typeface="Calibri"/>
              </a:rPr>
              <a:t/>
            </a:r>
            <a:br>
              <a:rPr lang="en-US" sz="3600" b="1" dirty="0">
                <a:solidFill>
                  <a:schemeClr val="accent5">
                    <a:lumMod val="75000"/>
                  </a:schemeClr>
                </a:solidFill>
                <a:latin typeface="Calibri"/>
              </a:rPr>
            </a:br>
            <a:endParaRPr lang="en-US" sz="3600" dirty="0">
              <a:solidFill>
                <a:schemeClr val="accent5">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7964622"/>
              </p:ext>
            </p:extLst>
          </p:nvPr>
        </p:nvGraphicFramePr>
        <p:xfrm>
          <a:off x="838200" y="1825624"/>
          <a:ext cx="7274024" cy="4274691"/>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278" y="5342632"/>
            <a:ext cx="3429143" cy="1515368"/>
          </a:xfrm>
          <a:prstGeom prst="rect">
            <a:avLst/>
          </a:prstGeom>
        </p:spPr>
      </p:pic>
    </p:spTree>
    <p:extLst>
      <p:ext uri="{BB962C8B-B14F-4D97-AF65-F5344CB8AC3E}">
        <p14:creationId xmlns:p14="http://schemas.microsoft.com/office/powerpoint/2010/main" val="14068601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t-LT" sz="3200" dirty="0"/>
              <a:t>Mobilumo modulis. Finansuotos 304 paraiškos (gauta 847). Skirta 651180 eur (prašyta 2 100 790 eur). Paramos vidurkis – apie 1650 eur.</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3201075"/>
              </p:ext>
            </p:extLst>
          </p:nvPr>
        </p:nvGraphicFramePr>
        <p:xfrm>
          <a:off x="838200" y="1825625"/>
          <a:ext cx="7346032" cy="441168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278" y="5342632"/>
            <a:ext cx="3429143" cy="1515368"/>
          </a:xfrm>
          <a:prstGeom prst="rect">
            <a:avLst/>
          </a:prstGeom>
        </p:spPr>
      </p:pic>
    </p:spTree>
    <p:extLst>
      <p:ext uri="{BB962C8B-B14F-4D97-AF65-F5344CB8AC3E}">
        <p14:creationId xmlns:p14="http://schemas.microsoft.com/office/powerpoint/2010/main" val="2227095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3200" dirty="0"/>
              <a:t>Mobilumo kryptys. 304 vizitai (pavieniai asmenys ir grupės)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0511500"/>
              </p:ext>
            </p:extLst>
          </p:nvPr>
        </p:nvGraphicFramePr>
        <p:xfrm>
          <a:off x="838200" y="1825625"/>
          <a:ext cx="7562056" cy="455570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278" y="5342632"/>
            <a:ext cx="3429143" cy="1515368"/>
          </a:xfrm>
          <a:prstGeom prst="rect">
            <a:avLst/>
          </a:prstGeom>
        </p:spPr>
      </p:pic>
    </p:spTree>
    <p:extLst>
      <p:ext uri="{BB962C8B-B14F-4D97-AF65-F5344CB8AC3E}">
        <p14:creationId xmlns:p14="http://schemas.microsoft.com/office/powerpoint/2010/main" val="255648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332656"/>
            <a:ext cx="10515600" cy="1325563"/>
          </a:xfrm>
        </p:spPr>
        <p:txBody>
          <a:bodyPr>
            <a:normAutofit/>
          </a:bodyPr>
          <a:lstStyle/>
          <a:p>
            <a:pPr lvl="0" algn="ctr">
              <a:lnSpc>
                <a:spcPct val="100000"/>
              </a:lnSpc>
              <a:spcBef>
                <a:spcPts val="0"/>
              </a:spcBef>
              <a:defRPr sz="1800" b="0" i="0" u="none" strike="noStrike" kern="0" cap="none" spc="0" baseline="0">
                <a:solidFill>
                  <a:srgbClr val="000000"/>
                </a:solidFill>
                <a:uFillTx/>
              </a:defRPr>
            </a:pPr>
            <a:r>
              <a:rPr lang="lt-LT" sz="3200" dirty="0">
                <a:solidFill>
                  <a:schemeClr val="accent5">
                    <a:lumMod val="50000"/>
                  </a:schemeClr>
                </a:solidFill>
              </a:rPr>
              <a:t>Mobilumo modulis. Finansuotos sritys (vizitų skaičius)</a:t>
            </a:r>
            <a:r>
              <a:rPr lang="lt-LT" sz="3200" b="1" dirty="0">
                <a:solidFill>
                  <a:schemeClr val="accent5">
                    <a:lumMod val="50000"/>
                  </a:schemeClr>
                </a:solidFill>
                <a:latin typeface="Proxima Nova Alt Lt"/>
              </a:rPr>
              <a:t/>
            </a:r>
            <a:br>
              <a:rPr lang="lt-LT" sz="3200" b="1" dirty="0">
                <a:solidFill>
                  <a:schemeClr val="accent5">
                    <a:lumMod val="50000"/>
                  </a:schemeClr>
                </a:solidFill>
                <a:latin typeface="Proxima Nova Alt Lt"/>
              </a:rPr>
            </a:br>
            <a:endParaRPr lang="en-US" sz="3200" dirty="0">
              <a:solidFill>
                <a:schemeClr val="accent5">
                  <a:lumMod val="50000"/>
                </a:schemeClr>
              </a:solidFill>
              <a:latin typeface="Proxima Nova Alt 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7984803"/>
              </p:ext>
            </p:extLst>
          </p:nvPr>
        </p:nvGraphicFramePr>
        <p:xfrm>
          <a:off x="887422" y="1556792"/>
          <a:ext cx="7704856" cy="504056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278" y="5342632"/>
            <a:ext cx="3429143" cy="1515368"/>
          </a:xfrm>
          <a:prstGeom prst="rect">
            <a:avLst/>
          </a:prstGeom>
        </p:spPr>
      </p:pic>
    </p:spTree>
    <p:extLst>
      <p:ext uri="{BB962C8B-B14F-4D97-AF65-F5344CB8AC3E}">
        <p14:creationId xmlns:p14="http://schemas.microsoft.com/office/powerpoint/2010/main" val="3333701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9659"/>
          </a:xfrm>
        </p:spPr>
        <p:txBody>
          <a:bodyPr>
            <a:normAutofit fontScale="90000"/>
          </a:bodyPr>
          <a:lstStyle/>
          <a:p>
            <a:pPr algn="ctr"/>
            <a:r>
              <a:rPr lang="lt-LT" sz="3200" dirty="0"/>
              <a:t>Tinklaveikos modulis </a:t>
            </a:r>
            <a:r>
              <a:rPr lang="en-US" sz="3200" dirty="0"/>
              <a:t/>
            </a:r>
            <a:br>
              <a:rPr lang="en-US" sz="3200" dirty="0"/>
            </a:br>
            <a:r>
              <a:rPr lang="lt-LT" sz="3200" dirty="0"/>
              <a:t>Per metus finansuot</a:t>
            </a:r>
            <a:r>
              <a:rPr lang="en-US" sz="3200" dirty="0" err="1"/>
              <a:t>i</a:t>
            </a:r>
            <a:r>
              <a:rPr lang="lt-LT" sz="3200" dirty="0"/>
              <a:t> 23 projektai (iš 128 paraiškų)</a:t>
            </a:r>
            <a:r>
              <a:rPr lang="en-US" sz="3200" dirty="0"/>
              <a:t>,</a:t>
            </a:r>
            <a:r>
              <a:rPr lang="lt-LT" sz="3200" dirty="0"/>
              <a:t> </a:t>
            </a:r>
            <a:r>
              <a:rPr lang="en-US" sz="3200" dirty="0"/>
              <a:t>s</a:t>
            </a:r>
            <a:r>
              <a:rPr lang="lt-LT" sz="3200" dirty="0"/>
              <a:t>kirta 843260 eur</a:t>
            </a:r>
            <a:br>
              <a:rPr lang="lt-LT" sz="3200" dirty="0"/>
            </a:br>
            <a:r>
              <a:rPr lang="lt-LT" sz="3200" dirty="0"/>
              <a:t>Kultūros ir meno kryptys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9700752"/>
              </p:ext>
            </p:extLst>
          </p:nvPr>
        </p:nvGraphicFramePr>
        <p:xfrm>
          <a:off x="887422" y="1556792"/>
          <a:ext cx="7704856" cy="499223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278" y="5342632"/>
            <a:ext cx="3429143" cy="1515368"/>
          </a:xfrm>
          <a:prstGeom prst="rect">
            <a:avLst/>
          </a:prstGeom>
        </p:spPr>
      </p:pic>
    </p:spTree>
    <p:extLst>
      <p:ext uri="{BB962C8B-B14F-4D97-AF65-F5344CB8AC3E}">
        <p14:creationId xmlns:p14="http://schemas.microsoft.com/office/powerpoint/2010/main" val="34263331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3200" dirty="0"/>
              <a:t>Finansuotuose tinklaveikos projektuose dalyvavusios šalys </a:t>
            </a:r>
            <a:br>
              <a:rPr lang="lt-LT" sz="3200" dirty="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761870"/>
              </p:ext>
            </p:extLst>
          </p:nvPr>
        </p:nvGraphicFramePr>
        <p:xfrm>
          <a:off x="838200" y="1825624"/>
          <a:ext cx="7778080" cy="4627711"/>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278" y="5342632"/>
            <a:ext cx="3429143" cy="1515368"/>
          </a:xfrm>
          <a:prstGeom prst="rect">
            <a:avLst/>
          </a:prstGeom>
        </p:spPr>
      </p:pic>
    </p:spTree>
    <p:extLst>
      <p:ext uri="{BB962C8B-B14F-4D97-AF65-F5344CB8AC3E}">
        <p14:creationId xmlns:p14="http://schemas.microsoft.com/office/powerpoint/2010/main" val="1178223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9376" y="332656"/>
            <a:ext cx="10801200" cy="720080"/>
          </a:xfrm>
        </p:spPr>
        <p:txBody>
          <a:bodyPr>
            <a:normAutofit fontScale="90000"/>
          </a:bodyPr>
          <a:lstStyle/>
          <a:p>
            <a:pPr algn="ctr"/>
            <a:r>
              <a:rPr lang="lt-LT" sz="3600" dirty="0"/>
              <a:t/>
            </a:r>
            <a:br>
              <a:rPr lang="lt-LT" sz="3600" dirty="0"/>
            </a:br>
            <a:r>
              <a:rPr lang="lt-LT" sz="3600" dirty="0"/>
              <a:t/>
            </a:r>
            <a:br>
              <a:rPr lang="lt-LT" sz="3600" dirty="0"/>
            </a:br>
            <a:r>
              <a:rPr lang="lt-LT" sz="3600" dirty="0"/>
              <a:t/>
            </a:r>
            <a:br>
              <a:rPr lang="lt-LT" sz="3600" dirty="0"/>
            </a:br>
            <a:r>
              <a:rPr lang="lt-LT" sz="3600" dirty="0"/>
              <a:t>Šiaurės šalių kultūros centro administruojamos programos kultūrai</a:t>
            </a:r>
            <a:endParaRPr lang="fi-FI" sz="3600" dirty="0"/>
          </a:p>
        </p:txBody>
      </p:sp>
      <p:sp>
        <p:nvSpPr>
          <p:cNvPr id="4" name="Platshållare för text 3"/>
          <p:cNvSpPr>
            <a:spLocks noGrp="1"/>
          </p:cNvSpPr>
          <p:nvPr>
            <p:ph type="body" sz="half" idx="2"/>
          </p:nvPr>
        </p:nvSpPr>
        <p:spPr>
          <a:xfrm>
            <a:off x="767408" y="1412776"/>
            <a:ext cx="3932237" cy="4176464"/>
          </a:xfrm>
        </p:spPr>
        <p:txBody>
          <a:bodyPr>
            <a:normAutofit/>
          </a:bodyPr>
          <a:lstStyle/>
          <a:p>
            <a:pPr algn="ctr"/>
            <a:endParaRPr lang="fi-FI" sz="2400" dirty="0"/>
          </a:p>
          <a:p>
            <a:pPr algn="ctr"/>
            <a:r>
              <a:rPr lang="lt-LT" sz="2800" b="1" dirty="0">
                <a:solidFill>
                  <a:srgbClr val="002060"/>
                </a:solidFill>
              </a:rPr>
              <a:t>Šiaurės ir </a:t>
            </a:r>
            <a:r>
              <a:rPr lang="lt-LT" sz="2800" b="1" dirty="0">
                <a:solidFill>
                  <a:srgbClr val="4EAA2D"/>
                </a:solidFill>
              </a:rPr>
              <a:t>Baltijos</a:t>
            </a:r>
            <a:r>
              <a:rPr lang="lt-LT" sz="2800" b="1" dirty="0">
                <a:solidFill>
                  <a:srgbClr val="002060"/>
                </a:solidFill>
              </a:rPr>
              <a:t> šalių kultūrinio mobilumo programa</a:t>
            </a:r>
            <a:endParaRPr lang="fi-FI" sz="2800" b="1" dirty="0">
              <a:solidFill>
                <a:srgbClr val="002060"/>
              </a:solidFill>
            </a:endParaRPr>
          </a:p>
          <a:p>
            <a:pPr algn="ctr"/>
            <a:endParaRPr lang="lt-LT" sz="2800" b="1" dirty="0"/>
          </a:p>
          <a:p>
            <a:pPr algn="ctr"/>
            <a:r>
              <a:rPr lang="lt-LT" sz="2800" b="1" dirty="0">
                <a:solidFill>
                  <a:srgbClr val="002060"/>
                </a:solidFill>
              </a:rPr>
              <a:t>Šiaurės šalių kultūros ir meno rėmimo programa</a:t>
            </a:r>
          </a:p>
          <a:p>
            <a:pPr algn="ctr"/>
            <a:endParaRPr lang="lt-LT" sz="2800" b="1" dirty="0"/>
          </a:p>
          <a:p>
            <a:pPr algn="ctr"/>
            <a:endParaRPr lang="fi-FI" b="1" dirty="0"/>
          </a:p>
          <a:p>
            <a:pPr algn="ctr"/>
            <a:endParaRPr lang="fi-FI" dirty="0"/>
          </a:p>
        </p:txBody>
      </p:sp>
      <p:sp>
        <p:nvSpPr>
          <p:cNvPr id="3" name="TextBox 2"/>
          <p:cNvSpPr txBox="1"/>
          <p:nvPr/>
        </p:nvSpPr>
        <p:spPr>
          <a:xfrm rot="10800000" flipV="1">
            <a:off x="8481366" y="1445294"/>
            <a:ext cx="2722668" cy="615553"/>
          </a:xfrm>
          <a:prstGeom prst="rect">
            <a:avLst/>
          </a:prstGeom>
          <a:noFill/>
        </p:spPr>
        <p:txBody>
          <a:bodyPr wrap="none" rtlCol="0">
            <a:spAutoFit/>
          </a:bodyPr>
          <a:lstStyle/>
          <a:p>
            <a:r>
              <a:rPr lang="fi-FI" sz="1600" dirty="0">
                <a:latin typeface="Proxima Nova Lt" panose="02000506030000020004" pitchFamily="2" charset="0"/>
              </a:rPr>
              <a:t>Proje</a:t>
            </a:r>
            <a:r>
              <a:rPr lang="lt-LT" sz="1600" dirty="0">
                <a:latin typeface="Proxima Nova Lt" panose="02000506030000020004" pitchFamily="2" charset="0"/>
              </a:rPr>
              <a:t>k</a:t>
            </a:r>
            <a:r>
              <a:rPr lang="en-US" sz="1600" dirty="0">
                <a:latin typeface="Proxima Nova Lt" panose="02000506030000020004" pitchFamily="2" charset="0"/>
              </a:rPr>
              <a:t>t</a:t>
            </a:r>
            <a:r>
              <a:rPr lang="lt-LT" sz="1600" dirty="0">
                <a:latin typeface="Proxima Nova Lt" panose="02000506030000020004" pitchFamily="2" charset="0"/>
              </a:rPr>
              <a:t>as ir foto</a:t>
            </a:r>
            <a:r>
              <a:rPr lang="fi-FI" sz="1600" dirty="0">
                <a:latin typeface="Proxima Nova Lt" panose="02000506030000020004" pitchFamily="2" charset="0"/>
              </a:rPr>
              <a:t>: Dansarena Nord</a:t>
            </a:r>
          </a:p>
          <a:p>
            <a:endParaRPr lang="fi-FI" dirty="0">
              <a:latin typeface="Proxima Nova Lt" panose="02000506030000020004" pitchFamily="2" charset="0"/>
            </a:endParaRPr>
          </a:p>
        </p:txBody>
      </p:sp>
      <p:pic>
        <p:nvPicPr>
          <p:cNvPr id="9" name="Picture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384" y="1772816"/>
            <a:ext cx="6172200" cy="3356133"/>
          </a:xfrm>
          <a:prstGeom prst="rect">
            <a:avLst/>
          </a:prstGeom>
          <a:ln>
            <a:noFill/>
          </a:ln>
          <a:effectLst>
            <a:outerShdw blurRad="292100" dist="139700" dir="2700000" algn="tl" rotWithShape="0">
              <a:srgbClr val="333333">
                <a:alpha val="65000"/>
              </a:srgbClr>
            </a:outerShdw>
          </a:effectLst>
        </p:spPr>
      </p:pic>
      <p:pic>
        <p:nvPicPr>
          <p:cNvPr id="6" name="Picture 2" descr="W:\KKN Server\Kommunikation\Logoarkiv\Nyt logo\KKN_logo_141210 2\KKN_Logo_rgb\KKN_lo-re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80" y="5583609"/>
            <a:ext cx="3223320" cy="9604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681" y="5532012"/>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9455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1658565"/>
          </a:xfrm>
        </p:spPr>
        <p:txBody>
          <a:bodyPr>
            <a:normAutofit/>
          </a:bodyPr>
          <a:lstStyle/>
          <a:p>
            <a:r>
              <a:rPr lang="lt-LT" sz="4800" dirty="0"/>
              <a:t>Šiaurės šalių </a:t>
            </a:r>
            <a:br>
              <a:rPr lang="lt-LT" sz="4800" dirty="0"/>
            </a:br>
            <a:r>
              <a:rPr lang="lt-LT" sz="4800" dirty="0"/>
              <a:t>K</a:t>
            </a:r>
            <a:r>
              <a:rPr lang="fi-FI" sz="4800" dirty="0"/>
              <a:t>ult</a:t>
            </a:r>
            <a:r>
              <a:rPr lang="lt-LT" sz="4800" dirty="0"/>
              <a:t>ūros ir meno programa</a:t>
            </a:r>
            <a:endParaRPr lang="fi-FI" sz="4800" dirty="0"/>
          </a:p>
        </p:txBody>
      </p:sp>
      <p:sp>
        <p:nvSpPr>
          <p:cNvPr id="3" name="Underrubrik 2"/>
          <p:cNvSpPr>
            <a:spLocks noGrp="1"/>
          </p:cNvSpPr>
          <p:nvPr>
            <p:ph type="subTitle" idx="1"/>
          </p:nvPr>
        </p:nvSpPr>
        <p:spPr>
          <a:xfrm>
            <a:off x="1487488" y="2780928"/>
            <a:ext cx="9144000" cy="2592288"/>
          </a:xfrm>
        </p:spPr>
        <p:txBody>
          <a:bodyPr>
            <a:normAutofit/>
          </a:bodyPr>
          <a:lstStyle/>
          <a:p>
            <a:endParaRPr lang="fi-FI" b="1" dirty="0"/>
          </a:p>
          <a:p>
            <a:r>
              <a:rPr lang="lt-LT" sz="3000" b="1" dirty="0"/>
              <a:t>Atvira visoms meno ir kultūros sritims</a:t>
            </a:r>
          </a:p>
          <a:p>
            <a:r>
              <a:rPr lang="lt-LT" sz="3000" b="1" dirty="0"/>
              <a:t>Trišaliai projektai (min. 2 Šiaurės šalys </a:t>
            </a:r>
            <a:r>
              <a:rPr lang="da-DK" sz="3000" b="1" dirty="0"/>
              <a:t>+ </a:t>
            </a:r>
            <a:r>
              <a:rPr lang="lt-LT" sz="3000" b="1" dirty="0"/>
              <a:t>trečia šalis) </a:t>
            </a:r>
            <a:endParaRPr lang="da-DK" sz="3000" b="1" dirty="0"/>
          </a:p>
          <a:p>
            <a:r>
              <a:rPr lang="lt-LT" sz="3000" b="1" dirty="0"/>
              <a:t>Atvira profesionalams, mėgėjams, NVO</a:t>
            </a:r>
            <a:endParaRPr lang="da-DK" sz="3000" b="1"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7752" y="5661248"/>
            <a:ext cx="2899840" cy="9361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2264" y="5600661"/>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2815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59496" y="836712"/>
            <a:ext cx="9144000" cy="1224136"/>
          </a:xfrm>
        </p:spPr>
        <p:txBody>
          <a:bodyPr>
            <a:normAutofit/>
          </a:bodyPr>
          <a:lstStyle/>
          <a:p>
            <a:r>
              <a:rPr lang="lt-LT" dirty="0"/>
              <a:t>Kultūros ir meno programa</a:t>
            </a:r>
            <a:endParaRPr lang="fi-FI" dirty="0"/>
          </a:p>
        </p:txBody>
      </p:sp>
      <p:sp>
        <p:nvSpPr>
          <p:cNvPr id="3" name="Underrubrik 2"/>
          <p:cNvSpPr>
            <a:spLocks noGrp="1"/>
          </p:cNvSpPr>
          <p:nvPr>
            <p:ph type="subTitle" idx="1"/>
          </p:nvPr>
        </p:nvSpPr>
        <p:spPr>
          <a:xfrm>
            <a:off x="1524000" y="2564904"/>
            <a:ext cx="9144000" cy="2880320"/>
          </a:xfrm>
        </p:spPr>
        <p:txBody>
          <a:bodyPr>
            <a:normAutofit fontScale="92500" lnSpcReduction="20000"/>
          </a:bodyPr>
          <a:lstStyle/>
          <a:p>
            <a:endParaRPr lang="fi-FI" b="1" dirty="0"/>
          </a:p>
          <a:p>
            <a:r>
              <a:rPr lang="lt-LT" dirty="0"/>
              <a:t>Metinis programos biudžetas – apie 2 000 000 eur</a:t>
            </a:r>
          </a:p>
          <a:p>
            <a:r>
              <a:rPr lang="fi-FI" dirty="0"/>
              <a:t>parama iki 7 000 €, kofinansavimas ne</a:t>
            </a:r>
            <a:r>
              <a:rPr lang="lt-LT" dirty="0"/>
              <a:t>būtinas </a:t>
            </a:r>
            <a:endParaRPr lang="fi-FI" dirty="0"/>
          </a:p>
          <a:p>
            <a:r>
              <a:rPr lang="lt-LT" dirty="0"/>
              <a:t>parama iki </a:t>
            </a:r>
            <a:r>
              <a:rPr lang="fi-FI" dirty="0"/>
              <a:t>40 000 €, </a:t>
            </a:r>
            <a:r>
              <a:rPr lang="lt-LT" dirty="0"/>
              <a:t>kofinansavimas – min. 30</a:t>
            </a:r>
            <a:r>
              <a:rPr lang="fi-FI" dirty="0"/>
              <a:t>%</a:t>
            </a:r>
          </a:p>
          <a:p>
            <a:r>
              <a:rPr lang="lt-LT" dirty="0"/>
              <a:t>parama iki </a:t>
            </a:r>
            <a:r>
              <a:rPr lang="fi-FI" dirty="0"/>
              <a:t>100 000 €, </a:t>
            </a:r>
            <a:r>
              <a:rPr lang="lt-LT" dirty="0"/>
              <a:t>kofinansavimas – min. </a:t>
            </a:r>
            <a:r>
              <a:rPr lang="fi-FI" dirty="0"/>
              <a:t>50%</a:t>
            </a:r>
          </a:p>
          <a:p>
            <a:endParaRPr lang="fi-FI" dirty="0"/>
          </a:p>
          <a:p>
            <a:r>
              <a:rPr lang="lt-LT" dirty="0"/>
              <a:t>Metinis programos biudžetas – apie 2 000 000 eur</a:t>
            </a:r>
          </a:p>
          <a:p>
            <a:r>
              <a:rPr lang="fi-FI" dirty="0"/>
              <a:t>Per metus finansuojama apie 450 projekt</a:t>
            </a:r>
            <a:r>
              <a:rPr lang="lt-LT" dirty="0"/>
              <a:t>ų.</a:t>
            </a:r>
            <a:endParaRPr lang="fi-FI"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5645652"/>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971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7408" y="476672"/>
            <a:ext cx="3932237" cy="4243636"/>
          </a:xfrm>
        </p:spPr>
        <p:txBody>
          <a:bodyPr/>
          <a:lstStyle/>
          <a:p>
            <a:r>
              <a:rPr lang="da-DK" sz="2400" dirty="0">
                <a:solidFill>
                  <a:schemeClr val="accent6"/>
                </a:solidFill>
              </a:rPr>
              <a:t>PROJE</a:t>
            </a:r>
            <a:r>
              <a:rPr lang="lt-LT" sz="2400" dirty="0">
                <a:solidFill>
                  <a:schemeClr val="accent6"/>
                </a:solidFill>
              </a:rPr>
              <a:t>KTŲ</a:t>
            </a:r>
            <a:r>
              <a:rPr lang="da-DK" sz="2400" dirty="0">
                <a:solidFill>
                  <a:schemeClr val="accent6"/>
                </a:solidFill>
              </a:rPr>
              <a:t> </a:t>
            </a:r>
            <a:r>
              <a:rPr lang="lt-LT" sz="2400" dirty="0">
                <a:solidFill>
                  <a:srgbClr val="002060"/>
                </a:solidFill>
              </a:rPr>
              <a:t>PAVYZDŽIAI</a:t>
            </a:r>
            <a:endParaRPr lang="da-DK" sz="2400" dirty="0"/>
          </a:p>
        </p:txBody>
      </p:sp>
      <p:sp>
        <p:nvSpPr>
          <p:cNvPr id="6" name="TextBox 5"/>
          <p:cNvSpPr txBox="1"/>
          <p:nvPr/>
        </p:nvSpPr>
        <p:spPr>
          <a:xfrm rot="5400000">
            <a:off x="10343842" y="3856321"/>
            <a:ext cx="1749197" cy="307777"/>
          </a:xfrm>
          <a:prstGeom prst="rect">
            <a:avLst/>
          </a:prstGeom>
          <a:noFill/>
        </p:spPr>
        <p:txBody>
          <a:bodyPr wrap="none" rtlCol="0">
            <a:spAutoFit/>
          </a:bodyPr>
          <a:lstStyle/>
          <a:p>
            <a:r>
              <a:rPr lang="lt-LT" sz="1400" dirty="0">
                <a:latin typeface="Proxima Nova Lt" panose="02000506030000020004" pitchFamily="2" charset="0"/>
              </a:rPr>
              <a:t>F</a:t>
            </a:r>
            <a:r>
              <a:rPr lang="da-DK" sz="1400" dirty="0">
                <a:latin typeface="Proxima Nova Lt" panose="02000506030000020004" pitchFamily="2" charset="0"/>
              </a:rPr>
              <a:t>oto: Claudi Thyrrestrup</a:t>
            </a:r>
            <a:endParaRPr lang="fi-FI" sz="1400" dirty="0">
              <a:latin typeface="Proxima Nova Lt" panose="02000506030000020004" pitchFamily="2" charset="0"/>
            </a:endParaRPr>
          </a:p>
        </p:txBody>
      </p:sp>
      <p:pic>
        <p:nvPicPr>
          <p:cNvPr id="11"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0428" y="1628800"/>
            <a:ext cx="5444124" cy="3356133"/>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735960" y="1340768"/>
            <a:ext cx="4825552" cy="307777"/>
          </a:xfrm>
          <a:prstGeom prst="rect">
            <a:avLst/>
          </a:prstGeom>
          <a:noFill/>
        </p:spPr>
        <p:txBody>
          <a:bodyPr wrap="none" rtlCol="0">
            <a:spAutoFit/>
          </a:bodyPr>
          <a:lstStyle/>
          <a:p>
            <a:r>
              <a:rPr lang="fi-FI" sz="1400" dirty="0">
                <a:latin typeface="Proxima Nova Lt" panose="02000506030000020004" pitchFamily="2" charset="0"/>
              </a:rPr>
              <a:t>”</a:t>
            </a:r>
            <a:r>
              <a:rPr lang="lt-LT" sz="1400" dirty="0">
                <a:latin typeface="Proxima Nova Lt" panose="02000506030000020004" pitchFamily="2" charset="0"/>
              </a:rPr>
              <a:t>Rytoj po vienerių metų</a:t>
            </a:r>
            <a:r>
              <a:rPr lang="fi-FI" sz="1400" dirty="0">
                <a:latin typeface="Proxima Nova Lt" panose="02000506030000020004" pitchFamily="2" charset="0"/>
              </a:rPr>
              <a:t>”</a:t>
            </a:r>
            <a:r>
              <a:rPr lang="lt-LT" sz="1400" dirty="0">
                <a:latin typeface="Proxima Nova Lt" panose="02000506030000020004" pitchFamily="2" charset="0"/>
              </a:rPr>
              <a:t>,</a:t>
            </a:r>
            <a:r>
              <a:rPr lang="fi-FI" sz="1400" dirty="0">
                <a:latin typeface="Proxima Nova Lt" panose="02000506030000020004" pitchFamily="2" charset="0"/>
              </a:rPr>
              <a:t> Hotel Pro Forma. </a:t>
            </a:r>
            <a:r>
              <a:rPr lang="lt-LT" sz="1400" dirty="0">
                <a:latin typeface="Proxima Nova Lt" panose="02000506030000020004" pitchFamily="2" charset="0"/>
              </a:rPr>
              <a:t>Šokėjas</a:t>
            </a:r>
            <a:r>
              <a:rPr lang="fi-FI" sz="1400" dirty="0">
                <a:latin typeface="Proxima Nova Lt" panose="02000506030000020004" pitchFamily="2" charset="0"/>
              </a:rPr>
              <a:t>: Alexandre Bourdat</a:t>
            </a:r>
          </a:p>
        </p:txBody>
      </p:sp>
      <p:sp>
        <p:nvSpPr>
          <p:cNvPr id="13" name="TextBox 12"/>
          <p:cNvSpPr txBox="1"/>
          <p:nvPr/>
        </p:nvSpPr>
        <p:spPr>
          <a:xfrm>
            <a:off x="749219" y="948690"/>
            <a:ext cx="4392488" cy="4524315"/>
          </a:xfrm>
          <a:prstGeom prst="rect">
            <a:avLst/>
          </a:prstGeom>
          <a:noFill/>
        </p:spPr>
        <p:txBody>
          <a:bodyPr wrap="square" rtlCol="0">
            <a:spAutoFit/>
          </a:bodyPr>
          <a:lstStyle/>
          <a:p>
            <a:r>
              <a:rPr lang="lt-LT" sz="1600" dirty="0">
                <a:solidFill>
                  <a:srgbClr val="002060"/>
                </a:solidFill>
                <a:latin typeface="Proxima Nova Alt Bl" panose="02000506030000020004" pitchFamily="2" charset="0"/>
              </a:rPr>
              <a:t>Kas</a:t>
            </a:r>
            <a:r>
              <a:rPr lang="fo-FO" sz="1600" dirty="0">
                <a:solidFill>
                  <a:srgbClr val="002060"/>
                </a:solidFill>
                <a:latin typeface="Proxima Nova Alt Bl" panose="02000506030000020004" pitchFamily="2" charset="0"/>
              </a:rPr>
              <a:t>? </a:t>
            </a:r>
            <a:r>
              <a:rPr lang="fo-FO" sz="1600" dirty="0">
                <a:latin typeface="Proxima Nova Lt" panose="02000506030000020004" pitchFamily="2" charset="0"/>
              </a:rPr>
              <a:t>12 Nordic Pride festival</a:t>
            </a:r>
            <a:r>
              <a:rPr lang="lt-LT" sz="1600" dirty="0">
                <a:latin typeface="Proxima Nova Lt" panose="02000506030000020004" pitchFamily="2" charset="0"/>
              </a:rPr>
              <a:t>ių akcija „Skalbinių virvė“</a:t>
            </a:r>
            <a:endParaRPr lang="fo-FO" sz="1600" dirty="0">
              <a:latin typeface="Proxima Nova Lt" panose="02000506030000020004" pitchFamily="2" charset="0"/>
            </a:endParaRPr>
          </a:p>
          <a:p>
            <a:r>
              <a:rPr lang="lt-LT" sz="1600" dirty="0">
                <a:solidFill>
                  <a:srgbClr val="002060"/>
                </a:solidFill>
                <a:latin typeface="Proxima Nova Alt Bl" panose="02000506030000020004" pitchFamily="2" charset="0"/>
              </a:rPr>
              <a:t>Kokiu tikslu</a:t>
            </a:r>
            <a:r>
              <a:rPr lang="fo-FO" sz="1600" dirty="0">
                <a:solidFill>
                  <a:srgbClr val="002060"/>
                </a:solidFill>
                <a:latin typeface="Proxima Nova Alt Bl" panose="02000506030000020004" pitchFamily="2" charset="0"/>
              </a:rPr>
              <a:t>? </a:t>
            </a:r>
            <a:r>
              <a:rPr lang="lt-LT" sz="1600" dirty="0">
                <a:latin typeface="Proxima Nova Alt Bl" panose="02000506030000020004" pitchFamily="2" charset="0"/>
              </a:rPr>
              <a:t>Festivalio </a:t>
            </a:r>
            <a:r>
              <a:rPr lang="lt-LT" sz="1600" dirty="0">
                <a:latin typeface="Proxima Nova Lt" panose="02000506030000020004" pitchFamily="2" charset="0"/>
              </a:rPr>
              <a:t>metu visi kviečiami lauke iškabinti spalvotus skalbinius ir dalintis nuotraukomis socialinėje platformoje</a:t>
            </a:r>
            <a:r>
              <a:rPr lang="fo-FO" sz="1600" dirty="0">
                <a:latin typeface="Proxima Nova Lt" panose="02000506030000020004" pitchFamily="2" charset="0"/>
              </a:rPr>
              <a:t> #tvattlina (red. </a:t>
            </a:r>
            <a:r>
              <a:rPr lang="lt-LT" sz="1600" dirty="0">
                <a:latin typeface="Proxima Nova Lt" panose="02000506030000020004" pitchFamily="2" charset="0"/>
              </a:rPr>
              <a:t>skalbinių virvė</a:t>
            </a:r>
            <a:r>
              <a:rPr lang="fo-FO" sz="1600" dirty="0">
                <a:latin typeface="Proxima Nova Lt" panose="02000506030000020004" pitchFamily="2" charset="0"/>
              </a:rPr>
              <a:t>)</a:t>
            </a:r>
            <a:r>
              <a:rPr lang="lt-LT" sz="1600" dirty="0">
                <a:latin typeface="Proxima Nova Lt" panose="02000506030000020004" pitchFamily="2" charset="0"/>
              </a:rPr>
              <a:t>, tokiu būdu suteikiama galimybė plačiajai visuomenei nesudėtingai išreikšti savo poziciją.</a:t>
            </a:r>
            <a:endParaRPr lang="fo-FO" sz="1600" dirty="0">
              <a:latin typeface="Proxima Nova Lt" panose="02000506030000020004" pitchFamily="2" charset="0"/>
            </a:endParaRPr>
          </a:p>
          <a:p>
            <a:endParaRPr lang="lt-LT" sz="1600" dirty="0">
              <a:latin typeface="Proxima Nova Lt" panose="02000506030000020004" pitchFamily="2" charset="0"/>
            </a:endParaRPr>
          </a:p>
          <a:p>
            <a:r>
              <a:rPr lang="lt-LT" sz="1600" dirty="0">
                <a:solidFill>
                  <a:srgbClr val="002060"/>
                </a:solidFill>
                <a:latin typeface="Proxima Nova Lt" panose="02000506030000020004" pitchFamily="2" charset="0"/>
              </a:rPr>
              <a:t>Kas?</a:t>
            </a:r>
            <a:r>
              <a:rPr lang="lt-LT" sz="1600" dirty="0">
                <a:latin typeface="Proxima Nova Lt" panose="02000506030000020004" pitchFamily="2" charset="0"/>
              </a:rPr>
              <a:t> Menininkų grupės Nellie projektas „Lillies of the Street“</a:t>
            </a:r>
          </a:p>
          <a:p>
            <a:r>
              <a:rPr lang="lt-LT" sz="1600" dirty="0">
                <a:solidFill>
                  <a:srgbClr val="002060"/>
                </a:solidFill>
                <a:latin typeface="Proxima Nova Lt" panose="02000506030000020004" pitchFamily="2" charset="0"/>
              </a:rPr>
              <a:t>Kokiu tikslu? </a:t>
            </a:r>
            <a:r>
              <a:rPr lang="lt-LT" sz="1600" dirty="0">
                <a:latin typeface="Proxima Nova Lt" panose="02000506030000020004" pitchFamily="2" charset="0"/>
              </a:rPr>
              <a:t>Penki menininkai iš Lietuvos, Latvijos, Švedijos ir Suomijos siekia sukurti unikalų tarpdisciplininį meno projektą iš istorijų, iliustracijų serijos ir pasakojimų apie realias patirtis žmonių, įtrauktų į prostituciją.</a:t>
            </a:r>
          </a:p>
          <a:p>
            <a:endParaRPr lang="lt-LT" sz="1600" dirty="0">
              <a:latin typeface="Proxima Nova Lt" panose="02000506030000020004" pitchFamily="2" charset="0"/>
            </a:endParaRPr>
          </a:p>
          <a:p>
            <a:r>
              <a:rPr lang="lt-LT" sz="1600" dirty="0">
                <a:solidFill>
                  <a:srgbClr val="002060"/>
                </a:solidFill>
                <a:latin typeface="Proxima Nova Lt" panose="02000506030000020004" pitchFamily="2" charset="0"/>
              </a:rPr>
              <a:t>Kas? </a:t>
            </a:r>
            <a:r>
              <a:rPr lang="lt-LT" sz="1600" dirty="0">
                <a:latin typeface="Proxima Nova Lt" panose="02000506030000020004" pitchFamily="2" charset="0"/>
              </a:rPr>
              <a:t>Lietuvos Teatrų agentūra</a:t>
            </a:r>
          </a:p>
          <a:p>
            <a:r>
              <a:rPr lang="lt-LT" sz="1600" dirty="0">
                <a:solidFill>
                  <a:srgbClr val="002060"/>
                </a:solidFill>
                <a:latin typeface="Proxima Nova Lt" panose="02000506030000020004" pitchFamily="2" charset="0"/>
              </a:rPr>
              <a:t>Kokiu tikslu? </a:t>
            </a:r>
            <a:r>
              <a:rPr lang="lt-LT" sz="1600" dirty="0">
                <a:latin typeface="Proxima Nova Lt" panose="02000506030000020004" pitchFamily="2" charset="0"/>
              </a:rPr>
              <a:t>Meninis tiriamasis projektas sudėtinga ir dažnai tabu laikoma savižudybių tema. </a:t>
            </a:r>
            <a:endParaRPr lang="fo-FO" sz="1600" dirty="0">
              <a:latin typeface="Proxima Nova Lt" panose="02000506030000020004" pitchFamily="2" charset="0"/>
            </a:endParaRPr>
          </a:p>
        </p:txBody>
      </p:sp>
      <p:pic>
        <p:nvPicPr>
          <p:cNvPr id="7" name="Picture 2" descr="W:\KKN Server\Kommunikation\Logoarkiv\Nyt logo\KKN_logo_141210 2\KKN_Logo_rgb\KKN_lo-re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90" y="5609928"/>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538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39416" y="1772815"/>
            <a:ext cx="10515600" cy="2952329"/>
          </a:xfrm>
        </p:spPr>
        <p:txBody>
          <a:bodyPr>
            <a:normAutofit fontScale="90000"/>
          </a:bodyPr>
          <a:lstStyle/>
          <a:p>
            <a:pPr algn="ct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lt-LT" sz="4400" dirty="0"/>
              <a:t>Šiaurės ministrų tarybos </a:t>
            </a:r>
            <a:br>
              <a:rPr lang="lt-LT" sz="4400" dirty="0"/>
            </a:br>
            <a:r>
              <a:rPr lang="lt-LT" sz="4400" dirty="0"/>
              <a:t>Kultūrinio bendradarbiavimo Šiaurės šalyse strategija </a:t>
            </a:r>
            <a:br>
              <a:rPr lang="lt-LT" sz="4400" dirty="0"/>
            </a:br>
            <a:r>
              <a:rPr lang="en-US" sz="4400" dirty="0"/>
              <a:t>2013 – 2020</a:t>
            </a:r>
            <a:r>
              <a:rPr lang="lt-LT" sz="4400" dirty="0"/>
              <a:t/>
            </a:r>
            <a:br>
              <a:rPr lang="lt-LT" sz="4400" dirty="0"/>
            </a:br>
            <a:r>
              <a:rPr lang="lt-LT" sz="4400" dirty="0"/>
              <a:t/>
            </a:r>
            <a:br>
              <a:rPr lang="lt-LT" sz="4400" dirty="0"/>
            </a:br>
            <a:r>
              <a:rPr lang="lt-LT" sz="4400" dirty="0">
                <a:hlinkClick r:id="rId2"/>
              </a:rPr>
              <a:t>www.norden.org</a:t>
            </a:r>
            <a:endParaRPr lang="fi-FI" sz="4400" dirty="0"/>
          </a:p>
        </p:txBody>
      </p:sp>
      <p:pic>
        <p:nvPicPr>
          <p:cNvPr id="3" name="Picture 2" descr="W:\KKN Server\Kommunikation\Logoarkiv\Nyt logo\KKN_logo_141210 2\KKN_Logo_rgb\KKN_lo-re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2392" y="5679780"/>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0756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304" y="5661248"/>
            <a:ext cx="2935288" cy="87465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a:xfrm>
            <a:off x="407368" y="324644"/>
            <a:ext cx="3932237" cy="728092"/>
          </a:xfrm>
        </p:spPr>
        <p:txBody>
          <a:bodyPr>
            <a:normAutofit/>
          </a:bodyPr>
          <a:lstStyle/>
          <a:p>
            <a:r>
              <a:rPr lang="lt-LT" sz="2800" dirty="0"/>
              <a:t>Penkios temos</a:t>
            </a:r>
            <a:endParaRPr lang="en-GB" sz="2800" dirty="0"/>
          </a:p>
        </p:txBody>
      </p:sp>
      <p:sp>
        <p:nvSpPr>
          <p:cNvPr id="4" name="Platshållare för text 3"/>
          <p:cNvSpPr>
            <a:spLocks noGrp="1"/>
          </p:cNvSpPr>
          <p:nvPr>
            <p:ph type="body" sz="half" idx="2"/>
          </p:nvPr>
        </p:nvSpPr>
        <p:spPr>
          <a:xfrm>
            <a:off x="407368" y="1124744"/>
            <a:ext cx="3816424" cy="4824536"/>
          </a:xfrm>
        </p:spPr>
        <p:txBody>
          <a:bodyPr>
            <a:noAutofit/>
          </a:bodyPr>
          <a:lstStyle/>
          <a:p>
            <a:pPr>
              <a:lnSpc>
                <a:spcPct val="150000"/>
              </a:lnSpc>
            </a:pPr>
            <a:r>
              <a:rPr lang="fi-FI" sz="1400" b="1" dirty="0">
                <a:latin typeface="Helvetica" pitchFamily="34" charset="0"/>
              </a:rPr>
              <a:t>T</a:t>
            </a:r>
            <a:r>
              <a:rPr lang="lt-LT" sz="1400" b="1" dirty="0"/>
              <a:t>varu</a:t>
            </a:r>
            <a:r>
              <a:rPr lang="en-US" sz="1400" b="1" dirty="0">
                <a:latin typeface="Helvetica" pitchFamily="34" charset="0"/>
              </a:rPr>
              <a:t>mas</a:t>
            </a:r>
            <a:r>
              <a:rPr lang="lt-LT" sz="1400" dirty="0"/>
              <a:t>: prieinamesnis ir patrauklesnis Šiaurės šalių kultūrinis gyvenimas prisidės prie tvarumo Šiaurės šalių visuomenėse </a:t>
            </a:r>
          </a:p>
          <a:p>
            <a:pPr>
              <a:lnSpc>
                <a:spcPct val="150000"/>
              </a:lnSpc>
            </a:pPr>
            <a:r>
              <a:rPr lang="lt-LT" sz="1400" b="1" dirty="0"/>
              <a:t>Kūrybišk</a:t>
            </a:r>
            <a:r>
              <a:rPr lang="en-US" sz="1400" b="1" dirty="0" err="1">
                <a:latin typeface="Helvetica" pitchFamily="34" charset="0"/>
              </a:rPr>
              <a:t>umas</a:t>
            </a:r>
            <a:r>
              <a:rPr lang="lt-LT" sz="1400" dirty="0"/>
              <a:t>: Šiaurės šalių regionas – kaip gyvybingas, dinamiškas ir kūrybiškas kultūrinis regionas. </a:t>
            </a:r>
            <a:endParaRPr lang="fi-FI" sz="1400" dirty="0">
              <a:latin typeface="Helvetica" pitchFamily="34" charset="0"/>
            </a:endParaRPr>
          </a:p>
          <a:p>
            <a:pPr>
              <a:lnSpc>
                <a:spcPct val="150000"/>
              </a:lnSpc>
            </a:pPr>
            <a:r>
              <a:rPr lang="en-US" sz="1400" b="1" dirty="0" err="1">
                <a:latin typeface="Helvetica" pitchFamily="34" charset="0"/>
              </a:rPr>
              <a:t>Kult</a:t>
            </a:r>
            <a:r>
              <a:rPr lang="lt-LT" sz="1400" b="1" dirty="0"/>
              <a:t>ūrų įvairovė</a:t>
            </a:r>
            <a:r>
              <a:rPr lang="lt-LT" sz="1400" dirty="0"/>
              <a:t>: Visi Šiaurės šalių piliečiai turėtų jaustis regiono kultūrinio gyvenimo dalimi ir turėti galimybę jame reikštis. </a:t>
            </a:r>
            <a:endParaRPr lang="fi-FI" sz="1400" dirty="0">
              <a:latin typeface="Helvetica" pitchFamily="34" charset="0"/>
            </a:endParaRPr>
          </a:p>
          <a:p>
            <a:pPr>
              <a:lnSpc>
                <a:spcPct val="150000"/>
              </a:lnSpc>
            </a:pPr>
            <a:r>
              <a:rPr lang="lt-LT" sz="1400" b="1" dirty="0"/>
              <a:t>Jaunoji karta</a:t>
            </a:r>
            <a:r>
              <a:rPr lang="lt-LT" sz="1400" dirty="0"/>
              <a:t>: galimybės vaikams ir jaunimui patiems kurti, dalyvauti ir turėti nuomonę apie meną ir kultūrą.  </a:t>
            </a:r>
            <a:endParaRPr lang="fi-FI" sz="1400" dirty="0">
              <a:latin typeface="Helvetica" pitchFamily="34" charset="0"/>
            </a:endParaRPr>
          </a:p>
          <a:p>
            <a:pPr>
              <a:lnSpc>
                <a:spcPct val="150000"/>
              </a:lnSpc>
            </a:pPr>
            <a:r>
              <a:rPr lang="lt-LT" sz="1400" b="1" dirty="0"/>
              <a:t>Skaitmeninimas </a:t>
            </a:r>
            <a:r>
              <a:rPr lang="lt-LT" sz="1400" dirty="0"/>
              <a:t>: skaitmeninių technologijų teigiama įtaka Šiaurės šalių kultūrai ir jos sklaidai</a:t>
            </a:r>
            <a:endParaRPr lang="en-GB" sz="1400" dirty="0">
              <a:latin typeface="Helvetica" pitchFamily="34" charset="0"/>
            </a:endParaRP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63327">
            <a:off x="4976263" y="1224805"/>
            <a:ext cx="2937282" cy="4129602"/>
          </a:xfrm>
          <a:prstGeom prst="rect">
            <a:avLst/>
          </a:prstGeom>
        </p:spPr>
      </p:pic>
      <p:pic>
        <p:nvPicPr>
          <p:cNvPr id="5"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43028">
            <a:off x="8422255" y="1136826"/>
            <a:ext cx="2937282" cy="4129602"/>
          </a:xfrm>
          <a:prstGeom prst="rect">
            <a:avLst/>
          </a:prstGeom>
        </p:spPr>
      </p:pic>
      <p:pic>
        <p:nvPicPr>
          <p:cNvPr id="6"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0620">
            <a:off x="6475166" y="640797"/>
            <a:ext cx="3250144" cy="4569463"/>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264" y="5569939"/>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539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3635"/>
          </a:xfrm>
        </p:spPr>
        <p:txBody>
          <a:bodyPr>
            <a:normAutofit/>
          </a:bodyPr>
          <a:lstStyle/>
          <a:p>
            <a:r>
              <a:rPr lang="en-US" dirty="0"/>
              <a:t>F</a:t>
            </a:r>
            <a:r>
              <a:rPr lang="lt-LT" dirty="0"/>
              <a:t>inansuotų projektų pavyzdžiai</a:t>
            </a:r>
            <a:endParaRPr lang="en-US" dirty="0"/>
          </a:p>
        </p:txBody>
      </p:sp>
      <p:sp>
        <p:nvSpPr>
          <p:cNvPr id="3" name="Content Placeholder 2"/>
          <p:cNvSpPr>
            <a:spLocks noGrp="1"/>
          </p:cNvSpPr>
          <p:nvPr>
            <p:ph idx="1"/>
          </p:nvPr>
        </p:nvSpPr>
        <p:spPr>
          <a:xfrm>
            <a:off x="479376" y="1484785"/>
            <a:ext cx="9865096" cy="4209577"/>
          </a:xfrm>
        </p:spPr>
        <p:txBody>
          <a:bodyPr>
            <a:noAutofit/>
          </a:bodyPr>
          <a:lstStyle/>
          <a:p>
            <a:pPr marL="0" indent="0">
              <a:buNone/>
            </a:pPr>
            <a:r>
              <a:rPr lang="lt-LT" sz="1600" b="1" dirty="0">
                <a:latin typeface="Proxima Nova Alt Lt"/>
              </a:rPr>
              <a:t>Tvarumas</a:t>
            </a:r>
            <a:r>
              <a:rPr lang="lt-LT" sz="1600" dirty="0">
                <a:latin typeface="Proxima Nova Alt Lt"/>
              </a:rPr>
              <a:t>. Konnekt – Art and Science</a:t>
            </a:r>
          </a:p>
          <a:p>
            <a:pPr marL="0" indent="0">
              <a:buNone/>
            </a:pPr>
            <a:r>
              <a:rPr lang="lt-LT" sz="1600" dirty="0">
                <a:latin typeface="Proxima Nova Alt Lt"/>
              </a:rPr>
              <a:t>Tvarumo studijų instituto Reikjavike inicijuotas projektas. Dalyvauja meno akademijos studentai, menininkai ir mokslininkai (klimatologai). Siekiama sukurti meno kūrinius, kurie leistų patrauklia forma visuomenei pristatyti mokslinių tyrimų rezultatus.</a:t>
            </a:r>
          </a:p>
          <a:p>
            <a:pPr marL="0" indent="0">
              <a:buNone/>
            </a:pPr>
            <a:r>
              <a:rPr lang="lt-LT" sz="1600" b="1" dirty="0">
                <a:latin typeface="Proxima Nova Alt Lt"/>
              </a:rPr>
              <a:t>Kūrybiškumas</a:t>
            </a:r>
            <a:r>
              <a:rPr lang="lt-LT" sz="1600" dirty="0">
                <a:latin typeface="Proxima Nova Alt Lt"/>
              </a:rPr>
              <a:t>. Naujoji opera Folie à Deux </a:t>
            </a:r>
          </a:p>
          <a:p>
            <a:pPr marL="0" indent="0">
              <a:buNone/>
            </a:pPr>
            <a:r>
              <a:rPr lang="lt-LT" sz="1600" dirty="0">
                <a:latin typeface="Proxima Nova Alt Lt"/>
              </a:rPr>
              <a:t>Kompozitorė Emily Hall iš Didžiosios Britanijos, libreto autorius – islandų poetas Sjón. Opera skirta jaunimui. Planuojamas turnė po Europą.</a:t>
            </a:r>
          </a:p>
          <a:p>
            <a:pPr marL="0" indent="0">
              <a:buNone/>
            </a:pPr>
            <a:r>
              <a:rPr lang="lt-LT" sz="1600" b="1" dirty="0">
                <a:latin typeface="Proxima Nova Alt Lt"/>
              </a:rPr>
              <a:t>Kultūrų įvairovė</a:t>
            </a:r>
            <a:r>
              <a:rPr lang="lt-LT" sz="1600" dirty="0">
                <a:latin typeface="Proxima Nova Alt Lt"/>
              </a:rPr>
              <a:t>. Šiaurės šalių romų festivalis Švedijoje</a:t>
            </a:r>
          </a:p>
          <a:p>
            <a:pPr marL="0" indent="0">
              <a:buNone/>
            </a:pPr>
            <a:r>
              <a:rPr lang="lt-LT" sz="1600" b="1" dirty="0">
                <a:latin typeface="Proxima Nova Alt Lt"/>
              </a:rPr>
              <a:t>Vaikai ir jaunimas</a:t>
            </a:r>
            <a:r>
              <a:rPr lang="lt-LT" sz="1600" dirty="0">
                <a:latin typeface="Proxima Nova Alt Lt"/>
              </a:rPr>
              <a:t>. Streetstar festivalis Stokholme </a:t>
            </a:r>
          </a:p>
          <a:p>
            <a:pPr marL="0" indent="0">
              <a:buNone/>
            </a:pPr>
            <a:r>
              <a:rPr lang="lt-LT" sz="1600" dirty="0">
                <a:latin typeface="Proxima Nova Alt Lt"/>
              </a:rPr>
              <a:t>Dalyvauja daugiau nei 1000 jaunų gatvės šokio entuziastų iš Šiaurės šalių. Profesionalūs šokėjai ves kūrybines dirbtuves ir mokymus.</a:t>
            </a:r>
          </a:p>
          <a:p>
            <a:pPr marL="0" indent="0">
              <a:buNone/>
            </a:pPr>
            <a:r>
              <a:rPr lang="lt-LT" sz="1600" b="1" dirty="0">
                <a:latin typeface="Proxima Nova Alt Lt"/>
              </a:rPr>
              <a:t>Skaitmeninimas</a:t>
            </a:r>
            <a:r>
              <a:rPr lang="lt-LT" sz="1600" dirty="0">
                <a:latin typeface="Proxima Nova Alt Lt"/>
              </a:rPr>
              <a:t>. Nordic Media Art Archive Network</a:t>
            </a:r>
          </a:p>
          <a:p>
            <a:pPr marL="0" indent="0">
              <a:buNone/>
            </a:pPr>
            <a:r>
              <a:rPr lang="lt-LT" sz="1600" dirty="0">
                <a:latin typeface="Proxima Nova Alt Lt"/>
              </a:rPr>
              <a:t>Skaitmeninės technologijos pasitelkiamos kurti archyvavimo metodus ir didinti medijų meno </a:t>
            </a:r>
            <a:r>
              <a:rPr lang="lt-LT" sz="1600" dirty="0">
                <a:latin typeface="Proxima Nova Alt Bl"/>
              </a:rPr>
              <a:t>pasiekiamumą. </a:t>
            </a:r>
            <a:endParaRPr lang="en-US" sz="1600" dirty="0">
              <a:latin typeface="Proxima Nova Alt Bl"/>
            </a:endParaRPr>
          </a:p>
        </p:txBody>
      </p:sp>
      <p:pic>
        <p:nvPicPr>
          <p:cNvPr id="5"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304" y="5694362"/>
            <a:ext cx="2935288" cy="87465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5675092"/>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7410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1464" y="1331813"/>
            <a:ext cx="9144000" cy="1089075"/>
          </a:xfrm>
        </p:spPr>
        <p:txBody>
          <a:bodyPr>
            <a:normAutofit/>
          </a:bodyPr>
          <a:lstStyle/>
          <a:p>
            <a:r>
              <a:rPr lang="lt-LT" dirty="0"/>
              <a:t>Nordisk Kulturkontakt </a:t>
            </a:r>
            <a:endParaRPr lang="fi-FI" dirty="0"/>
          </a:p>
        </p:txBody>
      </p:sp>
      <p:sp>
        <p:nvSpPr>
          <p:cNvPr id="3" name="Subtitle 2"/>
          <p:cNvSpPr>
            <a:spLocks noGrp="1"/>
          </p:cNvSpPr>
          <p:nvPr>
            <p:ph type="subTitle" idx="1"/>
          </p:nvPr>
        </p:nvSpPr>
        <p:spPr>
          <a:xfrm>
            <a:off x="1271464" y="2492896"/>
            <a:ext cx="9144000" cy="2016224"/>
          </a:xfrm>
        </p:spPr>
        <p:txBody>
          <a:bodyPr>
            <a:noAutofit/>
          </a:bodyPr>
          <a:lstStyle/>
          <a:p>
            <a:r>
              <a:rPr lang="lt-LT" sz="5000" dirty="0">
                <a:solidFill>
                  <a:schemeClr val="accent6"/>
                </a:solidFill>
              </a:rPr>
              <a:t>KULTŪROS CENTRAS SUOMIJOJE   VISAM ŠIAURĖS ŠALIŲ REGIONUI</a:t>
            </a:r>
          </a:p>
          <a:p>
            <a:r>
              <a:rPr lang="lt-LT" sz="5000" dirty="0">
                <a:solidFill>
                  <a:schemeClr val="accent6"/>
                </a:solidFill>
                <a:hlinkClick r:id="rId2"/>
              </a:rPr>
              <a:t>www.nordiskkulturkontakt.org</a:t>
            </a:r>
            <a:endParaRPr lang="lt-LT" sz="5000" dirty="0">
              <a:solidFill>
                <a:schemeClr val="accent6"/>
              </a:solidFill>
            </a:endParaRPr>
          </a:p>
          <a:p>
            <a:endParaRPr lang="fi-FI" sz="5000" dirty="0">
              <a:solidFill>
                <a:schemeClr val="accent6"/>
              </a:solidFill>
            </a:endParaRPr>
          </a:p>
        </p:txBody>
      </p:sp>
      <p:pic>
        <p:nvPicPr>
          <p:cNvPr id="4" name="Picture 2" descr="W:\KKN Server\Kommunikation\Logoarkiv\Nyt logo\KKN_logo_141210 2\KKN_Logo_rgb\KKN_lo-re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280" y="5638959"/>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203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359696" y="5499230"/>
            <a:ext cx="1536170" cy="1152128"/>
          </a:xfrm>
          <a:prstGeom prst="rect">
            <a:avLst/>
          </a:prstGeom>
        </p:spPr>
      </p:pic>
      <p:sp>
        <p:nvSpPr>
          <p:cNvPr id="3" name="TextBox 2"/>
          <p:cNvSpPr txBox="1"/>
          <p:nvPr/>
        </p:nvSpPr>
        <p:spPr>
          <a:xfrm>
            <a:off x="695400" y="767602"/>
            <a:ext cx="10009112" cy="4862870"/>
          </a:xfrm>
          <a:prstGeom prst="rect">
            <a:avLst/>
          </a:prstGeom>
          <a:noFill/>
        </p:spPr>
        <p:txBody>
          <a:bodyPr wrap="square" rtlCol="0">
            <a:spAutoFit/>
          </a:bodyPr>
          <a:lstStyle/>
          <a:p>
            <a:r>
              <a:rPr lang="lt-LT" sz="4000" dirty="0">
                <a:solidFill>
                  <a:srgbClr val="002060"/>
                </a:solidFill>
                <a:latin typeface="Proxima Nova ScOsf Lt" panose="02000506030000020004" pitchFamily="2" charset="0"/>
              </a:rPr>
              <a:t>Finansavimo klausimais konsultuoja:</a:t>
            </a:r>
            <a:endParaRPr lang="fo-FO" sz="4000" dirty="0">
              <a:solidFill>
                <a:srgbClr val="002060"/>
              </a:solidFill>
              <a:latin typeface="Proxima Nova ScOsf Lt" panose="02000506030000020004" pitchFamily="2" charset="0"/>
            </a:endParaRPr>
          </a:p>
          <a:p>
            <a:endParaRPr lang="fo-FO" dirty="0">
              <a:latin typeface="Proxima Nova Rg" panose="02000506030000020004" pitchFamily="2" charset="0"/>
            </a:endParaRPr>
          </a:p>
          <a:p>
            <a:r>
              <a:rPr lang="fo-FO" dirty="0">
                <a:latin typeface="Proxima Nova Rg" panose="02000506030000020004" pitchFamily="2" charset="0"/>
              </a:rPr>
              <a:t>Nordic-Baltic Mobility programme</a:t>
            </a:r>
            <a:r>
              <a:rPr lang="lt-LT" dirty="0">
                <a:latin typeface="Proxima Nova Rg" panose="02000506030000020004" pitchFamily="2" charset="0"/>
              </a:rPr>
              <a:t> (Šiaurės ir Baltijos šalių kultūrinio mobilumo programa)</a:t>
            </a:r>
            <a:endParaRPr lang="fo-FO" dirty="0">
              <a:latin typeface="Proxima Nova Rg" panose="02000506030000020004" pitchFamily="2" charset="0"/>
            </a:endParaRPr>
          </a:p>
          <a:p>
            <a:r>
              <a:rPr lang="lt-LT" dirty="0">
                <a:latin typeface="Proxima Nova Rg" panose="02000506030000020004" pitchFamily="2" charset="0"/>
                <a:hlinkClick r:id="rId3"/>
              </a:rPr>
              <a:t>Turid.Johannessen</a:t>
            </a:r>
            <a:r>
              <a:rPr lang="da-DK" dirty="0">
                <a:latin typeface="Proxima Nova Rg" panose="02000506030000020004" pitchFamily="2" charset="0"/>
                <a:hlinkClick r:id="rId3"/>
              </a:rPr>
              <a:t>@</a:t>
            </a:r>
            <a:r>
              <a:rPr lang="lt-LT" dirty="0">
                <a:latin typeface="Proxima Nova Rg" panose="02000506030000020004" pitchFamily="2" charset="0"/>
                <a:hlinkClick r:id="rId3"/>
              </a:rPr>
              <a:t>nordisk</a:t>
            </a:r>
            <a:r>
              <a:rPr lang="da-DK" dirty="0">
                <a:latin typeface="Proxima Nova Rg" panose="02000506030000020004" pitchFamily="2" charset="0"/>
                <a:hlinkClick r:id="rId3"/>
              </a:rPr>
              <a:t>kulturkontakt.org</a:t>
            </a:r>
            <a:endParaRPr lang="lt-LT" dirty="0">
              <a:latin typeface="Proxima Nova Rg" panose="02000506030000020004" pitchFamily="2" charset="0"/>
            </a:endParaRPr>
          </a:p>
          <a:p>
            <a:endParaRPr lang="lt-LT" dirty="0">
              <a:latin typeface="Proxima Nova Rg" panose="02000506030000020004" pitchFamily="2" charset="0"/>
            </a:endParaRPr>
          </a:p>
          <a:p>
            <a:r>
              <a:rPr lang="lt-LT" dirty="0">
                <a:latin typeface="Proxima Nova Rg" panose="02000506030000020004" pitchFamily="2" charset="0"/>
              </a:rPr>
              <a:t>Kontaktinis a</a:t>
            </a:r>
            <a:r>
              <a:rPr lang="en-US" dirty="0" err="1">
                <a:latin typeface="Proxima Nova Rg" panose="02000506030000020004" pitchFamily="2" charset="0"/>
              </a:rPr>
              <a:t>smuo</a:t>
            </a:r>
            <a:r>
              <a:rPr lang="en-US" dirty="0">
                <a:latin typeface="Proxima Nova Rg" panose="02000506030000020004" pitchFamily="2" charset="0"/>
              </a:rPr>
              <a:t> </a:t>
            </a:r>
            <a:r>
              <a:rPr lang="en-US" dirty="0" err="1">
                <a:latin typeface="Proxima Nova Rg" panose="02000506030000020004" pitchFamily="2" charset="0"/>
              </a:rPr>
              <a:t>Lietuvoje</a:t>
            </a:r>
            <a:r>
              <a:rPr lang="lt-LT" dirty="0">
                <a:latin typeface="Proxima Nova Rg" panose="02000506030000020004" pitchFamily="2" charset="0"/>
              </a:rPr>
              <a:t>: </a:t>
            </a:r>
          </a:p>
          <a:p>
            <a:r>
              <a:rPr lang="lt-LT" dirty="0">
                <a:latin typeface="Proxima Nova Rg" panose="02000506030000020004" pitchFamily="2" charset="0"/>
              </a:rPr>
              <a:t>Brigita Urmanaitė, </a:t>
            </a:r>
            <a:r>
              <a:rPr lang="lt-LT" dirty="0">
                <a:latin typeface="Proxima Nova Rg" panose="02000506030000020004" pitchFamily="2" charset="0"/>
                <a:hlinkClick r:id="rId4"/>
              </a:rPr>
              <a:t>brigita</a:t>
            </a:r>
            <a:r>
              <a:rPr lang="en-US" dirty="0">
                <a:latin typeface="Proxima Nova Rg" panose="02000506030000020004" pitchFamily="2" charset="0"/>
                <a:hlinkClick r:id="rId4"/>
              </a:rPr>
              <a:t>@</a:t>
            </a:r>
            <a:r>
              <a:rPr lang="en-US" dirty="0" err="1">
                <a:latin typeface="Proxima Nova Rg" panose="02000506030000020004" pitchFamily="2" charset="0"/>
                <a:hlinkClick r:id="rId4"/>
              </a:rPr>
              <a:t>norden.lt</a:t>
            </a:r>
            <a:endParaRPr lang="en-US" dirty="0">
              <a:latin typeface="Proxima Nova Rg" panose="02000506030000020004" pitchFamily="2" charset="0"/>
            </a:endParaRPr>
          </a:p>
          <a:p>
            <a:r>
              <a:rPr lang="lt-LT" dirty="0">
                <a:latin typeface="Proxima Nova Rg" panose="02000506030000020004" pitchFamily="2" charset="0"/>
              </a:rPr>
              <a:t>Šiaurės ministrų tarybos biuras Lietuvoje, </a:t>
            </a:r>
            <a:r>
              <a:rPr lang="lt-LT" dirty="0">
                <a:latin typeface="Proxima Nova Rg" panose="02000506030000020004" pitchFamily="2" charset="0"/>
                <a:hlinkClick r:id="rId5"/>
              </a:rPr>
              <a:t>www.norden.lt</a:t>
            </a:r>
            <a:endParaRPr lang="lt-LT" dirty="0">
              <a:latin typeface="Proxima Nova Rg" panose="02000506030000020004" pitchFamily="2" charset="0"/>
            </a:endParaRPr>
          </a:p>
          <a:p>
            <a:endParaRPr lang="lt-LT" dirty="0">
              <a:latin typeface="Proxima Nova Rg" panose="02000506030000020004" pitchFamily="2" charset="0"/>
            </a:endParaRPr>
          </a:p>
          <a:p>
            <a:r>
              <a:rPr lang="fo-FO" dirty="0">
                <a:latin typeface="Proxima Nova Rg" panose="02000506030000020004" pitchFamily="2" charset="0"/>
              </a:rPr>
              <a:t>Culture and Art programme</a:t>
            </a:r>
            <a:r>
              <a:rPr lang="lt-LT" dirty="0">
                <a:latin typeface="Proxima Nova Rg" panose="02000506030000020004" pitchFamily="2" charset="0"/>
              </a:rPr>
              <a:t> (Šiaurės šalių kultūros ir meno rėmimo programa)</a:t>
            </a:r>
            <a:endParaRPr lang="fo-FO" dirty="0">
              <a:latin typeface="Proxima Nova Rg" panose="02000506030000020004" pitchFamily="2" charset="0"/>
            </a:endParaRPr>
          </a:p>
          <a:p>
            <a:r>
              <a:rPr lang="lt-LT" dirty="0">
                <a:latin typeface="Proxima Nova Rg" panose="02000506030000020004" pitchFamily="2" charset="0"/>
                <a:hlinkClick r:id="rId6"/>
              </a:rPr>
              <a:t>Laura</a:t>
            </a:r>
            <a:r>
              <a:rPr lang="da-DK" dirty="0">
                <a:latin typeface="Proxima Nova Rg" panose="02000506030000020004" pitchFamily="2" charset="0"/>
                <a:hlinkClick r:id="rId6"/>
              </a:rPr>
              <a:t>.</a:t>
            </a:r>
            <a:r>
              <a:rPr lang="lt-LT" dirty="0">
                <a:latin typeface="Proxima Nova Rg" panose="02000506030000020004" pitchFamily="2" charset="0"/>
                <a:hlinkClick r:id="rId6"/>
              </a:rPr>
              <a:t>Norppa</a:t>
            </a:r>
            <a:r>
              <a:rPr lang="da-DK" dirty="0">
                <a:latin typeface="Proxima Nova Rg" panose="02000506030000020004" pitchFamily="2" charset="0"/>
                <a:hlinkClick r:id="rId6"/>
              </a:rPr>
              <a:t>@</a:t>
            </a:r>
            <a:r>
              <a:rPr lang="lt-LT" dirty="0">
                <a:latin typeface="Proxima Nova Rg" panose="02000506030000020004" pitchFamily="2" charset="0"/>
                <a:hlinkClick r:id="rId6"/>
              </a:rPr>
              <a:t>nordisk</a:t>
            </a:r>
            <a:r>
              <a:rPr lang="da-DK" dirty="0">
                <a:latin typeface="Proxima Nova Rg" panose="02000506030000020004" pitchFamily="2" charset="0"/>
                <a:hlinkClick r:id="rId6"/>
              </a:rPr>
              <a:t>kulturkontakt.org</a:t>
            </a:r>
            <a:endParaRPr lang="lt-LT" dirty="0">
              <a:latin typeface="Proxima Nova Rg" panose="02000506030000020004" pitchFamily="2" charset="0"/>
            </a:endParaRPr>
          </a:p>
          <a:p>
            <a:endParaRPr lang="fo-FO" dirty="0">
              <a:latin typeface="Proxima Nova Rg" panose="02000506030000020004" pitchFamily="2" charset="0"/>
            </a:endParaRPr>
          </a:p>
          <a:p>
            <a:r>
              <a:rPr lang="fo-FO" dirty="0">
                <a:latin typeface="Proxima Nova Rg" panose="02000506030000020004" pitchFamily="2" charset="0"/>
              </a:rPr>
              <a:t>NORDBUK</a:t>
            </a:r>
            <a:r>
              <a:rPr lang="lt-LT" dirty="0">
                <a:latin typeface="Proxima Nova Rg" panose="02000506030000020004" pitchFamily="2" charset="0"/>
              </a:rPr>
              <a:t> (Šiaurės šalių vaikų ir jaunimo projektų rėmimo programa)</a:t>
            </a:r>
            <a:endParaRPr lang="fo-FO" dirty="0">
              <a:latin typeface="Proxima Nova Rg" panose="02000506030000020004" pitchFamily="2" charset="0"/>
            </a:endParaRPr>
          </a:p>
          <a:p>
            <a:r>
              <a:rPr lang="fo-FO" dirty="0">
                <a:latin typeface="Proxima Nova Rg" panose="02000506030000020004" pitchFamily="2" charset="0"/>
                <a:hlinkClick r:id="rId7"/>
              </a:rPr>
              <a:t>Thomas.Heikkilä@</a:t>
            </a:r>
            <a:r>
              <a:rPr lang="lt-LT" dirty="0">
                <a:latin typeface="Proxima Nova Rg" panose="02000506030000020004" pitchFamily="2" charset="0"/>
                <a:hlinkClick r:id="rId7"/>
              </a:rPr>
              <a:t>nordisk</a:t>
            </a:r>
            <a:r>
              <a:rPr lang="fo-FO" dirty="0">
                <a:latin typeface="Proxima Nova Rg" panose="02000506030000020004" pitchFamily="2" charset="0"/>
                <a:hlinkClick r:id="rId7"/>
              </a:rPr>
              <a:t>kulturkontakt.org</a:t>
            </a:r>
            <a:endParaRPr lang="lt-LT" dirty="0">
              <a:latin typeface="Proxima Nova Rg" panose="02000506030000020004" pitchFamily="2" charset="0"/>
            </a:endParaRPr>
          </a:p>
          <a:p>
            <a:endParaRPr lang="lt-LT" dirty="0">
              <a:latin typeface="Proxima Nova Rg" panose="02000506030000020004" pitchFamily="2" charset="0"/>
            </a:endParaRPr>
          </a:p>
          <a:p>
            <a:endParaRPr lang="fo-FO" dirty="0">
              <a:latin typeface="Proxima Nova Rg" panose="02000506030000020004" pitchFamily="2"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5680" y="5860216"/>
            <a:ext cx="449104" cy="44910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9460" y="5871088"/>
            <a:ext cx="774212" cy="438232"/>
          </a:xfrm>
          <a:prstGeom prst="rect">
            <a:avLst/>
          </a:prstGeom>
        </p:spPr>
      </p:pic>
      <p:sp>
        <p:nvSpPr>
          <p:cNvPr id="11" name="TextBox 10"/>
          <p:cNvSpPr txBox="1"/>
          <p:nvPr/>
        </p:nvSpPr>
        <p:spPr>
          <a:xfrm>
            <a:off x="4655840" y="5922335"/>
            <a:ext cx="2285754" cy="400110"/>
          </a:xfrm>
          <a:prstGeom prst="rect">
            <a:avLst/>
          </a:prstGeom>
          <a:noFill/>
        </p:spPr>
        <p:txBody>
          <a:bodyPr wrap="none" rtlCol="0">
            <a:spAutoFit/>
          </a:bodyPr>
          <a:lstStyle/>
          <a:p>
            <a:r>
              <a:rPr lang="da-DK" sz="2000" b="1" dirty="0">
                <a:latin typeface="Proxima Nova Rg" panose="02000506030000020004" pitchFamily="2" charset="0"/>
              </a:rPr>
              <a:t>#</a:t>
            </a:r>
            <a:r>
              <a:rPr lang="lt-LT" sz="2000" b="1" dirty="0">
                <a:latin typeface="Proxima Nova Rg" panose="02000506030000020004" pitchFamily="2" charset="0"/>
              </a:rPr>
              <a:t>nordisk</a:t>
            </a:r>
            <a:r>
              <a:rPr lang="da-DK" sz="2000" b="1" dirty="0">
                <a:latin typeface="Proxima Nova Rg" panose="02000506030000020004" pitchFamily="2" charset="0"/>
              </a:rPr>
              <a:t>kulturkontakt</a:t>
            </a:r>
            <a:endParaRPr lang="fi-FI" sz="2000" b="1" dirty="0">
              <a:latin typeface="Proxima Nova Rg" panose="02000506030000020004" pitchFamily="2" charset="0"/>
            </a:endParaRPr>
          </a:p>
        </p:txBody>
      </p:sp>
      <p:pic>
        <p:nvPicPr>
          <p:cNvPr id="12" name="Picture 2" descr="W:\KKN Server\Kommunikation\Logoarkiv\Nyt logo\KKN_logo_141210 2\KKN_Logo_rgb\KKN_lo-res-e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52394" y="5661249"/>
            <a:ext cx="3015198" cy="89847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16280" y="5661249"/>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039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5" y="1412776"/>
            <a:ext cx="10873208" cy="1692771"/>
          </a:xfrm>
          <a:prstGeom prst="rect">
            <a:avLst/>
          </a:prstGeom>
          <a:noFill/>
        </p:spPr>
        <p:txBody>
          <a:bodyPr wrap="square" rtlCol="0">
            <a:spAutoFit/>
          </a:bodyPr>
          <a:lstStyle/>
          <a:p>
            <a:r>
              <a:rPr lang="da-DK" sz="4400" dirty="0">
                <a:latin typeface="Proxima Nova Alt Bl" panose="02000506030000020004" pitchFamily="2" charset="0"/>
              </a:rPr>
              <a:t>NORDISK KULTURFOND </a:t>
            </a:r>
            <a:r>
              <a:rPr lang="da-DK" sz="4400" dirty="0">
                <a:latin typeface="Proxima Nova Alt Bl" panose="02000506030000020004" pitchFamily="2" charset="0"/>
                <a:hlinkClick r:id="rId2"/>
              </a:rPr>
              <a:t>www.nordiskkulturfond.org</a:t>
            </a:r>
            <a:endParaRPr lang="da-DK" sz="4400" dirty="0">
              <a:latin typeface="Proxima Nova Alt Bl" panose="02000506030000020004" pitchFamily="2" charset="0"/>
            </a:endParaRPr>
          </a:p>
          <a:p>
            <a:pPr algn="r"/>
            <a:r>
              <a:rPr lang="da-DK" sz="6000" dirty="0">
                <a:latin typeface="Proxima Nova Alt Bl" panose="02000506030000020004" pitchFamily="2" charset="0"/>
              </a:rPr>
              <a:t>  </a:t>
            </a:r>
            <a:endParaRPr lang="fi-FI" sz="6000" dirty="0">
              <a:latin typeface="Proxima Nova Alt Bl" panose="02000506030000020004" pitchFamily="2" charset="0"/>
            </a:endParaRPr>
          </a:p>
        </p:txBody>
      </p:sp>
      <p:sp>
        <p:nvSpPr>
          <p:cNvPr id="3" name="TextBox 2"/>
          <p:cNvSpPr txBox="1"/>
          <p:nvPr/>
        </p:nvSpPr>
        <p:spPr>
          <a:xfrm rot="10800000" flipH="1" flipV="1">
            <a:off x="1048051" y="1609056"/>
            <a:ext cx="9172500" cy="5016758"/>
          </a:xfrm>
          <a:prstGeom prst="rect">
            <a:avLst/>
          </a:prstGeom>
          <a:noFill/>
        </p:spPr>
        <p:txBody>
          <a:bodyPr wrap="square" rtlCol="0">
            <a:spAutoFit/>
          </a:bodyPr>
          <a:lstStyle/>
          <a:p>
            <a:endParaRPr lang="lt-LT" sz="4000" dirty="0">
              <a:latin typeface="Proxima Nova Rg" panose="02000506030000020004" pitchFamily="2" charset="0"/>
              <a:cs typeface="AngsanaUPC" panose="02020603050405020304" pitchFamily="18" charset="-34"/>
            </a:endParaRPr>
          </a:p>
          <a:p>
            <a:endParaRPr lang="lt-LT" sz="4000" dirty="0">
              <a:latin typeface="Proxima Nova Rg" panose="02000506030000020004" pitchFamily="2" charset="0"/>
              <a:cs typeface="AngsanaUPC" panose="02020603050405020304" pitchFamily="18" charset="-34"/>
            </a:endParaRPr>
          </a:p>
          <a:p>
            <a:r>
              <a:rPr lang="da-DK" sz="4000" dirty="0">
                <a:latin typeface="Proxima Nova Rg" panose="02000506030000020004" pitchFamily="2" charset="0"/>
                <a:cs typeface="AngsanaUPC" panose="02020603050405020304" pitchFamily="18" charset="-34"/>
              </a:rPr>
              <a:t>NORDPLUS </a:t>
            </a:r>
            <a:r>
              <a:rPr lang="da-DK" sz="4000" dirty="0">
                <a:latin typeface="Proxima Nova Rg" panose="02000506030000020004" pitchFamily="2" charset="0"/>
                <a:cs typeface="AngsanaUPC" panose="02020603050405020304" pitchFamily="18" charset="-34"/>
                <a:hlinkClick r:id="rId3"/>
              </a:rPr>
              <a:t>www.nordplusonline.org</a:t>
            </a:r>
            <a:endParaRPr lang="da-DK" sz="4000" dirty="0">
              <a:latin typeface="Proxima Nova Rg" panose="02000506030000020004" pitchFamily="2" charset="0"/>
              <a:cs typeface="AngsanaUPC" panose="02020603050405020304" pitchFamily="18" charset="-34"/>
            </a:endParaRPr>
          </a:p>
          <a:p>
            <a:endParaRPr lang="da-DK" sz="4000" dirty="0">
              <a:latin typeface="Proxima Nova Rg" panose="02000506030000020004" pitchFamily="2" charset="0"/>
              <a:cs typeface="AngsanaUPC" panose="02020603050405020304" pitchFamily="18" charset="-34"/>
            </a:endParaRPr>
          </a:p>
          <a:p>
            <a:pPr algn="ctr"/>
            <a:r>
              <a:rPr lang="lt-LT" sz="4000" dirty="0">
                <a:latin typeface="Proxima Nova Rg" panose="02000506030000020004" pitchFamily="2" charset="0"/>
                <a:cs typeface="AngsanaUPC" panose="02020603050405020304" pitchFamily="18" charset="-34"/>
              </a:rPr>
              <a:t>Šiaurės ir Baltijos šalių v</a:t>
            </a:r>
            <a:r>
              <a:rPr lang="da-DK" sz="4000" dirty="0">
                <a:latin typeface="Proxima Nova Rg" panose="02000506030000020004" pitchFamily="2" charset="0"/>
                <a:cs typeface="AngsanaUPC" panose="02020603050405020304" pitchFamily="18" charset="-34"/>
              </a:rPr>
              <a:t>i</a:t>
            </a:r>
            <a:r>
              <a:rPr lang="lt-LT" sz="4000" dirty="0">
                <a:latin typeface="Proxima Nova Rg" panose="02000506030000020004" pitchFamily="2" charset="0"/>
                <a:cs typeface="AngsanaUPC" panose="02020603050405020304" pitchFamily="18" charset="-34"/>
              </a:rPr>
              <a:t>ešojo administravimo mobilumo programa</a:t>
            </a:r>
          </a:p>
          <a:p>
            <a:pPr algn="ctr"/>
            <a:r>
              <a:rPr lang="lt-LT" sz="4000" dirty="0">
                <a:latin typeface="Proxima Nova Rg" panose="02000506030000020004" pitchFamily="2" charset="0"/>
                <a:cs typeface="AngsanaUPC" panose="02020603050405020304" pitchFamily="18" charset="-34"/>
                <a:hlinkClick r:id="rId4"/>
              </a:rPr>
              <a:t>www.NB8grants.org</a:t>
            </a:r>
            <a:endParaRPr lang="lt-LT" sz="4000" dirty="0">
              <a:latin typeface="Proxima Nova Rg" panose="02000506030000020004" pitchFamily="2" charset="0"/>
              <a:cs typeface="AngsanaUPC" panose="02020603050405020304" pitchFamily="18" charset="-34"/>
            </a:endParaRPr>
          </a:p>
          <a:p>
            <a:endParaRPr lang="fi-FI" sz="4000" dirty="0">
              <a:latin typeface="Proxima Nova Rg" panose="02000506030000020004" pitchFamily="2" charset="0"/>
              <a:cs typeface="AngsanaUPC" panose="02020603050405020304" pitchFamily="18" charset="-34"/>
            </a:endParaRPr>
          </a:p>
        </p:txBody>
      </p:sp>
      <p:sp>
        <p:nvSpPr>
          <p:cNvPr id="16" name="TextBox 15"/>
          <p:cNvSpPr txBox="1"/>
          <p:nvPr/>
        </p:nvSpPr>
        <p:spPr>
          <a:xfrm>
            <a:off x="1262049" y="548680"/>
            <a:ext cx="5228354" cy="707886"/>
          </a:xfrm>
          <a:prstGeom prst="rect">
            <a:avLst/>
          </a:prstGeom>
          <a:noFill/>
        </p:spPr>
        <p:txBody>
          <a:bodyPr wrap="none" rtlCol="0">
            <a:spAutoFit/>
          </a:bodyPr>
          <a:lstStyle/>
          <a:p>
            <a:r>
              <a:rPr lang="lt-LT" sz="3600" dirty="0">
                <a:solidFill>
                  <a:schemeClr val="accent5">
                    <a:lumMod val="75000"/>
                  </a:schemeClr>
                </a:solidFill>
                <a:latin typeface="Proxima Nova ScOsf Lt" panose="02000506030000020004" pitchFamily="2" charset="0"/>
              </a:rPr>
              <a:t>KITI FONDAI IR PROGRAMOS</a:t>
            </a:r>
            <a:r>
              <a:rPr lang="fo-FO" sz="3600" dirty="0">
                <a:solidFill>
                  <a:schemeClr val="accent5">
                    <a:lumMod val="75000"/>
                  </a:schemeClr>
                </a:solidFill>
                <a:latin typeface="Proxima Nova ScOsf Lt" panose="02000506030000020004" pitchFamily="2" charset="0"/>
              </a:rPr>
              <a:t> </a:t>
            </a:r>
            <a:r>
              <a:rPr lang="fo-FO" sz="4000" b="1" dirty="0">
                <a:solidFill>
                  <a:schemeClr val="accent5">
                    <a:lumMod val="75000"/>
                  </a:schemeClr>
                </a:solidFill>
                <a:latin typeface="Proxima Nova ScOsf Lt" panose="02000506030000020004" pitchFamily="2" charset="0"/>
              </a:rPr>
              <a:t>:</a:t>
            </a:r>
            <a:endParaRPr lang="fi-FI" sz="3600" b="1" dirty="0">
              <a:solidFill>
                <a:schemeClr val="accent5">
                  <a:lumMod val="75000"/>
                </a:schemeClr>
              </a:solidFill>
              <a:latin typeface="Proxima Nova ScOsf Lt" panose="02000506030000020004" pitchFamily="2" charset="0"/>
            </a:endParaRPr>
          </a:p>
        </p:txBody>
      </p:sp>
      <p:pic>
        <p:nvPicPr>
          <p:cNvPr id="6" name="Picture 2" descr="W:\KKN Server\Kommunikation\Logoarkiv\Nyt logo\KKN_logo_141210 2\KKN_Logo_rgb\KKN_lo-res-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2394" y="5661249"/>
            <a:ext cx="3015198" cy="89847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7393" y="5581846"/>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1089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464" y="1124744"/>
            <a:ext cx="6096000" cy="1569660"/>
          </a:xfrm>
          <a:prstGeom prst="rect">
            <a:avLst/>
          </a:prstGeom>
        </p:spPr>
        <p:txBody>
          <a:bodyPr>
            <a:spAutoFit/>
          </a:bodyPr>
          <a:lstStyle/>
          <a:p>
            <a:r>
              <a:rPr lang="en-US" sz="2400" dirty="0">
                <a:hlinkClick r:id="rId2"/>
              </a:rPr>
              <a:t>Film about the Culture and Art </a:t>
            </a:r>
            <a:r>
              <a:rPr lang="en-US" sz="2400" dirty="0" err="1">
                <a:hlinkClick r:id="rId2"/>
              </a:rPr>
              <a:t>Programme</a:t>
            </a:r>
            <a:endParaRPr lang="lt-LT" sz="2400" dirty="0"/>
          </a:p>
          <a:p>
            <a:r>
              <a:rPr lang="en-US" sz="2400" dirty="0"/>
              <a:t/>
            </a:r>
            <a:br>
              <a:rPr lang="en-US" sz="2400" dirty="0"/>
            </a:br>
            <a:r>
              <a:rPr lang="en-US" sz="2400" dirty="0">
                <a:hlinkClick r:id="rId3"/>
              </a:rPr>
              <a:t>Film about the Nordic-Baltic Mobility </a:t>
            </a:r>
            <a:r>
              <a:rPr lang="en-US" sz="2400" dirty="0" err="1">
                <a:hlinkClick r:id="rId3"/>
              </a:rPr>
              <a:t>Programme</a:t>
            </a:r>
            <a:r>
              <a:rPr lang="en-US" sz="2400" dirty="0">
                <a:hlinkClick r:id="rId3"/>
              </a:rPr>
              <a:t> for Culture</a:t>
            </a:r>
            <a:endParaRPr lang="en-US" sz="24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5645652"/>
            <a:ext cx="3505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8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1" y="1122363"/>
            <a:ext cx="8532440" cy="866477"/>
          </a:xfrm>
        </p:spPr>
        <p:txBody>
          <a:bodyPr>
            <a:noAutofit/>
          </a:bodyPr>
          <a:lstStyle/>
          <a:p>
            <a:r>
              <a:rPr lang="lt-LT" sz="4400" dirty="0">
                <a:solidFill>
                  <a:srgbClr val="4EAA2D"/>
                </a:solidFill>
              </a:rPr>
              <a:t>Šiaurės</a:t>
            </a:r>
            <a:r>
              <a:rPr lang="lt-LT" sz="4400" dirty="0">
                <a:solidFill>
                  <a:srgbClr val="92D050"/>
                </a:solidFill>
              </a:rPr>
              <a:t> </a:t>
            </a:r>
            <a:r>
              <a:rPr lang="lt-LT" sz="4400" dirty="0">
                <a:solidFill>
                  <a:srgbClr val="4EAA2D"/>
                </a:solidFill>
              </a:rPr>
              <a:t>ir Baltijos šalių kultūrinio mobilumo programa</a:t>
            </a:r>
            <a:endParaRPr lang="fi-FI" sz="4400" dirty="0">
              <a:solidFill>
                <a:srgbClr val="4EAA2D"/>
              </a:solidFill>
            </a:endParaRPr>
          </a:p>
        </p:txBody>
      </p:sp>
      <p:sp>
        <p:nvSpPr>
          <p:cNvPr id="3" name="Underrubrik 2"/>
          <p:cNvSpPr>
            <a:spLocks noGrp="1"/>
          </p:cNvSpPr>
          <p:nvPr>
            <p:ph type="subTitle" idx="1"/>
          </p:nvPr>
        </p:nvSpPr>
        <p:spPr>
          <a:xfrm>
            <a:off x="1524000" y="1988840"/>
            <a:ext cx="9144000" cy="3240360"/>
          </a:xfrm>
        </p:spPr>
        <p:txBody>
          <a:bodyPr>
            <a:normAutofit fontScale="92500" lnSpcReduction="20000"/>
          </a:bodyPr>
          <a:lstStyle/>
          <a:p>
            <a:endParaRPr lang="fi-FI" dirty="0"/>
          </a:p>
          <a:p>
            <a:r>
              <a:rPr lang="lt-LT" b="1" dirty="0"/>
              <a:t>Programą finansuoja Šiaurės Ministrų Taryba ir </a:t>
            </a:r>
          </a:p>
          <a:p>
            <a:r>
              <a:rPr lang="lt-LT" b="1" dirty="0"/>
              <a:t>Baltijos šalių </a:t>
            </a:r>
            <a:r>
              <a:rPr lang="en-US" b="1" dirty="0"/>
              <a:t>kult</a:t>
            </a:r>
            <a:r>
              <a:rPr lang="lt-LT" b="1" dirty="0"/>
              <a:t>ūros ministerijos</a:t>
            </a:r>
          </a:p>
          <a:p>
            <a:r>
              <a:rPr lang="lt-LT" b="1" dirty="0"/>
              <a:t>Programą administruoja Šiaurės šalių kultūros centras Helsinkyje</a:t>
            </a:r>
          </a:p>
          <a:p>
            <a:r>
              <a:rPr lang="lt-LT" b="1" dirty="0"/>
              <a:t> (Nordic Culture Point/</a:t>
            </a:r>
            <a:r>
              <a:rPr lang="en-US" b="1" dirty="0"/>
              <a:t>Nordisk </a:t>
            </a:r>
            <a:r>
              <a:rPr lang="lt-LT" b="1" dirty="0"/>
              <a:t>Kulturkontakt) </a:t>
            </a:r>
          </a:p>
          <a:p>
            <a:r>
              <a:rPr lang="lt-LT" b="1" dirty="0">
                <a:hlinkClick r:id="rId2"/>
              </a:rPr>
              <a:t>www.</a:t>
            </a:r>
            <a:r>
              <a:rPr lang="en-US" b="1" dirty="0" err="1">
                <a:hlinkClick r:id="rId2"/>
              </a:rPr>
              <a:t>nordisk</a:t>
            </a:r>
            <a:r>
              <a:rPr lang="lt-LT" b="1" dirty="0">
                <a:hlinkClick r:id="rId2"/>
              </a:rPr>
              <a:t>kulturkontakt.org</a:t>
            </a:r>
            <a:endParaRPr lang="lt-LT" b="1" dirty="0"/>
          </a:p>
          <a:p>
            <a:endParaRPr lang="lt-LT" b="1" dirty="0"/>
          </a:p>
          <a:p>
            <a:r>
              <a:rPr lang="lt-LT" b="1" dirty="0"/>
              <a:t>Paraiškos vertinamos </a:t>
            </a:r>
            <a:r>
              <a:rPr lang="en-US" b="1" dirty="0"/>
              <a:t>pagarbaus </a:t>
            </a:r>
            <a:r>
              <a:rPr lang="lt-LT" b="1" dirty="0"/>
              <a:t>atstumo principu </a:t>
            </a:r>
          </a:p>
          <a:p>
            <a:r>
              <a:rPr lang="lt-LT" b="1" dirty="0"/>
              <a:t>(nepriklausomos ekspertų grupės)</a:t>
            </a:r>
            <a:endParaRPr lang="fi-FI" b="1" dirty="0"/>
          </a:p>
          <a:p>
            <a:endParaRPr lang="fi-FI"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296" y="5229200"/>
            <a:ext cx="3168352" cy="14401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696" y="5381600"/>
            <a:ext cx="3168352" cy="14401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2278" y="5342632"/>
            <a:ext cx="3429143" cy="1515368"/>
          </a:xfrm>
          <a:prstGeom prst="rect">
            <a:avLst/>
          </a:prstGeom>
        </p:spPr>
      </p:pic>
    </p:spTree>
    <p:extLst>
      <p:ext uri="{BB962C8B-B14F-4D97-AF65-F5344CB8AC3E}">
        <p14:creationId xmlns:p14="http://schemas.microsoft.com/office/powerpoint/2010/main" val="21321355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rgbClr val="4EAA2D"/>
                </a:solidFill>
              </a:rPr>
              <a:t>Programos moduliai:</a:t>
            </a:r>
            <a:endParaRPr lang="en-US" dirty="0">
              <a:solidFill>
                <a:srgbClr val="4EAA2D"/>
              </a:solidFill>
            </a:endParaRPr>
          </a:p>
        </p:txBody>
      </p:sp>
      <p:sp>
        <p:nvSpPr>
          <p:cNvPr id="3" name="Content Placeholder 2"/>
          <p:cNvSpPr>
            <a:spLocks noGrp="1"/>
          </p:cNvSpPr>
          <p:nvPr>
            <p:ph idx="1"/>
          </p:nvPr>
        </p:nvSpPr>
        <p:spPr>
          <a:xfrm>
            <a:off x="838200" y="2060847"/>
            <a:ext cx="10515600" cy="4116115"/>
          </a:xfrm>
        </p:spPr>
        <p:txBody>
          <a:bodyPr/>
          <a:lstStyle/>
          <a:p>
            <a:r>
              <a:rPr lang="da-DK" b="1" dirty="0">
                <a:solidFill>
                  <a:srgbClr val="002060"/>
                </a:solidFill>
              </a:rPr>
              <a:t>MOBIL</a:t>
            </a:r>
            <a:r>
              <a:rPr lang="lt-LT" b="1" dirty="0">
                <a:solidFill>
                  <a:srgbClr val="002060"/>
                </a:solidFill>
              </a:rPr>
              <a:t>UMO FINANSAVIMAS</a:t>
            </a:r>
          </a:p>
          <a:p>
            <a:endParaRPr lang="fi-FI" b="1" dirty="0">
              <a:solidFill>
                <a:srgbClr val="002060"/>
              </a:solidFill>
            </a:endParaRPr>
          </a:p>
          <a:p>
            <a:r>
              <a:rPr lang="lt-LT" b="1" dirty="0">
                <a:solidFill>
                  <a:srgbClr val="002060"/>
                </a:solidFill>
              </a:rPr>
              <a:t>TINKLAVEIKOS FINANSAVIMAS</a:t>
            </a:r>
            <a:r>
              <a:rPr lang="fi-FI" b="1" dirty="0">
                <a:solidFill>
                  <a:srgbClr val="002060"/>
                </a:solidFill>
              </a:rPr>
              <a:t> </a:t>
            </a:r>
            <a:endParaRPr lang="lt-LT" b="1" dirty="0">
              <a:solidFill>
                <a:srgbClr val="002060"/>
              </a:solidFill>
            </a:endParaRPr>
          </a:p>
          <a:p>
            <a:endParaRPr lang="fi-FI" b="1" dirty="0">
              <a:solidFill>
                <a:srgbClr val="002060"/>
              </a:solidFill>
            </a:endParaRPr>
          </a:p>
          <a:p>
            <a:r>
              <a:rPr lang="lt-LT" b="1" dirty="0">
                <a:solidFill>
                  <a:srgbClr val="002060"/>
                </a:solidFill>
              </a:rPr>
              <a:t>PARAMA MENININKŲ REZIDENCIJOMS</a:t>
            </a:r>
          </a:p>
          <a:p>
            <a:endParaRPr lang="en-US"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2278" y="5342632"/>
            <a:ext cx="3429143" cy="1515368"/>
          </a:xfrm>
          <a:prstGeom prst="rect">
            <a:avLst/>
          </a:prstGeom>
        </p:spPr>
      </p:pic>
    </p:spTree>
    <p:extLst>
      <p:ext uri="{BB962C8B-B14F-4D97-AF65-F5344CB8AC3E}">
        <p14:creationId xmlns:p14="http://schemas.microsoft.com/office/powerpoint/2010/main" val="1872306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1658565"/>
          </a:xfrm>
        </p:spPr>
        <p:txBody>
          <a:bodyPr>
            <a:normAutofit/>
          </a:bodyPr>
          <a:lstStyle/>
          <a:p>
            <a:r>
              <a:rPr lang="lt-LT" dirty="0">
                <a:solidFill>
                  <a:srgbClr val="4EAA2D"/>
                </a:solidFill>
              </a:rPr>
              <a:t>Mobilumo finansavimas</a:t>
            </a:r>
            <a:endParaRPr lang="fi-FI" dirty="0"/>
          </a:p>
        </p:txBody>
      </p:sp>
      <p:sp>
        <p:nvSpPr>
          <p:cNvPr id="3" name="Underrubrik 2"/>
          <p:cNvSpPr>
            <a:spLocks noGrp="1"/>
          </p:cNvSpPr>
          <p:nvPr>
            <p:ph type="subTitle" idx="1"/>
          </p:nvPr>
        </p:nvSpPr>
        <p:spPr>
          <a:xfrm>
            <a:off x="1524000" y="3068960"/>
            <a:ext cx="9144000" cy="2088232"/>
          </a:xfrm>
        </p:spPr>
        <p:txBody>
          <a:bodyPr>
            <a:normAutofit/>
          </a:bodyPr>
          <a:lstStyle/>
          <a:p>
            <a:endParaRPr lang="fi-FI" sz="2200" b="1" dirty="0"/>
          </a:p>
          <a:p>
            <a:r>
              <a:rPr lang="lt-LT" b="1" dirty="0"/>
              <a:t>Profesionaliems menininkams ir kultūros operatoriams,</a:t>
            </a:r>
            <a:endParaRPr lang="fi-FI" b="1" dirty="0"/>
          </a:p>
          <a:p>
            <a:r>
              <a:rPr lang="lt-LT" b="1" dirty="0"/>
              <a:t>gyvenantiems Šiaurės ir Baltijos šalyse </a:t>
            </a:r>
            <a:r>
              <a:rPr lang="fi-FI" b="1" dirty="0"/>
              <a:t> </a:t>
            </a:r>
          </a:p>
          <a:p>
            <a:r>
              <a:rPr lang="lt-LT" b="1" dirty="0"/>
              <a:t>Ne studentams</a:t>
            </a:r>
            <a:endParaRPr lang="fi-FI"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679780"/>
            <a:ext cx="3079304" cy="917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278" y="5342632"/>
            <a:ext cx="3429143" cy="1515368"/>
          </a:xfrm>
          <a:prstGeom prst="rect">
            <a:avLst/>
          </a:prstGeom>
        </p:spPr>
      </p:pic>
    </p:spTree>
    <p:extLst>
      <p:ext uri="{BB962C8B-B14F-4D97-AF65-F5344CB8AC3E}">
        <p14:creationId xmlns:p14="http://schemas.microsoft.com/office/powerpoint/2010/main" val="2999048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95400" y="476672"/>
            <a:ext cx="7056784" cy="482570"/>
          </a:xfrm>
        </p:spPr>
        <p:txBody>
          <a:bodyPr>
            <a:normAutofit/>
          </a:bodyPr>
          <a:lstStyle/>
          <a:p>
            <a:r>
              <a:rPr lang="lt-LT" sz="2400" dirty="0">
                <a:solidFill>
                  <a:schemeClr val="accent6"/>
                </a:solidFill>
              </a:rPr>
              <a:t>MENININKŲ MOBILUMO </a:t>
            </a:r>
            <a:r>
              <a:rPr lang="da-DK" sz="2400" dirty="0">
                <a:solidFill>
                  <a:schemeClr val="accent6"/>
                </a:solidFill>
              </a:rPr>
              <a:t>PROJE</a:t>
            </a:r>
            <a:r>
              <a:rPr lang="lt-LT" sz="2400" dirty="0">
                <a:solidFill>
                  <a:schemeClr val="accent6"/>
                </a:solidFill>
              </a:rPr>
              <a:t>KTŲ</a:t>
            </a:r>
            <a:r>
              <a:rPr lang="da-DK" sz="2400" dirty="0">
                <a:solidFill>
                  <a:schemeClr val="accent6"/>
                </a:solidFill>
              </a:rPr>
              <a:t> </a:t>
            </a:r>
            <a:r>
              <a:rPr lang="lt-LT" sz="2400" dirty="0">
                <a:solidFill>
                  <a:schemeClr val="accent6"/>
                </a:solidFill>
              </a:rPr>
              <a:t>PAVYZDŽIAI</a:t>
            </a:r>
            <a:endParaRPr lang="da-DK" sz="2400" dirty="0"/>
          </a:p>
        </p:txBody>
      </p:sp>
      <p:sp>
        <p:nvSpPr>
          <p:cNvPr id="6" name="TextBox 5"/>
          <p:cNvSpPr txBox="1"/>
          <p:nvPr/>
        </p:nvSpPr>
        <p:spPr>
          <a:xfrm rot="5400000">
            <a:off x="10288871" y="3697951"/>
            <a:ext cx="2406749" cy="584775"/>
          </a:xfrm>
          <a:prstGeom prst="rect">
            <a:avLst/>
          </a:prstGeom>
          <a:noFill/>
        </p:spPr>
        <p:txBody>
          <a:bodyPr wrap="none" rtlCol="0">
            <a:spAutoFit/>
          </a:bodyPr>
          <a:lstStyle/>
          <a:p>
            <a:r>
              <a:rPr lang="lt-LT" sz="1600" dirty="0">
                <a:latin typeface="Proxima Nova Lt" panose="02000506030000020004" pitchFamily="2" charset="0"/>
              </a:rPr>
              <a:t>F</a:t>
            </a:r>
            <a:r>
              <a:rPr lang="da-DK" sz="1600" dirty="0">
                <a:latin typeface="Proxima Nova Lt" panose="02000506030000020004" pitchFamily="2" charset="0"/>
              </a:rPr>
              <a:t>oto: Nanook Official Fanclub</a:t>
            </a:r>
            <a:endParaRPr lang="fi-FI" sz="1600" b="1" dirty="0"/>
          </a:p>
          <a:p>
            <a:endParaRPr lang="fi-FI" sz="1600" dirty="0">
              <a:latin typeface="Proxima Nova Lt" panose="02000506030000020004" pitchFamily="2" charset="0"/>
            </a:endParaRPr>
          </a:p>
        </p:txBody>
      </p:sp>
      <p:sp>
        <p:nvSpPr>
          <p:cNvPr id="7" name="TextBox 6"/>
          <p:cNvSpPr txBox="1"/>
          <p:nvPr/>
        </p:nvSpPr>
        <p:spPr>
          <a:xfrm>
            <a:off x="7271178" y="1054430"/>
            <a:ext cx="4132926" cy="338554"/>
          </a:xfrm>
          <a:prstGeom prst="rect">
            <a:avLst/>
          </a:prstGeom>
          <a:noFill/>
        </p:spPr>
        <p:txBody>
          <a:bodyPr wrap="none" rtlCol="0">
            <a:spAutoFit/>
          </a:bodyPr>
          <a:lstStyle/>
          <a:p>
            <a:r>
              <a:rPr lang="en-US" sz="1600" dirty="0">
                <a:latin typeface="Proxima Nova Alt Lt" panose="02000506030000020004" pitchFamily="2" charset="0"/>
              </a:rPr>
              <a:t>Nanook and Small Time Giants, </a:t>
            </a:r>
            <a:r>
              <a:rPr lang="lt-LT" sz="1600" dirty="0">
                <a:latin typeface="Proxima Nova Alt Lt" panose="02000506030000020004" pitchFamily="2" charset="0"/>
              </a:rPr>
              <a:t>koncertas Danijoje</a:t>
            </a:r>
            <a:endParaRPr lang="fi-FI" sz="1600" dirty="0">
              <a:latin typeface="Proxima Nova Alt Lt" panose="02000506030000020004" pitchFamily="2" charset="0"/>
            </a:endParaRPr>
          </a:p>
        </p:txBody>
      </p:sp>
      <p:sp>
        <p:nvSpPr>
          <p:cNvPr id="8" name="TextBox 7"/>
          <p:cNvSpPr txBox="1"/>
          <p:nvPr/>
        </p:nvSpPr>
        <p:spPr>
          <a:xfrm>
            <a:off x="767408" y="1340768"/>
            <a:ext cx="4284672" cy="5539978"/>
          </a:xfrm>
          <a:prstGeom prst="rect">
            <a:avLst/>
          </a:prstGeom>
          <a:noFill/>
        </p:spPr>
        <p:txBody>
          <a:bodyPr wrap="square" rtlCol="0">
            <a:spAutoFit/>
          </a:bodyPr>
          <a:lstStyle/>
          <a:p>
            <a:r>
              <a:rPr lang="lt-LT" sz="2000" dirty="0">
                <a:solidFill>
                  <a:srgbClr val="002060"/>
                </a:solidFill>
                <a:latin typeface="Proxima Nova Alt Bl" panose="02000506030000020004" pitchFamily="2" charset="0"/>
              </a:rPr>
              <a:t>Kas</a:t>
            </a:r>
            <a:r>
              <a:rPr lang="fo-FO" sz="2000" dirty="0">
                <a:solidFill>
                  <a:srgbClr val="002060"/>
                </a:solidFill>
                <a:latin typeface="Proxima Nova Lt"/>
              </a:rPr>
              <a:t>? </a:t>
            </a:r>
            <a:r>
              <a:rPr lang="lt-LT" sz="2000" dirty="0">
                <a:latin typeface="Proxima Nova Lt" panose="02000506030000020004" pitchFamily="2" charset="0"/>
              </a:rPr>
              <a:t>Suomių fotografas Lasse Lecklin</a:t>
            </a:r>
            <a:endParaRPr lang="fo-FO" sz="2000" dirty="0">
              <a:latin typeface="Proxima Nova Lt"/>
            </a:endParaRPr>
          </a:p>
          <a:p>
            <a:r>
              <a:rPr lang="lt-LT" sz="2000" dirty="0">
                <a:solidFill>
                  <a:srgbClr val="002060"/>
                </a:solidFill>
                <a:latin typeface="Proxima Nova Alt Bl" panose="02000506030000020004" pitchFamily="2" charset="0"/>
              </a:rPr>
              <a:t>Kokiu tikslu</a:t>
            </a:r>
            <a:r>
              <a:rPr lang="fo-FO" sz="2000" dirty="0">
                <a:solidFill>
                  <a:srgbClr val="002060"/>
                </a:solidFill>
                <a:latin typeface="Proxima Nova Lt"/>
              </a:rPr>
              <a:t>? </a:t>
            </a:r>
            <a:r>
              <a:rPr lang="lt-LT" sz="2000" dirty="0">
                <a:latin typeface="Proxima Nova Lt" panose="02000506030000020004" pitchFamily="2" charset="0"/>
              </a:rPr>
              <a:t>Vizitas į Svalbardo salą, susitikimas su klimatologų grupe, fotografijų ciklas apie žmogaus ryšį su gamta ir poveikį gamtai.</a:t>
            </a:r>
          </a:p>
          <a:p>
            <a:endParaRPr lang="lt-LT" sz="2000" dirty="0">
              <a:latin typeface="Proxima Nova Lt" panose="02000506030000020004" pitchFamily="2" charset="0"/>
            </a:endParaRPr>
          </a:p>
          <a:p>
            <a:pPr lvl="0">
              <a:defRPr sz="1800" b="0" i="0" u="none" strike="noStrike" kern="0" cap="none" spc="0" baseline="0">
                <a:solidFill>
                  <a:srgbClr val="000000"/>
                </a:solidFill>
                <a:uFillTx/>
              </a:defRPr>
            </a:pPr>
            <a:r>
              <a:rPr lang="en-US" sz="2000" dirty="0">
                <a:solidFill>
                  <a:srgbClr val="002060"/>
                </a:solidFill>
                <a:latin typeface="Proxima Nova Lt"/>
              </a:rPr>
              <a:t>Kas?</a:t>
            </a:r>
            <a:r>
              <a:rPr lang="en-US" sz="2000" dirty="0">
                <a:solidFill>
                  <a:srgbClr val="000000"/>
                </a:solidFill>
                <a:latin typeface="Proxima Nova Lt"/>
              </a:rPr>
              <a:t> Video meninink</a:t>
            </a:r>
            <a:r>
              <a:rPr lang="lt-LT" sz="2000" dirty="0">
                <a:solidFill>
                  <a:srgbClr val="000000"/>
                </a:solidFill>
                <a:latin typeface="Proxima Nova Lt"/>
              </a:rPr>
              <a:t>ė Lina Lapelytė</a:t>
            </a:r>
          </a:p>
          <a:p>
            <a:pPr lvl="0">
              <a:defRPr sz="1800" b="0" i="0" u="none" strike="noStrike" kern="0" cap="none" spc="0" baseline="0">
                <a:solidFill>
                  <a:srgbClr val="000000"/>
                </a:solidFill>
                <a:uFillTx/>
              </a:defRPr>
            </a:pPr>
            <a:r>
              <a:rPr lang="lt-LT" sz="2000" dirty="0">
                <a:solidFill>
                  <a:srgbClr val="002060"/>
                </a:solidFill>
                <a:latin typeface="Proxima Nova Lt"/>
              </a:rPr>
              <a:t>Kokiu tikslu? </a:t>
            </a:r>
            <a:r>
              <a:rPr lang="lt-LT" sz="2000" dirty="0">
                <a:solidFill>
                  <a:srgbClr val="000000"/>
                </a:solidFill>
                <a:latin typeface="Proxima Nova Lt"/>
              </a:rPr>
              <a:t>Menininkė atrinkta dalyvauti tarptautinėje parodoje „Double Bind“. Jos video darbas bus eksponuojamas Reikjavimo meno muziejuje.</a:t>
            </a:r>
          </a:p>
          <a:p>
            <a:pPr lvl="0">
              <a:defRPr sz="1800" b="0" i="0" u="none" strike="noStrike" kern="0" cap="none" spc="0" baseline="0">
                <a:solidFill>
                  <a:srgbClr val="000000"/>
                </a:solidFill>
                <a:uFillTx/>
              </a:defRPr>
            </a:pPr>
            <a:endParaRPr lang="lt-LT" sz="2000" dirty="0">
              <a:solidFill>
                <a:srgbClr val="000000"/>
              </a:solidFill>
              <a:latin typeface="Proxima Nova Lt"/>
            </a:endParaRPr>
          </a:p>
          <a:p>
            <a:pPr lvl="0">
              <a:defRPr sz="1800" b="0" i="0" u="none" strike="noStrike" kern="0" cap="none" spc="0" baseline="0">
                <a:solidFill>
                  <a:srgbClr val="000000"/>
                </a:solidFill>
                <a:uFillTx/>
              </a:defRPr>
            </a:pPr>
            <a:r>
              <a:rPr lang="lt-LT" sz="2000" dirty="0">
                <a:solidFill>
                  <a:srgbClr val="002060"/>
                </a:solidFill>
                <a:latin typeface="Proxima Nova Lt"/>
              </a:rPr>
              <a:t>Kas?</a:t>
            </a:r>
            <a:r>
              <a:rPr lang="lt-LT" sz="2000" dirty="0">
                <a:solidFill>
                  <a:srgbClr val="000000"/>
                </a:solidFill>
                <a:latin typeface="Proxima Nova Lt"/>
              </a:rPr>
              <a:t> Stiklo menininkų grupė Glasremis</a:t>
            </a:r>
          </a:p>
          <a:p>
            <a:pPr lvl="0">
              <a:defRPr sz="1800" b="0" i="0" u="none" strike="noStrike" kern="0" cap="none" spc="0" baseline="0">
                <a:solidFill>
                  <a:srgbClr val="000000"/>
                </a:solidFill>
                <a:uFillTx/>
              </a:defRPr>
            </a:pPr>
            <a:r>
              <a:rPr lang="lt-LT" sz="2000" dirty="0">
                <a:solidFill>
                  <a:srgbClr val="002060"/>
                </a:solidFill>
                <a:latin typeface="Proxima Nova Lt"/>
              </a:rPr>
              <a:t>Kokiu tikslu? </a:t>
            </a:r>
            <a:r>
              <a:rPr lang="lt-LT" sz="2000" dirty="0">
                <a:solidFill>
                  <a:srgbClr val="000000"/>
                </a:solidFill>
                <a:latin typeface="Proxima Nova Lt"/>
              </a:rPr>
              <a:t>Ilgai laukta Lietuvos stiklo meno paroda Farerų salose.</a:t>
            </a:r>
          </a:p>
          <a:p>
            <a:pPr lvl="0">
              <a:defRPr sz="1800" b="0" i="0" u="none" strike="noStrike" kern="0" cap="none" spc="0" baseline="0">
                <a:solidFill>
                  <a:srgbClr val="000000"/>
                </a:solidFill>
                <a:uFillTx/>
              </a:defRPr>
            </a:pPr>
            <a:endParaRPr lang="lt-LT" dirty="0">
              <a:solidFill>
                <a:srgbClr val="000000"/>
              </a:solidFill>
            </a:endParaRPr>
          </a:p>
          <a:p>
            <a:endParaRPr lang="fi-FI" dirty="0"/>
          </a:p>
          <a:p>
            <a:endParaRPr lang="fi-FI" dirty="0"/>
          </a:p>
        </p:txBody>
      </p:sp>
      <p:pic>
        <p:nvPicPr>
          <p:cNvPr id="10"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936" y="1412776"/>
            <a:ext cx="5884168" cy="3918950"/>
          </a:xfrm>
          <a:prstGeom prst="rect">
            <a:avLst/>
          </a:prstGeom>
          <a:ln>
            <a:noFill/>
          </a:ln>
          <a:effectLst>
            <a:outerShdw blurRad="292100" dist="139700" dir="2700000" algn="tl" rotWithShape="0">
              <a:srgbClr val="333333">
                <a:alpha val="65000"/>
              </a:srgbClr>
            </a:outerShdw>
          </a:effectLst>
        </p:spPr>
      </p:pic>
      <p:pic>
        <p:nvPicPr>
          <p:cNvPr id="12" name="Picture 2" descr="W:\KKN Server\Kommunikation\Logoarkiv\Nyt logo\KKN_logo_141210 2\KKN_Logo_rgb\KKN_lo-re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248" y="5669624"/>
            <a:ext cx="3113384" cy="9277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1249" y="5352698"/>
            <a:ext cx="3113384" cy="14606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2278" y="5342632"/>
            <a:ext cx="3429143" cy="1515368"/>
          </a:xfrm>
          <a:prstGeom prst="rect">
            <a:avLst/>
          </a:prstGeom>
        </p:spPr>
      </p:pic>
    </p:spTree>
    <p:extLst>
      <p:ext uri="{BB962C8B-B14F-4D97-AF65-F5344CB8AC3E}">
        <p14:creationId xmlns:p14="http://schemas.microsoft.com/office/powerpoint/2010/main" val="4140328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Programos eksperto nuomonė</a:t>
            </a:r>
            <a:endParaRPr lang="en-US" dirty="0"/>
          </a:p>
        </p:txBody>
      </p:sp>
      <p:sp>
        <p:nvSpPr>
          <p:cNvPr id="3" name="Content Placeholder 2"/>
          <p:cNvSpPr>
            <a:spLocks noGrp="1"/>
          </p:cNvSpPr>
          <p:nvPr>
            <p:ph idx="1"/>
          </p:nvPr>
        </p:nvSpPr>
        <p:spPr>
          <a:xfrm>
            <a:off x="838200" y="1825625"/>
            <a:ext cx="10515600" cy="3187551"/>
          </a:xfrm>
        </p:spPr>
        <p:txBody>
          <a:bodyPr>
            <a:normAutofit fontScale="92500"/>
          </a:bodyPr>
          <a:lstStyle/>
          <a:p>
            <a:r>
              <a:rPr lang="lt-LT" sz="2400" dirty="0"/>
              <a:t>Mobilumo modulis iš tiesų yra paprastas ir aiškus: tai parama kelionės ir pragyvenimo išlaidoms vienoje iš Šiaurės ir Baltijos šalių. Dažnai būtent tai, kas paprasta, ir yra efektyvu. Tą galėčiau pasakyti ir apie paramą menininkų mobilumui. Ši programa – tai nesudėtingas įrankis nedidelėmis lėšomis ir paprastais metodais suteikti keliaujančiam menininkui daugiau galimybių tobulėti. Nauji įspūdžiai, praplė</a:t>
            </a:r>
            <a:r>
              <a:rPr lang="en-US" sz="2400" dirty="0"/>
              <a:t>s</a:t>
            </a:r>
            <a:r>
              <a:rPr lang="lt-LT" sz="2400" dirty="0"/>
              <a:t>t</a:t>
            </a:r>
            <a:r>
              <a:rPr lang="en-US" sz="2400" dirty="0"/>
              <a:t>a</a:t>
            </a:r>
            <a:r>
              <a:rPr lang="lt-LT" sz="2400" dirty="0"/>
              <a:t>s akiratis ir sutikti nauji veidai suteikia menininkui įkvėpimo. </a:t>
            </a:r>
            <a:endParaRPr lang="en-US" sz="2400" dirty="0"/>
          </a:p>
          <a:p>
            <a:pPr marL="0" indent="0">
              <a:buNone/>
            </a:pPr>
            <a:endParaRPr lang="lt-LT" sz="2400" dirty="0"/>
          </a:p>
          <a:p>
            <a:r>
              <a:rPr lang="lt-LT" sz="2400" dirty="0"/>
              <a:t>Vertindami paraiškas atsižvelgiame į kokybę, aktualumą ir </a:t>
            </a:r>
            <a:r>
              <a:rPr lang="en-US" sz="2400" dirty="0"/>
              <a:t>bendradarbiavim</a:t>
            </a:r>
            <a:r>
              <a:rPr lang="lt-LT" sz="2400" dirty="0"/>
              <a:t>ą</a:t>
            </a:r>
            <a:r>
              <a:rPr lang="en-US" sz="2400" dirty="0"/>
              <a:t> </a:t>
            </a:r>
            <a:r>
              <a:rPr lang="lt-LT" sz="2400" dirty="0"/>
              <a:t>su vietos partneriais.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2278" y="5342632"/>
            <a:ext cx="3429143" cy="1515368"/>
          </a:xfrm>
          <a:prstGeom prst="rect">
            <a:avLst/>
          </a:prstGeom>
        </p:spPr>
      </p:pic>
    </p:spTree>
    <p:extLst>
      <p:ext uri="{BB962C8B-B14F-4D97-AF65-F5344CB8AC3E}">
        <p14:creationId xmlns:p14="http://schemas.microsoft.com/office/powerpoint/2010/main" val="1914191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8892480" cy="866477"/>
          </a:xfrm>
        </p:spPr>
        <p:txBody>
          <a:bodyPr>
            <a:normAutofit fontScale="90000"/>
          </a:bodyPr>
          <a:lstStyle/>
          <a:p>
            <a:r>
              <a:rPr lang="lt-LT" dirty="0">
                <a:solidFill>
                  <a:srgbClr val="4EAA2D"/>
                </a:solidFill>
              </a:rPr>
              <a:t>TINKLAVEIKA</a:t>
            </a:r>
            <a:endParaRPr lang="fi-FI" dirty="0"/>
          </a:p>
        </p:txBody>
      </p:sp>
      <p:sp>
        <p:nvSpPr>
          <p:cNvPr id="3" name="Underrubrik 2"/>
          <p:cNvSpPr>
            <a:spLocks noGrp="1"/>
          </p:cNvSpPr>
          <p:nvPr>
            <p:ph type="subTitle" idx="1"/>
          </p:nvPr>
        </p:nvSpPr>
        <p:spPr>
          <a:xfrm>
            <a:off x="1524000" y="2276872"/>
            <a:ext cx="9144000" cy="3024336"/>
          </a:xfrm>
        </p:spPr>
        <p:txBody>
          <a:bodyPr>
            <a:normAutofit fontScale="85000" lnSpcReduction="20000"/>
          </a:bodyPr>
          <a:lstStyle/>
          <a:p>
            <a:endParaRPr lang="fi-FI" sz="2200" b="1" dirty="0"/>
          </a:p>
          <a:p>
            <a:pPr algn="l"/>
            <a:r>
              <a:rPr lang="lt-LT" b="1" dirty="0"/>
              <a:t>Trumpalaikių tinklų finansavimas </a:t>
            </a:r>
            <a:r>
              <a:rPr lang="fi-FI" b="1" dirty="0"/>
              <a:t>	           </a:t>
            </a:r>
            <a:r>
              <a:rPr lang="fi-FI" dirty="0"/>
              <a:t>1 </a:t>
            </a:r>
            <a:r>
              <a:rPr lang="lt-LT" dirty="0"/>
              <a:t>metai</a:t>
            </a:r>
            <a:r>
              <a:rPr lang="fi-FI" dirty="0"/>
              <a:t> </a:t>
            </a:r>
          </a:p>
          <a:p>
            <a:pPr algn="l"/>
            <a:r>
              <a:rPr lang="da-DK" dirty="0"/>
              <a:t>ma</a:t>
            </a:r>
            <a:r>
              <a:rPr lang="lt-LT" dirty="0"/>
              <a:t>ks</a:t>
            </a:r>
            <a:r>
              <a:rPr lang="da-DK" dirty="0"/>
              <a:t>. 20 000 EUR (</a:t>
            </a:r>
            <a:r>
              <a:rPr lang="lt-LT" dirty="0"/>
              <a:t>intensyvumas</a:t>
            </a:r>
            <a:r>
              <a:rPr lang="da-DK" dirty="0"/>
              <a:t> 70%</a:t>
            </a:r>
            <a:r>
              <a:rPr lang="lt-LT" dirty="0"/>
              <a:t>)</a:t>
            </a:r>
            <a:endParaRPr lang="da-DK" dirty="0"/>
          </a:p>
          <a:p>
            <a:pPr algn="l"/>
            <a:endParaRPr lang="lt-LT" b="1" dirty="0"/>
          </a:p>
          <a:p>
            <a:pPr algn="l"/>
            <a:r>
              <a:rPr lang="lt-LT" b="1" dirty="0"/>
              <a:t>Ilgalaikių tinklų finansavimas</a:t>
            </a:r>
            <a:r>
              <a:rPr lang="fi-FI" b="1" dirty="0"/>
              <a:t>	</a:t>
            </a:r>
            <a:r>
              <a:rPr lang="lt-LT" b="1" dirty="0"/>
              <a:t>           </a:t>
            </a:r>
            <a:r>
              <a:rPr lang="fi-FI" dirty="0"/>
              <a:t>3 </a:t>
            </a:r>
            <a:r>
              <a:rPr lang="lt-LT" dirty="0"/>
              <a:t>metai</a:t>
            </a:r>
            <a:endParaRPr lang="da-DK" dirty="0"/>
          </a:p>
          <a:p>
            <a:pPr algn="l"/>
            <a:r>
              <a:rPr lang="da-DK" dirty="0"/>
              <a:t>ma</a:t>
            </a:r>
            <a:r>
              <a:rPr lang="lt-LT" dirty="0"/>
              <a:t>ks</a:t>
            </a:r>
            <a:r>
              <a:rPr lang="da-DK" dirty="0"/>
              <a:t>. 100 000 EUR (</a:t>
            </a:r>
            <a:r>
              <a:rPr lang="lt-LT" dirty="0"/>
              <a:t>intensyvumas</a:t>
            </a:r>
            <a:r>
              <a:rPr lang="da-DK" dirty="0"/>
              <a:t> 50%)</a:t>
            </a:r>
            <a:endParaRPr lang="lt-LT" dirty="0"/>
          </a:p>
          <a:p>
            <a:pPr algn="l"/>
            <a:endParaRPr lang="lt-LT" b="1" dirty="0"/>
          </a:p>
          <a:p>
            <a:pPr algn="l"/>
            <a:r>
              <a:rPr lang="lt-LT" b="1" dirty="0"/>
              <a:t>Bendradarbiavimo tinklas tarp partnerių iš </a:t>
            </a:r>
          </a:p>
          <a:p>
            <a:pPr algn="l"/>
            <a:r>
              <a:rPr lang="lt-LT" b="1" dirty="0"/>
              <a:t>mažiausiai 3 Šiaurės ir Baltijos regiono šalių </a:t>
            </a:r>
            <a:endParaRPr lang="fi-FI" b="1" dirty="0"/>
          </a:p>
          <a:p>
            <a:endParaRPr lang="lt-LT" dirty="0"/>
          </a:p>
          <a:p>
            <a:endParaRPr lang="fi-FI" dirty="0"/>
          </a:p>
        </p:txBody>
      </p:sp>
      <p:pic>
        <p:nvPicPr>
          <p:cNvPr id="4" name="Picture 2" descr="W:\KKN Server\Kommunikation\Logoarkiv\Nyt logo\KKN_logo_141210 2\KKN_Logo_rgb\KKN_lo-re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952" y="5671810"/>
            <a:ext cx="3347704" cy="997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952" y="5157192"/>
            <a:ext cx="3347704" cy="15841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8540" y="5301208"/>
            <a:ext cx="3522882" cy="1556792"/>
          </a:xfrm>
          <a:prstGeom prst="rect">
            <a:avLst/>
          </a:prstGeom>
        </p:spPr>
      </p:pic>
    </p:spTree>
    <p:extLst>
      <p:ext uri="{BB962C8B-B14F-4D97-AF65-F5344CB8AC3E}">
        <p14:creationId xmlns:p14="http://schemas.microsoft.com/office/powerpoint/2010/main" val="40469770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5457415" y="1700808"/>
            <a:ext cx="6078000" cy="346704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695400" y="476672"/>
            <a:ext cx="7056784" cy="482570"/>
          </a:xfrm>
        </p:spPr>
        <p:txBody>
          <a:bodyPr>
            <a:normAutofit/>
          </a:bodyPr>
          <a:lstStyle/>
          <a:p>
            <a:r>
              <a:rPr lang="da-DK" sz="2400" dirty="0">
                <a:solidFill>
                  <a:schemeClr val="accent6"/>
                </a:solidFill>
              </a:rPr>
              <a:t>PROJE</a:t>
            </a:r>
            <a:r>
              <a:rPr lang="lt-LT" sz="2400" dirty="0">
                <a:solidFill>
                  <a:schemeClr val="accent6"/>
                </a:solidFill>
              </a:rPr>
              <a:t>KTŲ</a:t>
            </a:r>
            <a:r>
              <a:rPr lang="da-DK" sz="2400" dirty="0">
                <a:solidFill>
                  <a:schemeClr val="accent6"/>
                </a:solidFill>
              </a:rPr>
              <a:t> </a:t>
            </a:r>
            <a:r>
              <a:rPr lang="lt-LT" sz="2400" dirty="0">
                <a:solidFill>
                  <a:srgbClr val="002060"/>
                </a:solidFill>
              </a:rPr>
              <a:t>PAVYZDŽIAI</a:t>
            </a:r>
            <a:r>
              <a:rPr lang="da-DK" sz="2400" dirty="0">
                <a:solidFill>
                  <a:srgbClr val="002060"/>
                </a:solidFill>
              </a:rPr>
              <a:t> – </a:t>
            </a:r>
            <a:r>
              <a:rPr lang="lt-LT" sz="2400" dirty="0">
                <a:solidFill>
                  <a:srgbClr val="002060"/>
                </a:solidFill>
              </a:rPr>
              <a:t>TINKLAVEIKOS FINANSAVIMAS</a:t>
            </a:r>
            <a:endParaRPr lang="da-DK" sz="2400" dirty="0"/>
          </a:p>
        </p:txBody>
      </p:sp>
      <p:sp>
        <p:nvSpPr>
          <p:cNvPr id="6" name="TextBox 5"/>
          <p:cNvSpPr txBox="1"/>
          <p:nvPr/>
        </p:nvSpPr>
        <p:spPr>
          <a:xfrm rot="5400000">
            <a:off x="10492484" y="3848341"/>
            <a:ext cx="2143536" cy="584775"/>
          </a:xfrm>
          <a:prstGeom prst="rect">
            <a:avLst/>
          </a:prstGeom>
          <a:noFill/>
        </p:spPr>
        <p:txBody>
          <a:bodyPr wrap="none" rtlCol="0">
            <a:spAutoFit/>
          </a:bodyPr>
          <a:lstStyle/>
          <a:p>
            <a:r>
              <a:rPr lang="da-DK" sz="1600" dirty="0">
                <a:latin typeface="Proxima Nova Lt" panose="02000506030000020004" pitchFamily="2" charset="0"/>
              </a:rPr>
              <a:t>Photo: Ieva Benefelde</a:t>
            </a:r>
            <a:endParaRPr lang="fi-FI" sz="1600" b="1" dirty="0"/>
          </a:p>
          <a:p>
            <a:endParaRPr lang="fi-FI" sz="1600" dirty="0">
              <a:latin typeface="Proxima Nova Lt" panose="02000506030000020004" pitchFamily="2" charset="0"/>
            </a:endParaRPr>
          </a:p>
        </p:txBody>
      </p:sp>
      <p:sp>
        <p:nvSpPr>
          <p:cNvPr id="7" name="TextBox 6"/>
          <p:cNvSpPr txBox="1"/>
          <p:nvPr/>
        </p:nvSpPr>
        <p:spPr>
          <a:xfrm>
            <a:off x="6023118" y="1362254"/>
            <a:ext cx="5819798" cy="338554"/>
          </a:xfrm>
          <a:prstGeom prst="rect">
            <a:avLst/>
          </a:prstGeom>
          <a:noFill/>
        </p:spPr>
        <p:txBody>
          <a:bodyPr wrap="none" rtlCol="0">
            <a:spAutoFit/>
          </a:bodyPr>
          <a:lstStyle/>
          <a:p>
            <a:r>
              <a:rPr lang="sv-FI" sz="1600" dirty="0">
                <a:latin typeface="Proxima Nova Lt" panose="02000506030000020004" pitchFamily="2" charset="0"/>
              </a:rPr>
              <a:t>”</a:t>
            </a:r>
            <a:r>
              <a:rPr lang="en-US" sz="1600" dirty="0">
                <a:latin typeface="Proxima Nova Lt" panose="02000506030000020004" pitchFamily="2" charset="0"/>
              </a:rPr>
              <a:t>UNESCO Town – Plein Air Painters” </a:t>
            </a:r>
            <a:r>
              <a:rPr lang="lt-LT" sz="1600" dirty="0">
                <a:latin typeface="Proxima Nova Lt" panose="02000506030000020004" pitchFamily="2" charset="0"/>
              </a:rPr>
              <a:t>Menininkų tinklas iš Kuldigos, Latvija</a:t>
            </a:r>
            <a:endParaRPr lang="fi-FI" sz="1600" dirty="0">
              <a:latin typeface="Proxima Nova Lt" panose="02000506030000020004" pitchFamily="2" charset="0"/>
            </a:endParaRPr>
          </a:p>
        </p:txBody>
      </p:sp>
      <p:sp>
        <p:nvSpPr>
          <p:cNvPr id="8" name="TextBox 7"/>
          <p:cNvSpPr txBox="1"/>
          <p:nvPr/>
        </p:nvSpPr>
        <p:spPr>
          <a:xfrm>
            <a:off x="767408" y="1268760"/>
            <a:ext cx="4248472" cy="5909310"/>
          </a:xfrm>
          <a:prstGeom prst="rect">
            <a:avLst/>
          </a:prstGeom>
          <a:noFill/>
        </p:spPr>
        <p:txBody>
          <a:bodyPr wrap="square" rtlCol="0">
            <a:spAutoFit/>
          </a:bodyPr>
          <a:lstStyle/>
          <a:p>
            <a:pPr algn="ctr"/>
            <a:r>
              <a:rPr lang="fo-FO" dirty="0">
                <a:latin typeface="Proxima Nova Lt" panose="02000506030000020004" pitchFamily="2" charset="0"/>
              </a:rPr>
              <a:t>“WIFT Network”</a:t>
            </a:r>
          </a:p>
          <a:p>
            <a:endParaRPr lang="fo-FO" dirty="0">
              <a:solidFill>
                <a:srgbClr val="002060"/>
              </a:solidFill>
              <a:latin typeface="Proxima Nova Alt Bl" panose="02000506030000020004" pitchFamily="2" charset="0"/>
            </a:endParaRPr>
          </a:p>
          <a:p>
            <a:r>
              <a:rPr lang="lt-LT" dirty="0">
                <a:solidFill>
                  <a:srgbClr val="002060"/>
                </a:solidFill>
                <a:latin typeface="Proxima Nova Alt Bl" panose="02000506030000020004" pitchFamily="2" charset="0"/>
              </a:rPr>
              <a:t>Kas</a:t>
            </a:r>
            <a:r>
              <a:rPr lang="fo-FO" dirty="0">
                <a:solidFill>
                  <a:srgbClr val="002060"/>
                </a:solidFill>
                <a:latin typeface="Proxima Nova Alt Bl" panose="02000506030000020004" pitchFamily="2" charset="0"/>
              </a:rPr>
              <a:t>? </a:t>
            </a:r>
            <a:r>
              <a:rPr lang="lt-LT" dirty="0">
                <a:latin typeface="Proxima Nova Lt" panose="02000506030000020004" pitchFamily="2" charset="0"/>
              </a:rPr>
              <a:t>Šiaurės šalių NVO, veikiančios</a:t>
            </a:r>
            <a:r>
              <a:rPr lang="fo-FO" dirty="0">
                <a:latin typeface="Proxima Nova Lt" panose="02000506030000020004" pitchFamily="2" charset="0"/>
              </a:rPr>
              <a:t> WIFT </a:t>
            </a:r>
            <a:r>
              <a:rPr lang="lt-LT" dirty="0">
                <a:latin typeface="Proxima Nova Lt" panose="02000506030000020004" pitchFamily="2" charset="0"/>
              </a:rPr>
              <a:t>tinkle</a:t>
            </a:r>
            <a:r>
              <a:rPr lang="fo-FO" dirty="0">
                <a:latin typeface="Proxima Nova Lt" panose="02000506030000020004" pitchFamily="2" charset="0"/>
              </a:rPr>
              <a:t>: Women in Film &amp; Television  </a:t>
            </a:r>
          </a:p>
          <a:p>
            <a:r>
              <a:rPr lang="lt-LT" dirty="0">
                <a:solidFill>
                  <a:srgbClr val="002060"/>
                </a:solidFill>
                <a:latin typeface="Proxima Nova Alt Bl" panose="02000506030000020004" pitchFamily="2" charset="0"/>
              </a:rPr>
              <a:t>Kokius tikslu</a:t>
            </a:r>
            <a:r>
              <a:rPr lang="fo-FO" dirty="0">
                <a:solidFill>
                  <a:srgbClr val="002060"/>
                </a:solidFill>
                <a:latin typeface="Proxima Nova Alt Bl" panose="02000506030000020004" pitchFamily="2" charset="0"/>
              </a:rPr>
              <a:t>? </a:t>
            </a:r>
            <a:r>
              <a:rPr lang="lt-LT" dirty="0">
                <a:latin typeface="Proxima Nova Lt" panose="02000506030000020004" pitchFamily="2" charset="0"/>
              </a:rPr>
              <a:t>Tinklas</a:t>
            </a:r>
            <a:r>
              <a:rPr lang="da-DK" dirty="0">
                <a:latin typeface="Proxima Nova Lt" panose="02000506030000020004" pitchFamily="2" charset="0"/>
              </a:rPr>
              <a:t> </a:t>
            </a:r>
            <a:r>
              <a:rPr lang="lt-LT" dirty="0">
                <a:latin typeface="Proxima Nova Lt" panose="02000506030000020004" pitchFamily="2" charset="0"/>
              </a:rPr>
              <a:t>planuoja seminarus ir meistriškumo kursus, vyksiančius didžiausių kino festivalių Šiaurės šalyse metu.</a:t>
            </a:r>
          </a:p>
          <a:p>
            <a:endParaRPr lang="lt-LT" dirty="0">
              <a:latin typeface="Proxima Nova Lt" panose="02000506030000020004" pitchFamily="2" charset="0"/>
            </a:endParaRPr>
          </a:p>
          <a:p>
            <a:r>
              <a:rPr lang="lt-LT" dirty="0">
                <a:solidFill>
                  <a:srgbClr val="002060"/>
                </a:solidFill>
                <a:latin typeface="Proxima Nova Lt" panose="02000506030000020004" pitchFamily="2" charset="0"/>
              </a:rPr>
              <a:t>Kas?</a:t>
            </a:r>
            <a:r>
              <a:rPr lang="lt-LT" dirty="0">
                <a:latin typeface="Proxima Nova Lt" panose="02000506030000020004" pitchFamily="2" charset="0"/>
              </a:rPr>
              <a:t> Lithuanian Shorts, trumpametražių filmų kūrėjų tinklas „Baltic Pitching Forum“.</a:t>
            </a:r>
          </a:p>
          <a:p>
            <a:r>
              <a:rPr lang="lt-LT" dirty="0">
                <a:solidFill>
                  <a:srgbClr val="002060"/>
                </a:solidFill>
                <a:latin typeface="Proxima Nova Lt" panose="02000506030000020004" pitchFamily="2" charset="0"/>
              </a:rPr>
              <a:t>Kokiu tikslu? </a:t>
            </a:r>
            <a:r>
              <a:rPr lang="lt-LT" dirty="0">
                <a:latin typeface="Proxima Nova Lt" panose="02000506030000020004" pitchFamily="2" charset="0"/>
              </a:rPr>
              <a:t>Sukurta tinklaveikos platforma siekia pristatyti Baltijos šalių trumpametražį kiną Europoje. Forumas suteikia galimybę kūrėjams pristatyti savo filmus Europos kino prodiuseriams, TV, fondams, distributoriams ir t.t. Tinkle dalyvauja Baltijos šalių, Suomijos ir Prancūzijos atstovai.</a:t>
            </a:r>
          </a:p>
          <a:p>
            <a:endParaRPr lang="lt-LT" dirty="0">
              <a:latin typeface="Proxima Nova Lt" panose="02000506030000020004" pitchFamily="2" charset="0"/>
            </a:endParaRPr>
          </a:p>
          <a:p>
            <a:endParaRPr lang="lt-LT" dirty="0">
              <a:latin typeface="Proxima Nova Lt" panose="02000506030000020004" pitchFamily="2" charset="0"/>
            </a:endParaRPr>
          </a:p>
          <a:p>
            <a:endParaRPr lang="fo-FO" dirty="0">
              <a:latin typeface="Proxima Nova Lt" panose="02000506030000020004" pitchFamily="2" charset="0"/>
            </a:endParaRPr>
          </a:p>
          <a:p>
            <a:endParaRPr lang="fi-FI"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5301209"/>
            <a:ext cx="3010611" cy="13681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9500" y="5445224"/>
            <a:ext cx="3111921" cy="1412776"/>
          </a:xfrm>
          <a:prstGeom prst="rect">
            <a:avLst/>
          </a:prstGeom>
        </p:spPr>
      </p:pic>
    </p:spTree>
    <p:extLst>
      <p:ext uri="{BB962C8B-B14F-4D97-AF65-F5344CB8AC3E}">
        <p14:creationId xmlns:p14="http://schemas.microsoft.com/office/powerpoint/2010/main" val="4140328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6D85ABFE7BF64E948CD6F4A17DD6CA" ma:contentTypeVersion="2" ma:contentTypeDescription="Create a new document." ma:contentTypeScope="" ma:versionID="f8135312af38cb3642d6ddedc0ce77a8">
  <xsd:schema xmlns:xsd="http://www.w3.org/2001/XMLSchema" xmlns:xs="http://www.w3.org/2001/XMLSchema" xmlns:p="http://schemas.microsoft.com/office/2006/metadata/properties" xmlns:ns2="e9795424-e6d3-4861-9e40-983f6eb68278" targetNamespace="http://schemas.microsoft.com/office/2006/metadata/properties" ma:root="true" ma:fieldsID="72df93dceb82b7d1600ee5231644fa65" ns2:_="">
    <xsd:import namespace="e9795424-e6d3-4861-9e40-983f6eb6827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95424-e6d3-4861-9e40-983f6eb6827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90754C-4904-4C46-9FB4-7B50B0702EAF}">
  <ds:schemaRefs>
    <ds:schemaRef ds:uri="http://schemas.microsoft.com/office/2006/documentManagement/types"/>
    <ds:schemaRef ds:uri="http://purl.org/dc/terms/"/>
    <ds:schemaRef ds:uri="e9795424-e6d3-4861-9e40-983f6eb68278"/>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A66E8CC-799A-4013-A82A-7845693FC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95424-e6d3-4861-9e40-983f6eb682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13896E-96EC-48AC-985F-D5C7D77D53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4352</TotalTime>
  <Words>1369</Words>
  <Application>Microsoft Office PowerPoint</Application>
  <PresentationFormat>Plačiaekranė</PresentationFormat>
  <Paragraphs>168</Paragraphs>
  <Slides>29</Slides>
  <Notes>0</Notes>
  <HiddenSlides>0</HiddenSlides>
  <MMClips>0</MMClips>
  <ScaleCrop>false</ScaleCrop>
  <HeadingPairs>
    <vt:vector size="6" baseType="variant">
      <vt:variant>
        <vt:lpstr>Naudojami šriftai</vt:lpstr>
      </vt:variant>
      <vt:variant>
        <vt:i4>11</vt:i4>
      </vt:variant>
      <vt:variant>
        <vt:lpstr>Tema</vt:lpstr>
      </vt:variant>
      <vt:variant>
        <vt:i4>3</vt:i4>
      </vt:variant>
      <vt:variant>
        <vt:lpstr>Skaidrių pavadinimai</vt:lpstr>
      </vt:variant>
      <vt:variant>
        <vt:i4>29</vt:i4>
      </vt:variant>
    </vt:vector>
  </HeadingPairs>
  <TitlesOfParts>
    <vt:vector size="43" baseType="lpstr">
      <vt:lpstr>AngsanaUPC</vt:lpstr>
      <vt:lpstr>Arial</vt:lpstr>
      <vt:lpstr>Calibri</vt:lpstr>
      <vt:lpstr>Helvetica</vt:lpstr>
      <vt:lpstr>Proxima Nova Alt Bl</vt:lpstr>
      <vt:lpstr>Proxima Nova Alt Lt</vt:lpstr>
      <vt:lpstr>Proxima Nova Alt Rg</vt:lpstr>
      <vt:lpstr>Proxima Nova Lt</vt:lpstr>
      <vt:lpstr>Proxima Nova Rg</vt:lpstr>
      <vt:lpstr>Proxima Nova ScOsf Lt</vt:lpstr>
      <vt:lpstr>Proxima Nova ScOsf Rg</vt:lpstr>
      <vt:lpstr>Office-tema</vt:lpstr>
      <vt:lpstr>1_Office-tema</vt:lpstr>
      <vt:lpstr>2_Office-tema</vt:lpstr>
      <vt:lpstr>Šiaurės šalių kultūros rėmimo programos</vt:lpstr>
      <vt:lpstr>   Šiaurės šalių kultūros centro administruojamos programos kultūrai</vt:lpstr>
      <vt:lpstr>Šiaurės ir Baltijos šalių kultūrinio mobilumo programa</vt:lpstr>
      <vt:lpstr>Programos moduliai:</vt:lpstr>
      <vt:lpstr>Mobilumo finansavimas</vt:lpstr>
      <vt:lpstr>„PowerPoint“ pateiktis</vt:lpstr>
      <vt:lpstr>Programos eksperto nuomonė</vt:lpstr>
      <vt:lpstr>TINKLAVEIKA</vt:lpstr>
      <vt:lpstr>„PowerPoint“ pateiktis</vt:lpstr>
      <vt:lpstr>Programos eksperto nuomonė</vt:lpstr>
      <vt:lpstr>Parama menininkų rezidencijoms</vt:lpstr>
      <vt:lpstr>„PowerPoint“ pateiktis</vt:lpstr>
      <vt:lpstr>Programos eksperto nuomonė</vt:lpstr>
      <vt:lpstr> Šiaurės ir Baltijos šalių kultūrinio mobilumo programa.  Metinis programos biudžetas 1 808 881 € (2016 m.) </vt:lpstr>
      <vt:lpstr>Mobilumo modulis. Finansuotos 304 paraiškos (gauta 847). Skirta 651180 eur (prašyta 2 100 790 eur). Paramos vidurkis – apie 1650 eur.</vt:lpstr>
      <vt:lpstr>Mobilumo kryptys. 304 vizitai (pavieniai asmenys ir grupės) </vt:lpstr>
      <vt:lpstr>Mobilumo modulis. Finansuotos sritys (vizitų skaičius) </vt:lpstr>
      <vt:lpstr>Tinklaveikos modulis  Per metus finansuoti 23 projektai (iš 128 paraiškų), skirta 843260 eur Kultūros ir meno kryptys</vt:lpstr>
      <vt:lpstr>Finansuotuose tinklaveikos projektuose dalyvavusios šalys  </vt:lpstr>
      <vt:lpstr>Šiaurės šalių  Kultūros ir meno programa</vt:lpstr>
      <vt:lpstr>Kultūros ir meno programa</vt:lpstr>
      <vt:lpstr>„PowerPoint“ pateiktis</vt:lpstr>
      <vt:lpstr>      Šiaurės ministrų tarybos  Kultūrinio bendradarbiavimo Šiaurės šalyse strategija  2013 – 2020  www.norden.org</vt:lpstr>
      <vt:lpstr>Penkios temos</vt:lpstr>
      <vt:lpstr>Finansuotų projektų pavyzdžiai</vt:lpstr>
      <vt:lpstr>Nordisk Kulturkontakt </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Emilia Koivunen</dc:creator>
  <cp:lastModifiedBy>Viesasis</cp:lastModifiedBy>
  <cp:revision>557</cp:revision>
  <cp:lastPrinted>2015-04-28T08:09:35Z</cp:lastPrinted>
  <dcterms:created xsi:type="dcterms:W3CDTF">2014-10-15T13:24:30Z</dcterms:created>
  <dcterms:modified xsi:type="dcterms:W3CDTF">2017-02-09T10:13:34Z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0x010100DB6D85ABFE7BF64E948CD6F4A17DD6CA</vt:lpwstr>
  </property>
</Properties>
</file>